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483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470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558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072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478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58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134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469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168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701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489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E624F-B637-46AE-88F7-20211C078DE1}" type="datetimeFigureOut">
              <a:rPr lang="sl-SI" smtClean="0"/>
              <a:t>15.5.2020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99109-827A-4665-AFDD-95D0BB802F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91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89015" y="2956844"/>
            <a:ext cx="6086390" cy="1240405"/>
          </a:xfrm>
        </p:spPr>
        <p:txBody>
          <a:bodyPr/>
          <a:lstStyle/>
          <a:p>
            <a:pPr algn="l"/>
            <a:r>
              <a:rPr lang="sl-SI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PREDLOG  K/H</a:t>
            </a:r>
            <a:endParaRPr lang="sl-SI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94657" y="1807028"/>
            <a:ext cx="5878286" cy="914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sl-SI" sz="6000" b="1" dirty="0" smtClean="0"/>
              <a:t> </a:t>
            </a:r>
            <a:r>
              <a:rPr lang="sl-SI" sz="6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PREDLOG  S/Z</a:t>
            </a:r>
            <a:endParaRPr lang="sl-SI" sz="6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67" y="240590"/>
            <a:ext cx="4312259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4145" y="-126033"/>
            <a:ext cx="4906592" cy="107722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sl-SI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PREDLOG S/Z</a:t>
            </a:r>
            <a:endParaRPr lang="sl-SI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5168" y="1219200"/>
            <a:ext cx="6696077" cy="4830743"/>
          </a:xfrm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Pred besedami, ki se začnejo na črke 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 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pišemo predlog </a:t>
            </a:r>
            <a:r>
              <a:rPr lang="sl-SI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pred vsemi drugimi pa predlog </a:t>
            </a:r>
            <a:r>
              <a:rPr lang="sl-SI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l-SI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l-SI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(To je ponovitev iz 3. razreda.)</a:t>
            </a:r>
          </a:p>
          <a:p>
            <a:pPr marL="0" indent="0">
              <a:lnSpc>
                <a:spcPct val="110000"/>
              </a:lnSpc>
              <a:buNone/>
            </a:pPr>
            <a:endParaRPr lang="sl-SI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Zapomni si to poved in vedel/-a boš, kdaj uporabljamo predlog </a:t>
            </a:r>
            <a:r>
              <a:rPr lang="sl-SI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794774"/>
              </p:ext>
            </p:extLst>
          </p:nvPr>
        </p:nvGraphicFramePr>
        <p:xfrm>
          <a:off x="7487920" y="965200"/>
          <a:ext cx="3942080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080">
                  <a:extLst>
                    <a:ext uri="{9D8B030D-6E8A-4147-A177-3AD203B41FA5}">
                      <a16:colId xmlns:a16="http://schemas.microsoft.com/office/drawing/2014/main" xmlns="" val="3274396256"/>
                    </a:ext>
                  </a:extLst>
                </a:gridCol>
              </a:tblGrid>
              <a:tr h="531368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5231569"/>
                  </a:ext>
                </a:extLst>
              </a:tr>
            </a:tbl>
          </a:graphicData>
        </a:graphic>
      </p:graphicFrame>
      <p:pic>
        <p:nvPicPr>
          <p:cNvPr id="5" name="Slika 4"/>
          <p:cNvPicPr/>
          <p:nvPr/>
        </p:nvPicPr>
        <p:blipFill rotWithShape="1">
          <a:blip r:embed="rId2"/>
          <a:srcRect l="11112" t="47860" r="65740" b="30962"/>
          <a:stretch/>
        </p:blipFill>
        <p:spPr bwMode="auto">
          <a:xfrm>
            <a:off x="7660640" y="1306164"/>
            <a:ext cx="3596640" cy="3316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/>
          <p:cNvPicPr/>
          <p:nvPr/>
        </p:nvPicPr>
        <p:blipFill rotWithShape="1">
          <a:blip r:embed="rId2"/>
          <a:srcRect l="31745" t="61545" r="27647" b="33638"/>
          <a:stretch/>
        </p:blipFill>
        <p:spPr bwMode="auto">
          <a:xfrm>
            <a:off x="7660640" y="5115862"/>
            <a:ext cx="3596639" cy="807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esna puščica 7"/>
          <p:cNvSpPr/>
          <p:nvPr/>
        </p:nvSpPr>
        <p:spPr>
          <a:xfrm>
            <a:off x="5486399" y="5369862"/>
            <a:ext cx="1828800" cy="45181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Diagram poteka: povezovalnik 5"/>
          <p:cNvSpPr/>
          <p:nvPr/>
        </p:nvSpPr>
        <p:spPr>
          <a:xfrm>
            <a:off x="4847500" y="5302517"/>
            <a:ext cx="526473" cy="43410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dirty="0" smtClean="0">
                <a:solidFill>
                  <a:srgbClr val="FF0000"/>
                </a:solidFill>
              </a:rPr>
              <a:t>S</a:t>
            </a:r>
            <a:endParaRPr lang="sl-SI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4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4781" y="69561"/>
            <a:ext cx="8472055" cy="752475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Kam postavimo besedo (predlog) </a:t>
            </a:r>
            <a:r>
              <a:rPr lang="sl-SI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74781" y="895926"/>
            <a:ext cx="11732492" cy="5800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Pomagaš si lahko z naslednjimi hudomušnimi izjavami:</a:t>
            </a:r>
          </a:p>
          <a:p>
            <a:pPr marL="0" indent="0">
              <a:buNone/>
            </a:pP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l-SI" dirty="0" smtClean="0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ŽABA IGRA DŽEZ.                                MOJ NORI LEV.       </a:t>
            </a:r>
          </a:p>
          <a:p>
            <a:pPr marL="0" indent="0"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Nekaj primerov za predlog </a:t>
            </a:r>
            <a:r>
              <a:rPr lang="sl-S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s/z.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l-SI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starši in </a:t>
            </a:r>
            <a:r>
              <a:rPr lang="sl-SI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bratom se rada sprehajam ob bajerju.</a:t>
            </a:r>
          </a:p>
          <a:p>
            <a:pPr marL="0" indent="0">
              <a:buNone/>
            </a:pP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 šel rad </a:t>
            </a:r>
            <a:r>
              <a:rPr lang="sl-SI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nami?</a:t>
            </a:r>
          </a:p>
          <a:p>
            <a:pPr marL="0" indent="0">
              <a:buNone/>
            </a:pP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Naloge v delovnem zvezku bom reševal/-a </a:t>
            </a:r>
            <a:r>
              <a:rPr lang="sl-SI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svinčnikom.</a:t>
            </a:r>
          </a:p>
        </p:txBody>
      </p:sp>
      <p:pic>
        <p:nvPicPr>
          <p:cNvPr id="4" name="Slika 3" descr="Frog Duo by dea1h on DeviantAr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46" y="2266144"/>
            <a:ext cx="1607755" cy="1179020"/>
          </a:xfrm>
          <a:prstGeom prst="rect">
            <a:avLst/>
          </a:prstGeom>
        </p:spPr>
      </p:pic>
      <p:pic>
        <p:nvPicPr>
          <p:cNvPr id="5" name="Slika 4" descr="Safari Lion Cartoon Free Stock Photo - Public Domain Pictur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50" y="2266144"/>
            <a:ext cx="1165171" cy="11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76200"/>
            <a:ext cx="4537275" cy="86179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sl-SI" sz="5400" dirty="0">
                <a:latin typeface="Arial" panose="020B0604020202020204" pitchFamily="34" charset="0"/>
                <a:cs typeface="Arial" panose="020B0604020202020204" pitchFamily="34" charset="0"/>
              </a:rPr>
              <a:t>PREDLOG S/Z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2048" y="1006998"/>
            <a:ext cx="11516808" cy="51970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POMEMBNO!</a:t>
            </a:r>
          </a:p>
          <a:p>
            <a:pPr marL="0" indent="0">
              <a:buNone/>
            </a:pPr>
            <a:r>
              <a:rPr lang="sl-SI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Besedi (predloga) s in z izgovarjamo </a:t>
            </a:r>
            <a:r>
              <a:rPr lang="sl-SI" sz="38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 </a:t>
            </a:r>
            <a:r>
              <a:rPr lang="sl-SI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naslednjo besedo; pišemo pa ju </a:t>
            </a:r>
            <a:r>
              <a:rPr lang="sl-SI" sz="38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ločeno</a:t>
            </a:r>
            <a:r>
              <a:rPr lang="sl-SI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naslednje besede.</a:t>
            </a:r>
          </a:p>
          <a:p>
            <a:pPr marL="0" indent="0">
              <a:buNone/>
            </a:pPr>
            <a:r>
              <a:rPr lang="sl-SI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Utrjuj izgovorjavo v delovnem zvezku stran 52, 2. naloga</a:t>
            </a:r>
            <a:r>
              <a:rPr lang="sl-SI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sl-SI" sz="3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4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TVOJA NALOGA:</a:t>
            </a:r>
          </a:p>
          <a:p>
            <a:pPr marL="0" indent="0">
              <a:buNone/>
            </a:pPr>
            <a:r>
              <a:rPr lang="sl-SI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Reši naloge v DZ, stran 52, 53, 54.</a:t>
            </a:r>
          </a:p>
          <a:p>
            <a:pPr marL="0" indent="0">
              <a:buNone/>
            </a:pPr>
            <a:endParaRPr lang="sl-SI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420" y="0"/>
            <a:ext cx="5099613" cy="132556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  PREDLOG K/H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97712" y="1325563"/>
            <a:ext cx="11582527" cy="55324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Pred besedami, ki se začnejo s črko </a:t>
            </a:r>
            <a:r>
              <a:rPr lang="sl-SI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l-SI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ali </a:t>
            </a:r>
            <a:r>
              <a:rPr lang="sl-SI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sl-SI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stoji predlog </a:t>
            </a:r>
            <a:r>
              <a:rPr lang="sl-SI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l-SI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Pred vsemi drugimi stoji </a:t>
            </a:r>
            <a:r>
              <a:rPr lang="sl-SI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l-SI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sl-SI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l-SI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Nekaj primerov za besedi </a:t>
            </a:r>
            <a:r>
              <a:rPr lang="sl-S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k/h.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Mateja je odšla </a:t>
            </a:r>
            <a:r>
              <a:rPr lang="sl-SI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babici.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Zakaj nisi prišla </a:t>
            </a:r>
            <a:r>
              <a:rPr lang="sl-SI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Klari?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Žan je stekel </a:t>
            </a:r>
            <a:r>
              <a:rPr lang="sl-SI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mački.</a:t>
            </a: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52" b="52310" l="64692" r="96372"/>
                    </a14:imgEffect>
                  </a14:imgLayer>
                </a14:imgProps>
              </a:ext>
            </a:extLst>
          </a:blip>
          <a:srcRect l="66672" t="36731" r="324" b="45913"/>
          <a:stretch/>
        </p:blipFill>
        <p:spPr bwMode="auto">
          <a:xfrm>
            <a:off x="8947663" y="1643223"/>
            <a:ext cx="3244337" cy="303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47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8443" y="0"/>
            <a:ext cx="4891268" cy="132556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  PREDLOG K/H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78443" y="1412111"/>
            <a:ext cx="11882377" cy="52201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3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TVOJA NALOGA</a:t>
            </a:r>
          </a:p>
          <a:p>
            <a:pPr marL="0" indent="0">
              <a:buNone/>
            </a:pPr>
            <a:r>
              <a:rPr lang="sl-SI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Reši naloge  v DZ na strani 55, 56, 57/18. naloga in stran 58. </a:t>
            </a:r>
          </a:p>
          <a:p>
            <a:pPr marL="0" indent="0">
              <a:buNone/>
            </a:pPr>
            <a:endParaRPr lang="sl-SI"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9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39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POMEMBNO</a:t>
            </a:r>
          </a:p>
          <a:p>
            <a:pPr marL="0" indent="0">
              <a:buNone/>
            </a:pPr>
            <a:r>
              <a:rPr lang="sl-SI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Besedi (predloga) k in h izgovarjamo </a:t>
            </a:r>
            <a:r>
              <a:rPr lang="sl-SI" sz="36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 </a:t>
            </a:r>
            <a:r>
              <a:rPr lang="sl-SI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naslednjo besedo; pišemo pa ju </a:t>
            </a:r>
            <a:r>
              <a:rPr lang="sl-SI" sz="36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ločeno</a:t>
            </a:r>
            <a:r>
              <a:rPr lang="sl-SI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naslednje besede.</a:t>
            </a:r>
          </a:p>
          <a:p>
            <a:pPr marL="0" indent="0">
              <a:buNone/>
            </a:pPr>
            <a:r>
              <a:rPr lang="sl-SI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Utrjuj izgovorjavo v delovnem zvezku stran 57, 17. naloga.</a:t>
            </a:r>
            <a:endParaRPr lang="sl-SI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303116" cy="32935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sl-SI" sz="2000" b="1" dirty="0" smtClean="0"/>
              <a:t>Rešitve</a:t>
            </a:r>
            <a:endParaRPr lang="sl-SI" sz="2000" b="1" dirty="0"/>
          </a:p>
        </p:txBody>
      </p:sp>
      <p:graphicFrame>
        <p:nvGraphicFramePr>
          <p:cNvPr id="11" name="Označba mesta vsebine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149236"/>
              </p:ext>
            </p:extLst>
          </p:nvPr>
        </p:nvGraphicFramePr>
        <p:xfrm>
          <a:off x="2754086" y="81280"/>
          <a:ext cx="4876800" cy="6591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xmlns="" val="2712329899"/>
                    </a:ext>
                  </a:extLst>
                </a:gridCol>
              </a:tblGrid>
              <a:tr h="659166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5172342"/>
                  </a:ext>
                </a:extLst>
              </a:tr>
            </a:tbl>
          </a:graphicData>
        </a:graphic>
      </p:graphicFrame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6" y="193040"/>
            <a:ext cx="4474028" cy="63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Cajhen, N., </a:t>
            </a:r>
            <a:r>
              <a:rPr lang="sl-SI" dirty="0" err="1"/>
              <a:t>Drusany</a:t>
            </a:r>
            <a:r>
              <a:rPr lang="sl-SI" dirty="0"/>
              <a:t>, N., </a:t>
            </a:r>
            <a:r>
              <a:rPr lang="sl-SI" dirty="0" err="1"/>
              <a:t>Kapko</a:t>
            </a:r>
            <a:r>
              <a:rPr lang="sl-SI" dirty="0"/>
              <a:t>, D., Križaj, M., Bešter Turk, M.. Gradim slovenski jezik 4, Samostojni DZ- 2.del, Ljubljana, Rokus </a:t>
            </a:r>
            <a:r>
              <a:rPr lang="sl-SI" dirty="0" err="1"/>
              <a:t>Klett</a:t>
            </a:r>
            <a:r>
              <a:rPr lang="sl-SI" dirty="0"/>
              <a:t>, 2019</a:t>
            </a:r>
            <a:r>
              <a:rPr lang="sl-SI" dirty="0" smtClean="0"/>
              <a:t>.</a:t>
            </a:r>
          </a:p>
          <a:p>
            <a:r>
              <a:rPr lang="sl-SI" dirty="0" smtClean="0"/>
              <a:t>Potočnik, S., </a:t>
            </a:r>
            <a:r>
              <a:rPr lang="sl-SI" dirty="0"/>
              <a:t>O</a:t>
            </a:r>
            <a:r>
              <a:rPr lang="sl-SI" dirty="0" smtClean="0"/>
              <a:t>sterman, S.. Slovenščina 4, Samostojni DZ, 2. del, Mladinska knjiga, 2018.</a:t>
            </a:r>
            <a:endParaRPr lang="sl-SI" dirty="0"/>
          </a:p>
          <a:p>
            <a:r>
              <a:rPr lang="sl-SI" dirty="0" smtClean="0"/>
              <a:t>Slike </a:t>
            </a:r>
            <a:r>
              <a:rPr lang="sl-SI"/>
              <a:t>na </a:t>
            </a:r>
            <a:r>
              <a:rPr lang="sl-SI" smtClean="0"/>
              <a:t>internetu.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4526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353</Words>
  <Application>Microsoft Office PowerPoint</Application>
  <PresentationFormat>Po meri</PresentationFormat>
  <Paragraphs>53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Office Theme</vt:lpstr>
      <vt:lpstr>PREDLOG  K/H</vt:lpstr>
      <vt:lpstr>PREDLOG S/Z</vt:lpstr>
      <vt:lpstr>Kam postavimo besedo (predlog) Z?</vt:lpstr>
      <vt:lpstr>PREDLOG S/Z</vt:lpstr>
      <vt:lpstr>  PREDLOG K/H</vt:lpstr>
      <vt:lpstr>  PREDLOG K/H</vt:lpstr>
      <vt:lpstr>Rešitve</vt:lpstr>
      <vt:lpstr>Viri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PREDLOG K/H</dc:title>
  <dc:creator>Mojca Goltes</dc:creator>
  <cp:lastModifiedBy>AljaP</cp:lastModifiedBy>
  <cp:revision>31</cp:revision>
  <dcterms:created xsi:type="dcterms:W3CDTF">2020-05-12T16:33:14Z</dcterms:created>
  <dcterms:modified xsi:type="dcterms:W3CDTF">2020-05-15T09:55:59Z</dcterms:modified>
</cp:coreProperties>
</file>