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4"/>
  </p:sldMasterIdLst>
  <p:sldIdLst>
    <p:sldId id="256" r:id="rId5"/>
    <p:sldId id="257" r:id="rId6"/>
    <p:sldId id="258" r:id="rId7"/>
    <p:sldId id="259" r:id="rId8"/>
    <p:sldId id="261" r:id="rId9"/>
    <p:sldId id="260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1464" y="-4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069F-CAA1-4DE3-8C60-97A8EEDAFF62}" type="datetimeFigureOut">
              <a:rPr lang="sl-SI" smtClean="0"/>
              <a:t>7.5.2020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746B-399C-40CA-9568-E6ADB1E9FE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89122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069F-CAA1-4DE3-8C60-97A8EEDAFF62}" type="datetimeFigureOut">
              <a:rPr lang="sl-SI" smtClean="0"/>
              <a:t>7.5.2020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746B-399C-40CA-9568-E6ADB1E9FE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6614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069F-CAA1-4DE3-8C60-97A8EEDAFF62}" type="datetimeFigureOut">
              <a:rPr lang="sl-SI" smtClean="0"/>
              <a:t>7.5.2020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746B-399C-40CA-9568-E6ADB1E9FE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11050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069F-CAA1-4DE3-8C60-97A8EEDAFF62}" type="datetimeFigureOut">
              <a:rPr lang="sl-SI" smtClean="0"/>
              <a:t>7.5.2020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746B-399C-40CA-9568-E6ADB1E9FE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9011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069F-CAA1-4DE3-8C60-97A8EEDAFF62}" type="datetimeFigureOut">
              <a:rPr lang="sl-SI" smtClean="0"/>
              <a:t>7.5.2020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746B-399C-40CA-9568-E6ADB1E9FE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4813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069F-CAA1-4DE3-8C60-97A8EEDAFF62}" type="datetimeFigureOut">
              <a:rPr lang="sl-SI" smtClean="0"/>
              <a:t>7.5.2020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746B-399C-40CA-9568-E6ADB1E9FE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21401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069F-CAA1-4DE3-8C60-97A8EEDAFF62}" type="datetimeFigureOut">
              <a:rPr lang="sl-SI" smtClean="0"/>
              <a:t>7.5.2020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746B-399C-40CA-9568-E6ADB1E9FE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72260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069F-CAA1-4DE3-8C60-97A8EEDAFF62}" type="datetimeFigureOut">
              <a:rPr lang="sl-SI" smtClean="0"/>
              <a:t>7.5.2020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746B-399C-40CA-9568-E6ADB1E9FE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46001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069F-CAA1-4DE3-8C60-97A8EEDAFF62}" type="datetimeFigureOut">
              <a:rPr lang="sl-SI" smtClean="0"/>
              <a:t>7.5.2020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746B-399C-40CA-9568-E6ADB1E9FE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51900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069F-CAA1-4DE3-8C60-97A8EEDAFF62}" type="datetimeFigureOut">
              <a:rPr lang="sl-SI" smtClean="0"/>
              <a:t>7.5.2020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746B-399C-40CA-9568-E6ADB1E9FE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20502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069F-CAA1-4DE3-8C60-97A8EEDAFF62}" type="datetimeFigureOut">
              <a:rPr lang="sl-SI" smtClean="0"/>
              <a:t>7.5.2020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746B-399C-40CA-9568-E6ADB1E9FE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07510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7069F-CAA1-4DE3-8C60-97A8EEDAFF62}" type="datetimeFigureOut">
              <a:rPr lang="sl-SI" smtClean="0"/>
              <a:t>7.5.2020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1746B-399C-40CA-9568-E6ADB1E9FE3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35377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672856" y="250493"/>
            <a:ext cx="9144000" cy="2387600"/>
          </a:xfrm>
        </p:spPr>
        <p:txBody>
          <a:bodyPr anchor="ctr">
            <a:normAutofit/>
          </a:bodyPr>
          <a:lstStyle/>
          <a:p>
            <a:r>
              <a:rPr lang="sl-SI" sz="9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OPIS ŽIVALI</a:t>
            </a:r>
            <a:endParaRPr lang="sl-SI" sz="96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672856" y="2286000"/>
            <a:ext cx="9144000" cy="4348715"/>
          </a:xfrm>
        </p:spPr>
        <p:txBody>
          <a:bodyPr>
            <a:normAutofit/>
          </a:bodyPr>
          <a:lstStyle/>
          <a:p>
            <a:r>
              <a:rPr lang="sl-SI" sz="54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Priprava na govorni nastop</a:t>
            </a:r>
          </a:p>
          <a:p>
            <a:r>
              <a:rPr lang="sl-SI" sz="5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sl-SI" sz="54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oceno</a:t>
            </a:r>
            <a:endParaRPr lang="sl-SI" sz="54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Boy And Girl Writing Clip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167" y="3680644"/>
            <a:ext cx="2045363" cy="295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Baby Safari Animals Clipart  | Free downloa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40502" y="4477750"/>
            <a:ext cx="2864203" cy="2156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546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84227" y="0"/>
            <a:ext cx="3968673" cy="67056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sl-SI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ponovimo:</a:t>
            </a:r>
            <a:endParaRPr lang="sl-SI" b="1" dirty="0">
              <a:solidFill>
                <a:schemeClr val="accent6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670560"/>
            <a:ext cx="10515600" cy="597478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sl-SI" sz="4000" dirty="0" smtClean="0">
                <a:solidFill>
                  <a:srgbClr val="C00000"/>
                </a:solidFill>
              </a:rPr>
              <a:t>Izbrati si moral eno žival in izdelati načrt v obliki preglednice ali miselnega vzorca.</a:t>
            </a:r>
          </a:p>
          <a:p>
            <a:pPr>
              <a:lnSpc>
                <a:spcPct val="120000"/>
              </a:lnSpc>
            </a:pPr>
            <a:r>
              <a:rPr lang="sl-SI" sz="4000" dirty="0" smtClean="0">
                <a:solidFill>
                  <a:schemeClr val="accent6">
                    <a:lumMod val="50000"/>
                  </a:schemeClr>
                </a:solidFill>
              </a:rPr>
              <a:t>Načrt si moral razdeliti na podteme: ZUNANJOST, PREHRANJEVANJE, BIVALIŠČE, RAZMNOŽEVANJE, POSEBNOSTI.</a:t>
            </a:r>
          </a:p>
          <a:p>
            <a:pPr>
              <a:lnSpc>
                <a:spcPct val="100000"/>
              </a:lnSpc>
            </a:pPr>
            <a:r>
              <a:rPr lang="sl-SI" sz="4000" dirty="0" smtClean="0">
                <a:solidFill>
                  <a:schemeClr val="accent2">
                    <a:lumMod val="75000"/>
                  </a:schemeClr>
                </a:solidFill>
              </a:rPr>
              <a:t>Ta načrt si moral poslati svoji učiteljici v </a:t>
            </a:r>
            <a:r>
              <a:rPr lang="sl-SI" sz="4000" dirty="0">
                <a:solidFill>
                  <a:schemeClr val="accent2">
                    <a:lumMod val="75000"/>
                  </a:schemeClr>
                </a:solidFill>
              </a:rPr>
              <a:t>v</a:t>
            </a:r>
            <a:r>
              <a:rPr lang="sl-SI" sz="4000" dirty="0" smtClean="0">
                <a:solidFill>
                  <a:schemeClr val="accent2">
                    <a:lumMod val="75000"/>
                  </a:schemeClr>
                </a:solidFill>
              </a:rPr>
              <a:t>pogled do ponedeljka, 11. maja. Upoštevaj njena morebitna priporočila.</a:t>
            </a:r>
            <a:endParaRPr lang="sl-SI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02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1366" y="183099"/>
            <a:ext cx="7848600" cy="103695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sl-SI" b="1" dirty="0" smtClean="0">
                <a:solidFill>
                  <a:schemeClr val="accent6">
                    <a:lumMod val="50000"/>
                  </a:schemeClr>
                </a:solidFill>
              </a:rPr>
              <a:t>PRIPRAVA NA GOVORNI NASTOP</a:t>
            </a:r>
            <a:endParaRPr lang="sl-SI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041992" y="1020726"/>
            <a:ext cx="10172108" cy="4890976"/>
          </a:xfr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endParaRPr lang="sl-SI" sz="4000" dirty="0" smtClean="0">
              <a:solidFill>
                <a:schemeClr val="accent6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sl-SI" sz="4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 seboj imej svoj izdelan načrt, list ali zvezek za slovenščino, pisalo.         </a:t>
            </a:r>
          </a:p>
          <a:p>
            <a:pPr marL="514350" indent="-514350">
              <a:buFont typeface="+mj-lt"/>
              <a:buAutoNum type="arabicPeriod"/>
            </a:pPr>
            <a:endParaRPr lang="sl-SI" sz="4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sl-SI" sz="4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Ponovno si preberi in dobro oglej v delovnem zvezku opis kokoši (stran 40, 3. naloga).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l-SI" sz="4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40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sl-SI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Puščica dol 3"/>
          <p:cNvSpPr/>
          <p:nvPr/>
        </p:nvSpPr>
        <p:spPr>
          <a:xfrm>
            <a:off x="6096000" y="5577840"/>
            <a:ext cx="254000" cy="985520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4098" name="Picture 2" descr="Bear reading clip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803" y="4299847"/>
            <a:ext cx="1390216" cy="1459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Green Notebook with a Pencil Clip Art - Green Notebook with a 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2764" y="2264734"/>
            <a:ext cx="1125002" cy="1127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099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4655" y="3947"/>
            <a:ext cx="3322439" cy="71615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sl-SI" sz="5400" b="1" dirty="0" smtClean="0">
                <a:solidFill>
                  <a:schemeClr val="accent6">
                    <a:lumMod val="50000"/>
                  </a:schemeClr>
                </a:solidFill>
              </a:rPr>
              <a:t>Kaj sledi?</a:t>
            </a:r>
            <a:endParaRPr lang="sl-SI" sz="5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52727" y="720106"/>
            <a:ext cx="11248816" cy="582094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3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V zvezek ali na list napiši opis živali, ki si jo   </a:t>
            </a:r>
          </a:p>
          <a:p>
            <a:pPr marL="0" indent="0">
              <a:buNone/>
            </a:pPr>
            <a:r>
              <a:rPr lang="sl-SI" sz="3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3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izbral. Pri tem si pomagaj s svojo izpolnjeno </a:t>
            </a:r>
          </a:p>
          <a:p>
            <a:pPr marL="0" indent="0">
              <a:buNone/>
            </a:pPr>
            <a:r>
              <a:rPr lang="sl-SI" sz="3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3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preglednico ali miselnim vzorcem.</a:t>
            </a:r>
          </a:p>
          <a:p>
            <a:pPr marL="0" indent="0">
              <a:buNone/>
            </a:pPr>
            <a:r>
              <a:rPr lang="sl-SI" sz="3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Kadar tvorimo besedilo, moramo paziti na to, da </a:t>
            </a:r>
          </a:p>
          <a:p>
            <a:pPr marL="0" indent="0">
              <a:buNone/>
            </a:pPr>
            <a:r>
              <a:rPr lang="sl-SI" sz="3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3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v povedih ne ponavljamo istih besed. Isto besedo</a:t>
            </a:r>
          </a:p>
          <a:p>
            <a:pPr marL="0" indent="0">
              <a:buNone/>
            </a:pPr>
            <a:r>
              <a:rPr lang="sl-SI" sz="3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3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lahko izpustimo, ali pa jo zamenjamo s katero </a:t>
            </a:r>
          </a:p>
          <a:p>
            <a:pPr marL="0" indent="0">
              <a:buNone/>
            </a:pPr>
            <a:r>
              <a:rPr lang="sl-SI" sz="3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3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drugo.</a:t>
            </a:r>
          </a:p>
          <a:p>
            <a:pPr marL="0" indent="0">
              <a:buNone/>
            </a:pPr>
            <a:r>
              <a:rPr lang="sl-SI" sz="3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Besedilo preglej ter popravi napake in povedi.</a:t>
            </a:r>
          </a:p>
          <a:p>
            <a:pPr marL="0" indent="0">
              <a:buNone/>
            </a:pPr>
            <a:r>
              <a:rPr lang="sl-SI" sz="3200" dirty="0" smtClean="0">
                <a:solidFill>
                  <a:schemeClr val="accent5">
                    <a:lumMod val="50000"/>
                  </a:schemeClr>
                </a:solidFill>
              </a:rPr>
              <a:t>      </a:t>
            </a:r>
            <a:r>
              <a:rPr lang="sl-SI" sz="3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Odlično ti je uspelo! </a:t>
            </a:r>
            <a:endParaRPr lang="sl-SI" sz="32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Mr Happy Clipart, vector clip art online, royalty free design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4873" y="3716968"/>
            <a:ext cx="2360429" cy="2354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Emoji Clipart 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3114" y="5613991"/>
            <a:ext cx="819463" cy="800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uščica dol 3"/>
          <p:cNvSpPr/>
          <p:nvPr/>
        </p:nvSpPr>
        <p:spPr>
          <a:xfrm>
            <a:off x="6815470" y="5688419"/>
            <a:ext cx="297711" cy="1169581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7674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" y="-1"/>
            <a:ext cx="4705350" cy="93566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sl-SI" sz="5400" b="1" dirty="0" smtClean="0">
                <a:solidFill>
                  <a:schemeClr val="accent6">
                    <a:lumMod val="50000"/>
                  </a:schemeClr>
                </a:solidFill>
              </a:rPr>
              <a:t>Govorni nastop</a:t>
            </a:r>
            <a:endParaRPr lang="sl-SI" sz="5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935665"/>
            <a:ext cx="10515600" cy="549703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l-SI" sz="3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Pripravi se na govorni </a:t>
            </a:r>
            <a:r>
              <a:rPr lang="sl-SI" sz="3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nastop. Ko se boš dobro </a:t>
            </a:r>
          </a:p>
          <a:p>
            <a:pPr marL="0" indent="0">
              <a:buNone/>
            </a:pPr>
            <a:r>
              <a:rPr lang="sl-SI" sz="3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3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naučil/-a, se posnemi in posnetek po e-pošti pošlji </a:t>
            </a:r>
          </a:p>
          <a:p>
            <a:pPr marL="0" indent="0">
              <a:buNone/>
            </a:pPr>
            <a:r>
              <a:rPr lang="sl-SI" sz="3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3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svoji učiteljici </a:t>
            </a:r>
            <a:r>
              <a:rPr lang="sl-SI" sz="3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sl-SI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petka, 29.maja</a:t>
            </a:r>
            <a:r>
              <a:rPr lang="sl-SI" sz="3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sl-SI" sz="36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l-SI" sz="3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3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Če </a:t>
            </a:r>
            <a:r>
              <a:rPr lang="sl-SI" sz="3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posnetka ne moreš poslati, se boš s svojo </a:t>
            </a:r>
            <a:endParaRPr lang="sl-SI" sz="36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l-SI" sz="3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3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učiteljico dogovoril</a:t>
            </a:r>
            <a:r>
              <a:rPr lang="sl-SI" sz="3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/-a, na kakšen način </a:t>
            </a:r>
            <a:r>
              <a:rPr lang="sl-SI" sz="3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boš</a:t>
            </a:r>
          </a:p>
          <a:p>
            <a:pPr marL="0" indent="0">
              <a:buNone/>
            </a:pPr>
            <a:r>
              <a:rPr lang="sl-SI" sz="3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3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opravil/-a </a:t>
            </a:r>
            <a:r>
              <a:rPr lang="sl-SI" sz="3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svoj govorni nastop. </a:t>
            </a:r>
            <a:r>
              <a:rPr lang="sl-SI" sz="3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Napiši ji po       </a:t>
            </a:r>
          </a:p>
          <a:p>
            <a:pPr marL="0" indent="0">
              <a:buNone/>
            </a:pPr>
            <a:r>
              <a:rPr lang="sl-SI" sz="3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3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e-pošti.</a:t>
            </a:r>
          </a:p>
          <a:p>
            <a:pPr marL="0" indent="0">
              <a:buNone/>
            </a:pPr>
            <a:endParaRPr lang="sl-SI" sz="36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l-SI" sz="3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sl-SI" sz="4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svoj govorni nastop dobiš </a:t>
            </a:r>
            <a:r>
              <a:rPr lang="sl-SI" sz="4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oceno.</a:t>
            </a:r>
          </a:p>
        </p:txBody>
      </p:sp>
      <p:pic>
        <p:nvPicPr>
          <p:cNvPr id="4" name="Picture 4" descr="Teacher helper girl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8162" y="3240450"/>
            <a:ext cx="1258555" cy="280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336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-26949"/>
            <a:ext cx="8464296" cy="782855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sl-SI" b="1" dirty="0" smtClean="0">
                <a:solidFill>
                  <a:schemeClr val="accent6">
                    <a:lumMod val="50000"/>
                  </a:schemeClr>
                </a:solidFill>
              </a:rPr>
              <a:t>KAJ VSE BO UPOŠTEVANO PRI OCENI:</a:t>
            </a:r>
            <a:endParaRPr lang="sl-SI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5" name="Označba mesta vsebin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142806"/>
              </p:ext>
            </p:extLst>
          </p:nvPr>
        </p:nvGraphicFramePr>
        <p:xfrm>
          <a:off x="1048514" y="755906"/>
          <a:ext cx="10168127" cy="58763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025454">
                  <a:extLst>
                    <a:ext uri="{9D8B030D-6E8A-4147-A177-3AD203B41FA5}">
                      <a16:colId xmlns:a16="http://schemas.microsoft.com/office/drawing/2014/main" xmlns="" val="2965133827"/>
                    </a:ext>
                  </a:extLst>
                </a:gridCol>
                <a:gridCol w="727537">
                  <a:extLst>
                    <a:ext uri="{9D8B030D-6E8A-4147-A177-3AD203B41FA5}">
                      <a16:colId xmlns:a16="http://schemas.microsoft.com/office/drawing/2014/main" xmlns="" val="3620705011"/>
                    </a:ext>
                  </a:extLst>
                </a:gridCol>
                <a:gridCol w="873959">
                  <a:extLst>
                    <a:ext uri="{9D8B030D-6E8A-4147-A177-3AD203B41FA5}">
                      <a16:colId xmlns:a16="http://schemas.microsoft.com/office/drawing/2014/main" xmlns="" val="1673357243"/>
                    </a:ext>
                  </a:extLst>
                </a:gridCol>
                <a:gridCol w="726622">
                  <a:extLst>
                    <a:ext uri="{9D8B030D-6E8A-4147-A177-3AD203B41FA5}">
                      <a16:colId xmlns:a16="http://schemas.microsoft.com/office/drawing/2014/main" xmlns="" val="795333934"/>
                    </a:ext>
                  </a:extLst>
                </a:gridCol>
                <a:gridCol w="873959">
                  <a:extLst>
                    <a:ext uri="{9D8B030D-6E8A-4147-A177-3AD203B41FA5}">
                      <a16:colId xmlns:a16="http://schemas.microsoft.com/office/drawing/2014/main" xmlns="" val="1703779145"/>
                    </a:ext>
                  </a:extLst>
                </a:gridCol>
                <a:gridCol w="727537">
                  <a:extLst>
                    <a:ext uri="{9D8B030D-6E8A-4147-A177-3AD203B41FA5}">
                      <a16:colId xmlns:a16="http://schemas.microsoft.com/office/drawing/2014/main" xmlns="" val="339224585"/>
                    </a:ext>
                  </a:extLst>
                </a:gridCol>
                <a:gridCol w="3213059">
                  <a:extLst>
                    <a:ext uri="{9D8B030D-6E8A-4147-A177-3AD203B41FA5}">
                      <a16:colId xmlns:a16="http://schemas.microsoft.com/office/drawing/2014/main" xmlns="" val="1781302447"/>
                    </a:ext>
                  </a:extLst>
                </a:gridCol>
              </a:tblGrid>
              <a:tr h="367272"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Kriterij ocenjevanja govornega nastopa</a:t>
                      </a:r>
                      <a:endParaRPr lang="sl-SI" sz="20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86366650"/>
                  </a:ext>
                </a:extLst>
              </a:tr>
              <a:tr h="367272"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GOVOR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42561212"/>
                  </a:ext>
                </a:extLst>
              </a:tr>
              <a:tr h="3672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tekoč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 mašili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36097260"/>
                  </a:ext>
                </a:extLst>
              </a:tr>
              <a:tr h="3672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knjižni jezik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pogovorni jezik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9673388"/>
                  </a:ext>
                </a:extLst>
              </a:tr>
              <a:tr h="3672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glasen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tih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1851523"/>
                  </a:ext>
                </a:extLst>
              </a:tr>
              <a:tr h="3672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razločen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nerazločen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47299722"/>
                  </a:ext>
                </a:extLst>
              </a:tr>
              <a:tr h="3672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zelo hiter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zelo počasen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18761"/>
                  </a:ext>
                </a:extLst>
              </a:tr>
              <a:tr h="367272"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VSEBINA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2067668"/>
                  </a:ext>
                </a:extLst>
              </a:tr>
              <a:tr h="3672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smiselna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nepovezana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00443353"/>
                  </a:ext>
                </a:extLst>
              </a:tr>
              <a:tr h="3672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podteme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manjkajoče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68421238"/>
                  </a:ext>
                </a:extLst>
              </a:tr>
              <a:tr h="3672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dolga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kratka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58688037"/>
                  </a:ext>
                </a:extLst>
              </a:tr>
              <a:tr h="3672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bogata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besedno </a:t>
                      </a:r>
                      <a:r>
                        <a:rPr lang="sl-SI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revna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57027281"/>
                  </a:ext>
                </a:extLst>
              </a:tr>
              <a:tr h="367272"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NASTOP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3859581"/>
                  </a:ext>
                </a:extLst>
              </a:tr>
              <a:tr h="3672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sproščen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sl-SI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boječ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73024147"/>
                  </a:ext>
                </a:extLst>
              </a:tr>
              <a:tr h="734544"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OCENA/ŠTEVILO TOČK</a:t>
                      </a:r>
                      <a:r>
                        <a:rPr lang="sl-SI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sl-SI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l-SI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sl-SI" sz="20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odl</a:t>
                      </a:r>
                      <a:r>
                        <a:rPr lang="sl-SI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5: </a:t>
                      </a:r>
                      <a:r>
                        <a:rPr lang="sl-SI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20−17,5      </a:t>
                      </a:r>
                      <a:r>
                        <a:rPr lang="sl-SI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sl-SI" sz="20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pd</a:t>
                      </a:r>
                      <a:r>
                        <a:rPr lang="sl-SI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4: </a:t>
                      </a:r>
                      <a:r>
                        <a:rPr lang="sl-SI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17−13,5      </a:t>
                      </a:r>
                      <a:r>
                        <a:rPr lang="sl-SI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sl-SI" sz="20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db</a:t>
                      </a:r>
                      <a:r>
                        <a:rPr lang="sl-SI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sl-SI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3:</a:t>
                      </a:r>
                      <a:r>
                        <a:rPr lang="sl-SI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l-SI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13−10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 </a:t>
                      </a:r>
                      <a:r>
                        <a:rPr lang="sl-SI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sl-SI" sz="20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zd</a:t>
                      </a:r>
                      <a:r>
                        <a:rPr lang="sl-SI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sl-SI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2:</a:t>
                      </a:r>
                      <a:r>
                        <a:rPr lang="sl-SI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l-SI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9,5–6     </a:t>
                      </a:r>
                      <a:r>
                        <a:rPr lang="sl-SI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sl-SI" sz="20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nzd</a:t>
                      </a:r>
                      <a:r>
                        <a:rPr lang="sl-SI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1</a:t>
                      </a:r>
                      <a:r>
                        <a:rPr lang="sl-SI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sl-SI" sz="20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5,5–0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4526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540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VIRI: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562986"/>
            <a:ext cx="10515600" cy="4613977"/>
          </a:xfrm>
        </p:spPr>
        <p:txBody>
          <a:bodyPr/>
          <a:lstStyle/>
          <a:p>
            <a:r>
              <a:rPr lang="sl-SI" dirty="0" smtClean="0"/>
              <a:t>Cajhen, N., </a:t>
            </a:r>
            <a:r>
              <a:rPr lang="sl-SI" dirty="0" err="1" smtClean="0"/>
              <a:t>Drusany</a:t>
            </a:r>
            <a:r>
              <a:rPr lang="sl-SI" dirty="0" smtClean="0"/>
              <a:t>, N., </a:t>
            </a:r>
            <a:r>
              <a:rPr lang="sl-SI" dirty="0" err="1" smtClean="0"/>
              <a:t>Kapko</a:t>
            </a:r>
            <a:r>
              <a:rPr lang="sl-SI" dirty="0" smtClean="0"/>
              <a:t>, D., Križaj, M., Bešter Turk, M.. Gradim slovenski jezik 4, Samostojni DZ- 2.del, Ljubljana, Rokus </a:t>
            </a:r>
            <a:r>
              <a:rPr lang="sl-SI" dirty="0" err="1" smtClean="0"/>
              <a:t>Klett</a:t>
            </a:r>
            <a:r>
              <a:rPr lang="sl-SI" dirty="0" smtClean="0"/>
              <a:t>, 2019.</a:t>
            </a:r>
          </a:p>
          <a:p>
            <a:r>
              <a:rPr lang="sl-SI" dirty="0" smtClean="0"/>
              <a:t>Slike na internetu (</a:t>
            </a:r>
            <a:r>
              <a:rPr lang="sl-SI" dirty="0" err="1" smtClean="0"/>
              <a:t>Clipart</a:t>
            </a:r>
            <a:r>
              <a:rPr lang="sl-SI" dirty="0" smtClean="0"/>
              <a:t>).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5593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ova 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ova 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ova 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B0BA46B91D494B95D832BB0E279B65" ma:contentTypeVersion="5" ma:contentTypeDescription="Ustvari nov dokument." ma:contentTypeScope="" ma:versionID="4b7683cc1b599dcdb37480a7bd144d41">
  <xsd:schema xmlns:xsd="http://www.w3.org/2001/XMLSchema" xmlns:xs="http://www.w3.org/2001/XMLSchema" xmlns:p="http://schemas.microsoft.com/office/2006/metadata/properties" xmlns:ns3="a3092eda-00ec-418a-9827-889d2202a084" targetNamespace="http://schemas.microsoft.com/office/2006/metadata/properties" ma:root="true" ma:fieldsID="7e5c849c4feaa1e35c772b26b51a3191" ns3:_="">
    <xsd:import namespace="a3092eda-00ec-418a-9827-889d2202a08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092eda-00ec-418a-9827-889d2202a0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9C148F4-ED51-47D1-94C8-BFBB254CB1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3092eda-00ec-418a-9827-889d2202a0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8ACD074-B2EB-4BAD-A51F-C628F2DCE9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2F0AA0-868D-46EE-A8A6-B3847FEC38F8}">
  <ds:schemaRefs>
    <ds:schemaRef ds:uri="http://purl.org/dc/elements/1.1/"/>
    <ds:schemaRef ds:uri="http://schemas.microsoft.com/office/2006/metadata/properties"/>
    <ds:schemaRef ds:uri="a3092eda-00ec-418a-9827-889d2202a084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</TotalTime>
  <Words>438</Words>
  <Application>Microsoft Office PowerPoint</Application>
  <PresentationFormat>Po meri</PresentationFormat>
  <Paragraphs>113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8" baseType="lpstr">
      <vt:lpstr>Office Theme</vt:lpstr>
      <vt:lpstr>OPIS ŽIVALI</vt:lpstr>
      <vt:lpstr>Da ponovimo:</vt:lpstr>
      <vt:lpstr>PRIPRAVA NA GOVORNI NASTOP</vt:lpstr>
      <vt:lpstr>Kaj sledi?</vt:lpstr>
      <vt:lpstr>Govorni nastop</vt:lpstr>
      <vt:lpstr>KAJ VSE BO UPOŠTEVANO PRI OCENI:</vt:lpstr>
      <vt:lpstr>VIRI: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OPIS ŽIVALI</dc:title>
  <dc:creator>Mojca Goltes</dc:creator>
  <cp:lastModifiedBy>AljaP</cp:lastModifiedBy>
  <cp:revision>43</cp:revision>
  <dcterms:created xsi:type="dcterms:W3CDTF">2020-05-06T09:42:32Z</dcterms:created>
  <dcterms:modified xsi:type="dcterms:W3CDTF">2020-05-07T10:42:14Z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0x0101005FB0BA46B91D494B95D832BB0E279B65</vt:lpwstr>
  </property>
</Properties>
</file>