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2" r:id="rId15"/>
    <p:sldId id="266" r:id="rId16"/>
    <p:sldId id="267" r:id="rId17"/>
    <p:sldId id="265" r:id="rId1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87DD-FD50-4F01-988B-4436F7BF5DBD}" type="datetimeFigureOut">
              <a:rPr lang="sl-SI" smtClean="0"/>
              <a:pPr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18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audio" Target="../media/media11.m4a"/><Relationship Id="rId7" Type="http://schemas.openxmlformats.org/officeDocument/2006/relationships/image" Target="../media/image21.emf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25.emf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hr.wikipedia.org/wiki/Datoteka:Coat_of_arms_of_the_Kingdom_of_Yugoslavia.svg" TargetMode="External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://hr.wikipedia.org/wiki/Datoteka:Flag_of_the_Kingdom_of_Yugoslavia.svg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2.emf"/><Relationship Id="rId5" Type="http://schemas.openxmlformats.org/officeDocument/2006/relationships/hyperlink" Target="http://www.kamra.si/Default.aspx?module=5&amp;id=748" TargetMode="Externa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tvslo.si/sport/motosporti/leteci-kranjec-dirkac-ki-je-premikal-meje/298812" TargetMode="External"/><Relationship Id="rId3" Type="http://schemas.openxmlformats.org/officeDocument/2006/relationships/audio" Target="../media/media8.m4a"/><Relationship Id="rId7" Type="http://schemas.openxmlformats.org/officeDocument/2006/relationships/hyperlink" Target="http://www.zgodovinsko-drustvo-kovacic.si/en/node/799" TargetMode="External"/><Relationship Id="rId12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3.emf"/><Relationship Id="rId11" Type="http://schemas.openxmlformats.org/officeDocument/2006/relationships/hyperlink" Target="http://www.delo.si/clanek/121633" TargetMode="External"/><Relationship Id="rId5" Type="http://schemas.openxmlformats.org/officeDocument/2006/relationships/hyperlink" Target="http://www.youtube.com/watch?v=40_u-DDLAGY" TargetMode="External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95536" y="4725144"/>
            <a:ext cx="8136904" cy="1872208"/>
          </a:xfrm>
        </p:spPr>
        <p:txBody>
          <a:bodyPr>
            <a:noAutofit/>
          </a:bodyPr>
          <a:lstStyle/>
          <a:p>
            <a:pPr algn="ctr"/>
            <a:r>
              <a:rPr lang="sl-SI" sz="4400" dirty="0" smtClean="0">
                <a:solidFill>
                  <a:srgbClr val="C00000"/>
                </a:solidFill>
              </a:rPr>
              <a:t>POT V DRUGO SVETOVNO VOJNO PRI NAS</a:t>
            </a:r>
            <a:endParaRPr lang="sl-SI" sz="4400" dirty="0">
              <a:solidFill>
                <a:srgbClr val="C00000"/>
              </a:solidFill>
            </a:endParaRPr>
          </a:p>
        </p:txBody>
      </p:sp>
      <p:pic>
        <p:nvPicPr>
          <p:cNvPr id="2" name="Slika 1" descr="File:Uničen nemški tank med boji v Zdenski vasi.jpg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5712"/>
            <a:ext cx="6440424" cy="4599432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98"/>
    </mc:Choice>
    <mc:Fallback>
      <p:transition spd="slow" advTm="2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2595" y="2238765"/>
            <a:ext cx="4176464" cy="31198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Zaobljeni pravokotnik 2"/>
          <p:cNvSpPr/>
          <p:nvPr/>
        </p:nvSpPr>
        <p:spPr>
          <a:xfrm>
            <a:off x="251520" y="157439"/>
            <a:ext cx="6624736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bg1"/>
                </a:solidFill>
              </a:rPr>
              <a:t>Ustanove nacionalnega pomena:</a:t>
            </a:r>
            <a:endParaRPr lang="sl-SI" sz="2800" b="1" dirty="0">
              <a:solidFill>
                <a:schemeClr val="bg1"/>
              </a:solidFill>
            </a:endParaRPr>
          </a:p>
        </p:txBody>
      </p:sp>
      <p:sp>
        <p:nvSpPr>
          <p:cNvPr id="4" name="Zaobljen pravokotni oblaček 3"/>
          <p:cNvSpPr/>
          <p:nvPr/>
        </p:nvSpPr>
        <p:spPr>
          <a:xfrm>
            <a:off x="7452320" y="1204692"/>
            <a:ext cx="1315925" cy="807782"/>
          </a:xfrm>
          <a:prstGeom prst="wedgeRoundRectCallout">
            <a:avLst>
              <a:gd name="adj1" fmla="val -54847"/>
              <a:gd name="adj2" fmla="val 7965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1919</a:t>
            </a:r>
          </a:p>
          <a:p>
            <a:pPr algn="ctr"/>
            <a:r>
              <a:rPr lang="sl-SI" b="1" dirty="0" smtClean="0"/>
              <a:t>Univerza v Ljubljani</a:t>
            </a:r>
            <a:endParaRPr lang="sl-SI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831708"/>
            <a:ext cx="4104456" cy="27207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Zaobljen pravokotni oblaček 5"/>
          <p:cNvSpPr/>
          <p:nvPr/>
        </p:nvSpPr>
        <p:spPr>
          <a:xfrm>
            <a:off x="4644008" y="978401"/>
            <a:ext cx="1096879" cy="807782"/>
          </a:xfrm>
          <a:prstGeom prst="wedgeRoundRectCallout">
            <a:avLst>
              <a:gd name="adj1" fmla="val -95636"/>
              <a:gd name="adj2" fmla="val 3971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1918</a:t>
            </a:r>
          </a:p>
          <a:p>
            <a:pPr algn="ctr"/>
            <a:r>
              <a:rPr lang="sl-SI" b="1" dirty="0" smtClean="0"/>
              <a:t>Narodna galerija</a:t>
            </a:r>
            <a:endParaRPr lang="sl-SI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630" y="3612420"/>
            <a:ext cx="4114346" cy="30840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Zaobljen pravokotni oblaček 7"/>
          <p:cNvSpPr/>
          <p:nvPr/>
        </p:nvSpPr>
        <p:spPr>
          <a:xfrm>
            <a:off x="4702595" y="5767071"/>
            <a:ext cx="2304256" cy="929436"/>
          </a:xfrm>
          <a:prstGeom prst="wedgeRoundRectCallout">
            <a:avLst>
              <a:gd name="adj1" fmla="val -75178"/>
              <a:gd name="adj2" fmla="val -4376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1920</a:t>
            </a:r>
          </a:p>
          <a:p>
            <a:pPr algn="ctr"/>
            <a:r>
              <a:rPr lang="sl-SI" sz="2000" b="1" dirty="0" smtClean="0"/>
              <a:t>Slovensko narodno gledališče</a:t>
            </a:r>
            <a:endParaRPr lang="sl-SI" sz="2000" b="1" dirty="0"/>
          </a:p>
        </p:txBody>
      </p:sp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22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6"/>
    </mc:Choice>
    <mc:Fallback>
      <p:transition spd="slow" advTm="1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QUExQWFRQWGBwYGBcYFx4cGBoXGRcdGBwcGBgcHCggHBwlHBcYITEiJSorLi4uGiAzODMsNygtLisBCgoKDg0OGxAQGzQkHCQsLCwsLCwsLCwsLCwsLCwsLCwsLCwsLCwsLCwsLCwsLCwsLCwsLCwsLCwsLCwsLCwsLP/AABEIAMIBAwMBIgACEQEDEQH/xAAbAAABBQEBAAAAAAAAAAAAAAAFAAIDBAYBB//EAE0QAAIBAgQDBQQGBQcKBgMAAAECEQADBBIhMQVBUQYTImFxMoGRoSNCUrHB8BRicpLRBxVDgqKywiQzU7PD0uHi4/EWNGNzk6MlRIP/xAAZAQADAQEBAAAAAAAAAAAAAAABAgMABAX/xAAlEQACAgEEAgICAwAAAAAAAAAAAQIRIQMSMUETUSJhMnEEQoH/2gAMAwEAAhEDEQA/AN0FqRRT8tOC161nn0ICnCugVyKAx0U6mV2sYdNcNcmnUAkZrM8V4RbUO9y66rmlApAygwx8z4gYjqK1DEbddvP061i+KcQa415WtBHthgCXVx9GZBA3WRmGoB8VQ15Kq7KaSdhzsngwlrPMm7BOkbCBt76O1jcNeu20uG2uVBb0Fx5A0JzLAGXxFpB3gZZrYp8fOjpyTVGnGmOFOIrlONM2IdArsVwV00BjkVyuzTOZ/PWsA6aYxrprhFMgDDXIp4FMY06AzhqNjXS1MimFsaa5FPimMaIo24JBHWo0aQD1E09jVZLmnpp8NKKBZKzVC71xmqNjTpCNjHNQOtWCK6LdMAoG1XavdzSoWjUG4ropyrXctc1nTQhXYFNIptY1iIrjHb1/A0prhGo9fwNEA8CnEU4LXHYKCWIAGpJMADzPKlcg0B+PYvKotm2XD/qlhoQfZA1PlQxmAKsbFy44GUNdK2gAVCtKt1A/J1ovieKWGEOwS2SBndsgbxfV2OX9YwDpE0SwvD8NAZLdo9GgNPoda4tWScuTr04tRMTxovdU3EWwMkKcj5pzH2XWCjeyRqTFargeN72yjZWTSCCOa6EjykGKscTwHe28gUhZnwkA6eREHc8xUGFTuUVOS/blDvO+qHf7Qo6OrFPLBqacmi+KfVb9JAEsGUdSJX99ZUfGpbVwMJUhh1BkfEV0qSfBz00SCmveUEAkAnYdacKGYrF5WYCGZWQbexmKrMxvD9aWToZKwjTAwzESJAEjmASY0+PwoJ2y4xcwtpXRAc7hMx+qW205zBrza522xasLggSSOsnQ6yfMabeVCWpToyjaPaIrhrL8L7Rtdwa3DCXmn9cQHgsZPhkAwCdNNI0p/D8fcL5nvl1gju8qDWdCDlVjpyE71vLGzbGaEt+ffURoPieOZQclq5eIJEIAD1iHYEwDyBqbgXFxiEJyPbdTD27ghgeR8weo8+lWhOLwick+wjFcJrhamFqoJYmNRs1CuIcWZLltEthw4LFjcVQBBiBqTJjkAJ5wauYe8WjwsSCMwUSqwdc1wwmnOCT5Ur1Iq16Nskx9x+u1CsFxNGzAwhEtGUjwjc9CeZjrU2Ivo85Lqr590946aEjuyEB05k+6qV67bAyveuxHKzZt6etxpFRl/JzgqtDGQwV2HX8K73VZriHHVUIlovoN3uW25c8p2IOxoxge0Nu4VBBRjyJG3Xr8J3qsf5MWTlotF8W6f3dWEg6ggjyqK1dDCR/2PQ1TcLtI8lKpstdrWaggBTqF8P45aeFLePSQAfrRA9daL1yKallHRREVpuSpbjACT1A95MD5mk2gJOw1J5U6kDaQsmhqlhMSXIiDDANyg5J031nl50K4rx+4xNu1aBB0ztcQAg7EQ8kERr50Bx/Fz7DsXcf0SE5QYA8bE7RyMb7PUZayseOkzX47jaJK2/pGGhgwgP6zwdfJQT5DespjONtdbw/TPOh2sqf1VE5iP6x/WWgmM4iQALyIw/0QYrpOgIA1UD7QA5gUY4HibeLc27P0H0TZ1uBSkSAYaMx8JMAQNDMEA1zz1XNlo6aiUbt9FfNednudFgsCeQ1yp9/U1Y4fxizduFe7vWXmM4YEGObEFWHP6zVGbbWbi2Hy93aXOCVysy9Y9v258DERpqYqx2ew9gk3bmXxsVCgyoMEobms5ZUCBvOum6D0GLPHri5RbxKXgzZQrDMSRuAPA3vlt6K2e1BU5b1gqeeU/PK4U/AGsc3Zm8Lj9/3aAAZcxhI/VyAgAamCBM9Sao4rHXcMxtozxpp7VvUExkdYO3TSg/sJ6RhuK4W60K3duZgGbbmOcaGDvU+I4aCc0gnqV8X76FX+ZrzUcYcWWvYhLTWgVlLYCNDiZYEGTE6aDQe+fDcdVXhbxwyEK1rMWytbYAqWBDW0aCJkAaxO0ivQb9m3xdi8FKq7rPORcj0nK/8AaNZrEcIvlbhZrsEEsQqpMDczdaTA6UUt8ZxWTMBavpyuLqP3reYH4CnXe0tp7dxWQoxVhMBl2gEsk5BP2gIo7p+wJaZmf5+R7Qw+NuZ8hUhlDd4SrZkLgKRIBg66wDzoDicLg+6Ki7cZxczowssAAcsqyHfRTqCNTMcqnZW7wvadlzxmhVYGABMMNDpHmAKMcN4fduLOa4Tz+hT/AHx91U8nsRad8DU4zhbdorazsROQPbueHWRGkTBiT0nyova7bYZgBcVpIAC91oDr1Ec96q/zNe5d5/8ACh/2lRnhF8EEm4P/AOCb/v0rnFjKEkFcVxOzbL97ltmfCovICQFE+FtDEjSJ+VQcO4lbubOit6x8GTw/EUMx3CMVlm6xZBH9Eh3MaQ87mqL9l2bdPf8Aox+8Gm8i6F8cuzX/AM6BRLMsRIJII2mMwI1PTLNPxHE1CTIk7QQRO+slTHrFYa52ZuKNLjqByy3QvwgirGFGItZZuJcVCCFdSBoZ0OQRtVFrySqyfhV3RqMJxBnTulthwIklC+kZg0sQqDTT2ogU8cKe+GC3vo1ZspZmuGQZ0B8A3ImJ86pntjcAacOvi18N9Y0HRgOlQcG7XNbDi5aYoSWGV0ZlJ5Bc8kbmN9653OTTLKMU0G7nZiyXQsrP4Tq7kzPUe886lw3Z+0LpItJ7IAEGI66k6/wqqvbPDHIWNxIEeKy4106KaKcJ7S4V3EXre0asBrr9qOtQublWS3wSsB9peFqpZiq7qsBQBGUnl5is0/CZHhLAdD4l+Hr0rZ9ssdbZWa26uudAWRgwBysIkTrqNKx/aS/cXDs9rOpOQhSZyqQphdIIg7gczz2vBPhkp0+CC0+IsklWaP1TqB+ydR7orTdkL91hcDJCZicx0OYx4QNdAOc0ILlrSlt4EnzjWpxxwYeyniGpZo3YgQNpiN9eWm5ro0tSpUQ1NO42jZUqymG7b4fKM7Nm5wsD76VdXmh7Ofxy9FbgV0KsqQGIBZywIBnTeIgKN+p8hR/g3aa25IaVOp1PhXXXX1iNJ1ryt8e5WASFI1GsaenqPzFTYHiBQjLEDckeXQ6fHpXkrXlFpLgsew8QvtcRxYYFkgzoVJGuWSCARodulZbiXGsQhcPfQMoACqJLGNQFVQd9zIGvKu8K424tl0KXM0qFPh10yzlSJ3MSSQDGulVsfg7eGUu3d3cQ5LPbDjNJMkxlbafZJMeddEtSykI4so4ji+JyyzpZVm8IGjO0AZZXVgI2WQPrEiqiYm4ltLtsKhk5DkVg8LMggwpJzGGUFo0JE13+eCM0YcFm9o3WzsYnQkgaCTA29KibiF8tmCoraeJcwMKIGzRpGxpG8lCL9Fvm/cuXLkNGjwMzEg6KvI+Z8960qYQ3rdu5bR7d0SS7sLdxyARIkAADMdTuAQDM0EPEMWTPeQTroi78jqKYf0lpJu3RIAOVo+4/KhfQQvwTsnfdnvXCHLws5iWKzJYypI5AUaxHZyzOji0ARlDlsu+Ylgz6iSYAIJhZOmuKfhl1tGZjz1c/jtUidnmPLnOxOvlFDcgpM0V67aZx3mN+hX6qFVL5GzASWJXWBpMxp5StxXh2RTIVi+dljNDEjQHuzlACgaRIGuutA7fZh/sMZP2TVhey1z7DbTyFDcamP4lxfBPnFu26SwbMF7yXBkHLdEAAkwPPlFDLPErKvnNt3KoEVsqq2UEkiQSDJgkkTpG2lHLPZK4d1A9WHTyNWE7ItzKfH8Na2421gD+eLYfPbwrK4EBhdy6anULbHMnmag4l2luP7Vq3rpmJYvy55oJ03IrW2+yPUrHof4VnO1nBu5uWlmQRO0czyrbjbTP2sQoABBtsNiNj8vkZFGuC9p3tqYa2Z9QdPfPOgeKtEmKfawwjbatuRtrNOe216dGsjpMn/EK6e3d9dYw5GxjMTr5Zq8/v8XtgsMjHKYJEamY5nrRnhAS8gdRAOnnpoRTYQFbNSO2F0ja0Dyk6+sZqaO2N/wD9I+rkE/2qCfoI6VE+CHSl3xDtkaS120uc7S+69/EVZ/8AFsjW0fcyt8itYPHBLcZlOu0Cduf3VHg+7ukhZkakER76OORc3Rvn7R223w7/ALqnffaoMXxrDuGlConna136g9PKsqeGjWJ+NcOCbkzD+sa1oPyD4x2DOz5T11UH5D76XeYe4dLiEjkXUn3ZtazF9Mpg3IMzBPy1NNCOBIZT/VH3ijgW2bfhyWlAVsTbs2i0wMiHMBEhiN9RtTuJ30W8bSFXthVg5gSQLaiQRpy5aV5w9qcxKrPOANflNMfBZVDKuo2iAQeoIAM0ywZnomKvDu4AIiI9KAcQxBOEbQQl0eIGfaLg6jQaon73WhnD+NXEENcaI2dcwH9beiqcfVrJsutogeIObmXqICkHXxHTeiuQWZjvaVWBw9eTrH7Y/hSrD7kR/pMafn4gT7q7hbYJGhM7jznyGu80PRpEDXr/ABq5g8UyaBmHPQ6HbcfKuZJI5g/gsUUMZQQpIAGjHaSWjyHLlyohbe7cIK/RwIAtiDBifF7R2G5NRdlcH31+0WzMjHU6kkCdB6kRXpfCeFrhkYZlUMzPLRMEzGhAgbe0apbrB0xiuwFw3gdnulzuxufWEzBk7wCZooOFYcf0dxvRLp19QlBOOdqMVaVmVBAEq8OUPi8rkZcusjc1mE7dY91zRaA690SP7RNakNZ6IvC7X+gbr7J/xMKmWyi7WFH7Rtj/ABGvMz2k4iWgsqkiRFlP9w/GimG49imtM2d/o/DcBcIWZk0jLGUSZ08hQwbJvROsJaE8u9H3Kpp6rdPJf/tb7kFeK2eKY65ObFX4HW8VHT7Q+FOOExNxc3e3mEwJdiSdOU+ZPurfFBVntTLcXd1Hrbb/ABOJqC7iVX28Qi//ABL/AH3NeS8NwNy1eUAAu8KQQWZQSCTqNIA59atds8AVKWyTCliJUCM5zHUE/ZFFNGyejvxjDjfGr7rtkf3VP31XftLghvi59Lrn+5brzWz2cuNlCo7FhI8BAiJ0YnXT+FXU7Ly5W3DFVzNygGdADGb2Tt5UNyNtZu8Px7BuTkZ3jc/TMBPXMR0PwrP9pcTYd7Loso0wYZc0NB+uTzGulU+CdnbgvoCrKgYFg/hDRsIEyBrzp3GuFLbvIFEZehJ+R9+1HcBxBuLsAsIJ/PwPxqS3gx9v7v8AepYq0CdZ90fjUaIFJ+yBzGs+6spKrBtd0FcB2bw1wNm7otInMok9JPfDp8qK4fgFpQFV7YHIAf8AXrK27zZ1YARvk01kxroecfCttYto6n6O2rgD6g0kTI+P53pXqfQ60/siPZ4ROdY65NPj31Vn4EDtdT9z/qGpf0drSFwCXA9lkt91v5GffTuGYC2ba57KZhofABt7ukVpTiujRhJgvFdmi28N6K34Gqtrs8LZJUEHzV/xBrRXOD2D/Q2/3RVduB4f/RKPQRQWtGqoz0XzYI/QW8vg3+7TGwrfq/vR94q/iOBKB4NPl8xUGRx4nJAUDNbDvJ05MaeMoyEkpIzvE+zousWMSRGjKfxqfDcNa3bC5WIXY6H7qsYq+yiUL7wQXY+cDzimvdY5SGJDaGQvQxJI60bi8AqSyUGwx8XgPwq1jsC1tFDKwkBhoYg7cqjvs6qx0kbwBB9DGlWuK8TcMiupJygT4OQMDw8thrrWSVmbdZA9y36VVwWDzO0xz5UVTGgtDIu2ums+6PyKqjFWluajf5evi3ptv2Lf0ZxrqnXL99KmYqQ7CNidv+FKiEZbuRyP5NXcJcgyNxB1HnOs8qHL7XIaH76IJbHhlgfDOkQCDENrvoflUmiJ6X2MvlrQCAh1EBxMakzoZGgLD1+Nb/FcLtlCMvIySTmOn1mnM3vPKsV2BhcHZYLr9KT++38K13Z/iwxNhm5qWQyZMrInbmIPvpb6OuK+KM12tw4/RlBAJUBA0CYVQN/UGgnAuGWreHFy8qGPpAzTlRZjxD60lYC89fQ6HteqiycpDAszSDI1JnUdDpWP7VYgnB4a0obxwTKkAwoAg8xBO3WhngbHJZ4BxzDXsRdtu894VW1nU5SFmFDScsz5TMdBWtuYJLWFvKiBFJ2G4aDM/KvGxwe5vIn0f/cr2fGXw2GujXNCE5tzNv2vMGBr1BouGLQFJ8NGT7LYMIty6crSWXK6yojxFmnkJ+Y16A+KdqE7+2yB3S02+bIDEgZVAhQJ02orcxBXh+IIUyWK5tIEuARvOunKsrYwaG3kcXJOpKqPxNaKt2zSbSpHq3C8SmJspctnQmJIAZWnMVeOZ6+fnQrtlhQ+ItqebAb9fOmdiX8D27aPGa1JbKIhpmM06gRpVjtUx/SrUROdecfOlqmNyskfH+JphLKgjONRbtk6MBu9zqOgOkRz1GO4P2se1eZ2tW2Vz4lC5Y1J8BnQ685/Gr/bZTdxIUwuW0ogMDoDOhMdaCrw9ep97qPwp4pVkWW5vB7BgmS93VxSWUw6E7wNCG8xJ+fSg/HUHfr6N/dMU/sUjrZsLKhQzEeKWObNoPCBHimm8e/z6+jf3WpV2M+jM3hrTXt5lIqS+NaXeKNyBNL2boHWL7iPDMaKYGo+GlavslfNzMzmGEArGnuPwHuFZfE4q0pAEaev8JHvijfZ/iNtGBBChtDrpr0O28UZrGAReTU48fRv6fjUoTWBqai4gD3b+hp+IvZUchgrQQpJA8R0BE8xM+6ucsDeMcctWCVgOw0YlsqBugO7EeUe+qWB48l6YVYG/dvmI/aQ6gfmKzLWhdxWQ6IhYTGYBLYJYgbGQpMTrIqlYstavI6AghviJggxPoa6NiojvdnpEbdDUHEx4H8l/wANWLjqHCggyJEEHnEae6mcQSVf9j/BUldjszGNCW2VHGjksv2R+0ZEco2mPLWDDoGzMoOUtIDCDAESRtymjHGbeHTxXruUgDwjUwNduW+5IqrwLGWWnI48QOjRJ0+qRo3TQzVapWT5Z3D4EG3MaNdVfgpP+IVL29tqGtsQBE6xt5/CaMX7QFi1HO9J+B/hQb+U4HupG8R8f+E0dN5NPgwS46bsFcoOgaTPlPKr/wCjhixPtFTI0nQen5ihTrKoSNdvgKN4cAuSJ1QTp1BqyZFmRUeZ9xpVSDUqcFk/cH4x8KnJYExpy6TM1FcvifzrTrV09Rr51KmTo9f7D3Ln6FhxbCnN3k5tx47kQfWAfXyol2VwwNm+kOgJOdc2oYhWADLqQVIHpp1qt2CH+SYX9lvncatBwgeLF7aXD9UA+zGsb7b1F9nZFYRnO0FlkwyowggtoCSIzNETyiNOWw0rLdrrLrhcG5ckwY0AiCo0gVtu2w8H9b+NZPtj/wCTwPo33isnkNYMb+nObZcMQRPIcvKI3r0Djl5i+HcNLfolpX5SpthtQNNzPvrzmwhFl5+y9eo4jh9zIt2AbZsW138WlpRt7q64SjGMr9Ov2Lpx3akL4tX+sgq7gyeG4hs2guwBGkEqfvJ3rEYO6SSnQDkPKvQif/xWJXmLg/wfw+VeeYdfpX933CueHYZYaN7/ACboX78FiBbuJoCQCZM6AgGcoGs0Q7UpOItwSPENQSDv1GtU/wCTFYbGD9dfvar3aM/5Qn7Q++kk/kGP4ozX8o2H7vE6EmEB1JMe8kms8reHN0BPz61rf5TYOKg7d2KyeTwMB9k/fVI8Cy5f6PTuwlgHD4e6dWDn5K3vrnHj9Onv+41L/J//AOSsD/1G+5qr9pX+mT3/AHGlvLD0jPXzrVbGWMzLBIPIirWIWG18qSgZhSf2D0Bu/wB/8sYRpGe5+Aq/w7hzXE7xLrXEzZSQzasFDQQdTpBrNJaz3GWDOY6T5nyr0bsdh8mGURH07HUg/wBH5VSa2xsSDt0FirLh2DGSEOvUZefnTuJ2yyQoVieTAx8iKm4h/m7n7LfcaeRtXM8FzJ8EsBmuKwTNmyhQcvUtkzNq0DQHo1EOIKqYsW2RS5IYMSfDBBzawCIHLmd9Ki7M20/SyzEStwQpOrAs0lR5ZVBPRo50F7U4jvL93IxNrMcok5QDzE7aRXUvxOd/kH8BgG7w3IQDllmGB9SddavcVSbV3obRHxtxTsFYKW4Jkj5D8a5xFPBc/Y/2dRi8lXweccYsi3cKm6E0BAKjYjfb8xU/BkIKurhhMghQB0Owqp22P04/9tfxq/wpGXDW2USBOnMxqY86s18UR/sbfFXv8ltsN+8kDroaz/a/i63RAkMrQVOh1HXYgNIn0oTxHj6thzbhg2cMpn2QAQZH4iduVZfEYlnMnXby2pdOLRpzT4E90hiuuh6z8qP4JwCSWkZRE+lZtlnc6/wn+FWXuEIQd4y6aQNIMeZqpKyi1uN4B9J/ClSuZyZBEetcomsoOQYgmn4W0XuIgI8TBdZjUxOmvwpthYI03OlW+DNbTFW2ckKrhvZJkqZAIXXcDamQD3LszhBZs2LaklVzBWIg5e8aC2gjTer/AGevMUxJbLmzmcpkHw7jy/h1odwLi9m4xVPaULoJ1E6wsAnzGu9GuG2rFtLiWmEsXbKdDLEkCI21gD0qDg812dKksWCu1qF1AXUloHrJH31le2q/5JgV2MHSPNTXoxwh74ZFKqo0IURuNvieVeYXuLXrkC6mHdUZgua2TAAzEnxRJ0nzrKAN3RnLXD3YNbRSzurKoAO5jqB8dq9bxyEYJAdxbUEeYRZoN2TVjdYi1YVlSQwtGRMaQWjY+tEuHXLl20e8mO+yrKNBSFHvE5ufvrSTaCmkBsVZI4ZfkEE3NiN1YJH4a/xrAphm9vSDHMdOleidseKOl58KbNu5bdLZkM1uCdAAqkxBA1Hv2rG8JuZLYN+0LsgMD3jLAyEgEKY2UmfOiltNaZsP5PMMynEOR4LjLlPIwWBg+tT9okJxCQCTmGgE/nQVe4jimwwwi2ltBHcIYJ9nOMxknVtWM9Zq3hwr3rjBUdkXSX2zBgYAB1jTXrSuDcjKSUTFfylqTjIG/dj861m1skSDE5TzH3zFaPFcWs4p1uXLF8Pky+G6gGgDTqkycw8tadawmHa4q93iQzHKCbiczGpyTFFWlRnTyajsOhXCWAf9I3zDazzFUu0i/TJ+etFsRi+5xGGsC2Aj6KQxbL3aNGpE7KBQ3tMkXUMfmDQ2tNh3JpAHia+PTy/Gol3HupYx5MnnH41E8kiDG3L160GndgTVUAeGWpvOej/ia9F4APoVPLvj/qxVS12VUEsHALHMTk57/a8zV2zgLlrIFuBgXnKUA5aw2+wozmpRo0INOwnjv81c/Yb+6aercqhxbA23Hikqw9h+YI+zUrNppUWqKWZrhmHDYi8ClxmyvlKQcsMWkgmdSFAjrVLtHwpLLhEJaUAOYR4gApI8jVy3+mWLjXLToSZEFFEgmeQGvvigXEeM4nEODeIGXTRQI9asmtpJ3us3TLEL00+FRcSfwuP1B/q6Zgc+Qd42dvtRvOuulWcekhlyNJUCfDGqj9aflSxVvAzdI8z7YW/p0nnbQj4GtNwzEWxZsohUMqPmUmNSp19DTsX2ev3crS3srlLctNh5a/OsjxhLtpzbuyGT2ZnVf1Z5b7U/KSJN7XYzjmGKPLWskmVIPhPpy6UFvAQRpvyoweIs1ju28STInlOhy/ZYwOoqnxCwotoAQxaXLCdJA0Mjf+NPC+xJUUGEaD8irL3AV1HvB9IpjYc5FfUAnLPVgAT7oP5iquIM6Tr+eVNQpMpA0gH1ilVcWvM+46fdSrANHw/AKtkW72Dt3H1+k75g2u2iOF00EfHeqOH7JXswbOi6yNyd5Ejaiy9rbB9rDWG/rsuvvY1bs9qsOf8A9cD9i/PyyRTgv6NCuJGv0SEE6hiWBkgmRA3in4fjFxLmRIVQoYLmdgDJGgZyBt0oMO0GH52r6+Uqfvy08cYwZ8X0ynYkoh0HpcBOp+dLGKXAz1W+TQ/z9iZJ77fqoPwqraxrhcvgI2g250IjmemlDk4rhv8AT5fWw34FqmsYyy+2JtgdWS4k+gZNqIN4Q4bxm+gcgJmZm3SDlzGNQdoC/AVZw3aXEgeK3bEaAF9x1MKYoZmtcsThienfKD8Gg1OmAdvYNtv2bin8awd/2OXioxD969qxLRDXHIC5CYkmBvPxiqnc92VDNh7lsBlFu2VJAC5FIdbhIhWI13kHlSbs9fFvuxbLDbruZqra4C9tp7krHPxD4ysdedDAVP7CWO7aZb2Y2hKp4VBQklmg/W2gR1/EzY7WoZP6OwJETK6/Cs3eCJq4j1H3aa1UxHF7SCToOrEKPmZ+VE28IWMPhlyzbuSIkZpEhbYIjJse6/tt5RdsX8KHRwl3wkHS23Ig6+EdPmfdjcT2wtrMEH9kFvmYFDbnaq6/+bQ+rNEf1Vj76FIym+j129xzBNcV2UyqwpdSMszJE9Zqtx8Wrio1pVBnMWIiQYggwSdJ+NePtfvvM3MoPJFj5xJ+NaXgl1v0d8124rKVUJqVKEbxG4I+YpXKI6jJlrEyjHVW6AyPkRNW8Heh0MWwBqdd/iNKBYhDmBgnzZo+AG3ypnE+JiyqF0zAyNG6QdZFDfeA7Kyenf8Ai39Vf/lH8KjxHatiIy29wdbs7EHbL7q8+4f2gsXVusuEMWbZuPN3cLvGh1NR4LtNh7l23bGEabjqgm5pLMFE6ba0P8D/AKeiHtMN+7QD9qf8NVbfaQKirktmBE68tOSmpLuFWD4MPt0/4UItcItFFJe2CQDv5etL5I+hvHL2WbnaMEarbH75/wBnQzFcSRjMW1PXKdflVn+ZrJMC7bnoACT6DNUA4TbO1yPI24O8bTW8i9AcJeyVO1ZRQoKGBEwfxNR3+1rt4iFP9XoI+35VG3B15NcPpZY/cDU/83IAF+lOg/oo5T9a3R8i9A8b9lBe1NwCBAAEex+JY1m+O8RN+S/tDmIA9YHONKYMXMAOZ8U6AaASNN/fUWGw/fuqjUwxJ0EgCeUxABqjvsn+ivwvGsgJGqmARAImcykgg/ZNPv4+4A0KuUtKnID00mIjaQPxohxXhiWrQgJmdwBDEvHQLEZfFv5DeqOMQ5WthpyO6kZgfCuk6dco12NBSM40CheMEHedPWkkzKtDA8t96mY9ImenlGtVnPiPQCaNiFruRzia7VFb5P2vcNKVamYprZLExPwq7huEkwcwmZj37VdwqeFfQVfw6DXqQRMDTzE86YJueJODZMzIZIMMv1111JHM71j242MJjcQxsJfVxGRyABqGkSra+6lhbTIZZ82aAPKWGu/l86Jce4Zbu4/iRuKGyYdLiESIfu7QzQD676a1CMNipnQ572mCeM9rcPetgLghYeZzI4giOcIvOKzRx7zOYge6t7j+yGFWyzxluAtKd4fABYuXEMEn2ygbXpA3rzq6IOlUjSdIWWcsI4TiZB8TkD05+6rNjGF2YaFRBWV6jzoVYsZiRMQpO3SrGDWC8E+FV1HWVGvzosSo4wWW4sbRhFG/1Tl+4VNZ7VXQfbvDyW84HyIoRxM+I+tU58PnRTwK4qzV4/id+8igXLgXcy5JPTn50LbBKNWLEkgSfMgVJgwSqAQPADz/AArpuSY3hl1BP2uYNJubdD7YpYBnENLjhdFDEAD1rli/lYECBzHUedO4mYvXP22/vVDeED41QRezX2I+18KL4K5uM/LkNaBpjVXdjA3OXT40W4Ziw0w4/dIPuneuajpslxKSfZnzc/cIMfKh/GMA1xVCqggnb/tRDELMaT5v+A5fKnWl8rY/PpRunYKtDuAdlb6WcQDr39kosAwC0EEztuNql4X2PvpesuTojox0P1Xzfd1rUdn8UGt5SbQK6ajly5j0oqpE+3Z/d/5qV6kgrTicuMAD/mRpVXB3x3afTWR4Rsvl/wC4KZicW4uZQ9rKQdY05c55T1qbCYn6NPprXsjZfL9ukHIeJ45RbYPiEGcFRlU5tdNPG2nqIoLwtmsBVbOttyxV+6MNryOWNI1J92lTdrLbNbDrcOddJQESDyjNrWf4Zgb91QL1y6AFlVZTIJuBTCSes06XxsSUs0a8tP17x9LYj/V1HiJn+lOg5AfVHkKiwKFUClrjRpEBY8tY++pMSuuq3Nh/Sj7I+zcmlvI3RlOGcDCr3gCyQdxO+mxcD5VPwfCW0LMpQ5UcQQFGqnn4v+9WbNgNZAIUSDqzEka9CI+dZC6DbuZWIO4ZSIHM6Ec5261S77Iy+NYLvEFVgWQqrBvZABUyIB8iNdIjpQy7ejLlRQBAJ31A1mncQXL4hOSdDB102JPPrQ39JBMajX8++niiTky3jlBG+vWI3n3c/lQ50YnXTWY5Gr5uysEaD8N/xqs+MUaaacutMrEsgZxz39K7T1xnl99KjRjScJ4HcuW0ZRpA15beVH8H2UP1mHun/hRrszaRcLYIUAm0kmNT4RzoqHo5KUDOHdn7KxmUMOkCPnJ+dUcJg1bi+KQglHwwESJIi0CNd/fWj7+Ky/f5uKnQCLBJPXxWo+FBq1QydNBzi/CUW1dZe9kW3jMGYT3bJ6bMQOk14zas5u855VDfA/wmvb8XaS7bZTc7skFeezCOXrzrC9ouF4HDDLZBe6w8TM5YAa8pABnlFShBopOafRi8Aksw/VNOtlu8uDTUKD6DLqB7vnTe5CNK6+tPujLluaS4MgHUQY1HKq0ydrBFirxE842kD50LNWr7M2w35zVdrTdNKKWBW8hjBMAF1C+AakEj3xzqS+FD+F84ldehz7VXwl0ZQNJA/PKrNuCR6g6a7GdqVcjPiwbj3i7d8KnxMNRManboarXTp7jU2PuDvbn7R++oXYRTCrg1eGsZ7V0TzmRpsgPLlVrgt0gtsIAHXYR8dKH2BzW4RIEwdDp0ohgEyknMDPM/gBUpSVUVjHNk+JfxD0Oreo5cqltXB9pPz76oYzFqjiTGnPU7jkNqZb40g+v/AGD/ABpNrH3JGp4Pju7uA50AOh05H+sPWtgmI1H01r93/q15theLK2gaf6v/ADVt+C8Wz21JuarofB02/pOlTlB+h4zj7LrYjQ/TW/3f+pUeEvk20+knwj2UPT30n4gpBHff/X/z1Ww3FUyCLrtplkKg205g0qhL0Fzj7OcXsG5bKh4MjV/Bz1ykrv8AGqeGw3diDd7wxAJfNcJa8H3ygADYeVTX+JWub3TH6yjy2CRzqmOJWdf84ecm5rPqFB+dUSltoRyhusksBu8ZXVyYkHPEifJwJ1qzirXi9jkvtOT9UeZoXe4tb0+jmNiXuH/HVfG8TJaFtWvZX2kndAfrE9a2xm8kSXAlVtrJtqfOCd/cazfHeGk3MxZjbC6tlP2dBJJiWA15Tz2ovYxGLKlbYdACQBbTKIB6gDSquK4BjLoJcNpJlnEnTzM08YtMlOaaMri8cQrWlJyE5iNwSNAfUbTQ+wAWA1ga6HcDWpMSDbJUnxAkHSI22kAjc1FhrxB0HPUmJ361dKiBba8nIGenOqxD8l08h99WL5VQWmSduevl+YprYjIo2Y+v55UADFRjunypVVuYtiTSo0w0ex8AxK/o1gZgSLaaDU+yOQ1q6cZ0Vj7o++KuWsTaiGt3R6ZSPkfwp0WTtcj9tSvzIAolKBr4hj9Ue8/gAayONx728cbiqSxtFYg7ShmOmlb8YPN7LK3oZ+6aDX+z10Yrv1yx3ZSDM6lTP9mgAxuP45feQzkeQ0+7Wgl0mvT73C2b2yPcg/xZqpHs7YO6A+cn8IFGzHmjKa5fBhPQ/wB6vQr/AGSsnbMPQ/xBoEez2fENZV47tJkiZnKeR/WrWCjKaiuq5FaXFdmmXTvLRPTNDfCKqfzBe1i2xHWPunWsYDo3lRHgeU3VECT9rbaeXpXLnC7i+0jD1U1PwiwBdWRPltOlYDKd5ELNMTJnzM0lwVttt+Wo3+FSXMPqdOZ++urYrG6J79xkG8n1BpljiDA6xroDAn40ls1MlmttQ1sqPh8xzNr+edSWMACQAhJO2p3opg8E1xgqiSfzrW04RwRLQkwz8z08hWBQM7P9nbVuHuqc3JQxgeuuprS2sHh9cqxO+pFSC2KacP50tDUMHCcOOR/eNdtcJw6iBb67sx3Mnn51IlnzNV8ZcuL7AU+u/ltt76DpGJf5vsD+iX5n8ad+i2htaT93+NZvH8QxOuhUeS+nP3fOqg4lezaufz5czM1N6sV0TeokbFQo2RB/VFca/wCgrF4ridxtCxK8tfTWBy/GolbYE79PMczHWdqZSzSQr1UbR8YPtD4/nqKrtiVYEZh8fz1rI3oAHXeY1A2k+6q1xjOnhH/Gfjtz51pScXVG8pn+K4ZhduC54jJIY7kdZoVfsZCPErTr4STHkdBrWr4rhDchkImOekxyk896zeOwNxdWU+o1Eev52ownfIVIixLuwAJJUbZjtGmhPKOVV8kyeX5/hTgxjy+dRnfrVBiyrgCMw+H8aVVKVYx78lSkUqVYcr3kHQVHYxTi4AHYDpmMfClSrBjyasqIGgqu1pTOg+FKlS9hfIKxCgNoKyr2VbGvmUGQsyAZ8I3+FKlQEZoFsKohVCjyAFNcUqVMONIpq2FLAlVJ8wKVKhLgzMbxGyoRCFAJUEwBvFC4rtKmRMctTIKVKmMa/sug7smBM71ogNKVKkHXBxq4K7SrBHVHd2pUqzMLKJ2oTxWwuvhX4DzrtKpTAzGXxGaNNQPdTbvtN60qVQXBxssMfCPUfea5cY5iJ0n8BXKVP2BEQc5mEmOk+tPsahZ19r7xSpVOXBkYviagO0CNapg0qVdseDojwKlSpUwT/9k="/>
          <p:cNvSpPr>
            <a:spLocks noChangeAspect="1" noChangeArrowheads="1"/>
          </p:cNvSpPr>
          <p:nvPr/>
        </p:nvSpPr>
        <p:spPr bwMode="auto">
          <a:xfrm>
            <a:off x="-31751" y="-136526"/>
            <a:ext cx="1189261" cy="118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4340952" y="1289760"/>
            <a:ext cx="3960440" cy="2520280"/>
            <a:chOff x="4932040" y="4221088"/>
            <a:chExt cx="2705100" cy="1741169"/>
          </a:xfrm>
        </p:grpSpPr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2040" y="4221088"/>
              <a:ext cx="2705100" cy="16954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6" name="Pravokotnik 5"/>
            <p:cNvSpPr/>
            <p:nvPr/>
          </p:nvSpPr>
          <p:spPr>
            <a:xfrm>
              <a:off x="4932040" y="5916538"/>
              <a:ext cx="2705100" cy="457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200" dirty="0">
                  <a:solidFill>
                    <a:schemeClr val="bg1"/>
                  </a:solidFill>
                </a:rPr>
                <a:t>http://</a:t>
              </a:r>
              <a:r>
                <a:rPr lang="sl-SI" sz="1200" dirty="0" smtClean="0">
                  <a:solidFill>
                    <a:schemeClr val="bg1"/>
                  </a:solidFill>
                </a:rPr>
                <a:t>sl.wikipedia.org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05799" y="470611"/>
            <a:ext cx="3744416" cy="2742365"/>
            <a:chOff x="5004048" y="908720"/>
            <a:chExt cx="2724150" cy="1701903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4048" y="908720"/>
              <a:ext cx="2724150" cy="16764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8" name="Pravokotnik 7"/>
            <p:cNvSpPr/>
            <p:nvPr/>
          </p:nvSpPr>
          <p:spPr>
            <a:xfrm>
              <a:off x="5004048" y="2564904"/>
              <a:ext cx="2664296" cy="457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200" dirty="0">
                  <a:solidFill>
                    <a:schemeClr val="bg1"/>
                  </a:solidFill>
                </a:rPr>
                <a:t>http://</a:t>
              </a:r>
              <a:r>
                <a:rPr lang="sl-SI" sz="1200" dirty="0" smtClean="0">
                  <a:solidFill>
                    <a:schemeClr val="bg1"/>
                  </a:solidFill>
                </a:rPr>
                <a:t>sl.wikipedia.org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6952" y="3375637"/>
            <a:ext cx="3680992" cy="34295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2" name="Zaobljen pravokotni oblaček 11"/>
          <p:cNvSpPr/>
          <p:nvPr/>
        </p:nvSpPr>
        <p:spPr>
          <a:xfrm>
            <a:off x="7164288" y="125437"/>
            <a:ext cx="1584176" cy="936104"/>
          </a:xfrm>
          <a:prstGeom prst="wedgeRoundRectCallout">
            <a:avLst>
              <a:gd name="adj1" fmla="val -48372"/>
              <a:gd name="adj2" fmla="val 8133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1928</a:t>
            </a:r>
          </a:p>
          <a:p>
            <a:pPr algn="ctr"/>
            <a:r>
              <a:rPr lang="sl-SI" b="1" dirty="0" smtClean="0"/>
              <a:t>Radio Ljubljana</a:t>
            </a:r>
            <a:endParaRPr lang="sl-SI" b="1" dirty="0"/>
          </a:p>
        </p:txBody>
      </p:sp>
      <p:sp>
        <p:nvSpPr>
          <p:cNvPr id="13" name="Zaobljen pravokotni oblaček 12"/>
          <p:cNvSpPr/>
          <p:nvPr/>
        </p:nvSpPr>
        <p:spPr>
          <a:xfrm>
            <a:off x="4423223" y="158599"/>
            <a:ext cx="1660945" cy="939020"/>
          </a:xfrm>
          <a:prstGeom prst="wedgeRoundRectCallout">
            <a:avLst>
              <a:gd name="adj1" fmla="val -83126"/>
              <a:gd name="adj2" fmla="val 3305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1921</a:t>
            </a:r>
          </a:p>
          <a:p>
            <a:pPr algn="ctr"/>
            <a:r>
              <a:rPr lang="sl-SI" b="1" dirty="0" smtClean="0"/>
              <a:t>Narodni muzej</a:t>
            </a:r>
            <a:endParaRPr lang="sl-SI" b="1" dirty="0"/>
          </a:p>
        </p:txBody>
      </p:sp>
      <p:sp>
        <p:nvSpPr>
          <p:cNvPr id="14" name="Zaobljen pravokotni oblaček 13"/>
          <p:cNvSpPr/>
          <p:nvPr/>
        </p:nvSpPr>
        <p:spPr>
          <a:xfrm>
            <a:off x="4067944" y="6336744"/>
            <a:ext cx="1872208" cy="391099"/>
          </a:xfrm>
          <a:prstGeom prst="wedgeRoundRectCallout">
            <a:avLst>
              <a:gd name="adj1" fmla="val -91990"/>
              <a:gd name="adj2" fmla="val -3505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1938 SAZU</a:t>
            </a:r>
            <a:endParaRPr lang="sl-SI" b="1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37106" y="3972082"/>
            <a:ext cx="4674715" cy="22258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00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18"/>
    </mc:Choice>
    <mc:Fallback>
      <p:transition spd="slow" advTm="1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005064"/>
            <a:ext cx="4125601" cy="2700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28976"/>
            <a:ext cx="3312369" cy="3964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799142"/>
            <a:ext cx="4831738" cy="3024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Zaobljen pravokotni oblaček 4"/>
          <p:cNvSpPr/>
          <p:nvPr/>
        </p:nvSpPr>
        <p:spPr>
          <a:xfrm>
            <a:off x="5187668" y="131975"/>
            <a:ext cx="2696699" cy="680020"/>
          </a:xfrm>
          <a:prstGeom prst="wedgeRoundRectCallout">
            <a:avLst>
              <a:gd name="adj1" fmla="val -14983"/>
              <a:gd name="adj2" fmla="val 11596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b="1" dirty="0" smtClean="0"/>
              <a:t>1939</a:t>
            </a:r>
          </a:p>
          <a:p>
            <a:pPr algn="ctr"/>
            <a:r>
              <a:rPr lang="sl-SI" sz="1600" b="1" dirty="0" smtClean="0"/>
              <a:t>Univerzitetna knjižnica (Plečnik) </a:t>
            </a:r>
            <a:endParaRPr lang="sl-SI" sz="1600" b="1" dirty="0"/>
          </a:p>
        </p:txBody>
      </p:sp>
      <p:sp>
        <p:nvSpPr>
          <p:cNvPr id="6" name="Zaobljen pravokotni oblaček 5"/>
          <p:cNvSpPr/>
          <p:nvPr/>
        </p:nvSpPr>
        <p:spPr>
          <a:xfrm>
            <a:off x="179512" y="4617132"/>
            <a:ext cx="1512168" cy="936104"/>
          </a:xfrm>
          <a:prstGeom prst="wedgeRoundRectCallout">
            <a:avLst>
              <a:gd name="adj1" fmla="val 40364"/>
              <a:gd name="adj2" fmla="val -11638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1933</a:t>
            </a:r>
          </a:p>
          <a:p>
            <a:pPr algn="ctr"/>
            <a:r>
              <a:rPr lang="sl-SI" b="1" dirty="0" smtClean="0"/>
              <a:t>Nebotičnik</a:t>
            </a:r>
            <a:endParaRPr lang="sl-SI" b="1" dirty="0"/>
          </a:p>
        </p:txBody>
      </p:sp>
      <p:sp>
        <p:nvSpPr>
          <p:cNvPr id="7" name="Zaobljen pravokotni oblaček 6"/>
          <p:cNvSpPr/>
          <p:nvPr/>
        </p:nvSpPr>
        <p:spPr>
          <a:xfrm>
            <a:off x="2627785" y="5448376"/>
            <a:ext cx="1440160" cy="860943"/>
          </a:xfrm>
          <a:prstGeom prst="wedgeRoundRectCallout">
            <a:avLst>
              <a:gd name="adj1" fmla="val 86264"/>
              <a:gd name="adj2" fmla="val -5479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Plečnikova tržnica</a:t>
            </a:r>
            <a:endParaRPr lang="sl-SI" b="1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866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81"/>
    </mc:Choice>
    <mc:Fallback>
      <p:transition spd="slow" advTm="3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bg1"/>
                </a:solidFill>
              </a:rPr>
              <a:t>Umetniško ustvarjanje</a:t>
            </a:r>
            <a:endParaRPr lang="sl-SI" sz="3600" b="1" dirty="0">
              <a:solidFill>
                <a:schemeClr val="bg1"/>
              </a:solidFill>
            </a:endParaRPr>
          </a:p>
        </p:txBody>
      </p:sp>
      <p:sp>
        <p:nvSpPr>
          <p:cNvPr id="4" name="Zaobljeni pravokotnik 3"/>
          <p:cNvSpPr/>
          <p:nvPr/>
        </p:nvSpPr>
        <p:spPr>
          <a:xfrm>
            <a:off x="323528" y="1140582"/>
            <a:ext cx="5616624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chemeClr val="bg1"/>
                </a:solidFill>
              </a:rPr>
              <a:t>Medvojno obdobje pomeni tudi </a:t>
            </a:r>
            <a:r>
              <a:rPr lang="sl-SI" sz="2000" b="1" dirty="0" smtClean="0">
                <a:solidFill>
                  <a:srgbClr val="C00000"/>
                </a:solidFill>
              </a:rPr>
              <a:t>napredek</a:t>
            </a:r>
            <a:r>
              <a:rPr lang="sl-SI" sz="2000" b="1" dirty="0" smtClean="0">
                <a:solidFill>
                  <a:schemeClr val="bg1"/>
                </a:solidFill>
              </a:rPr>
              <a:t> v </a:t>
            </a:r>
            <a:r>
              <a:rPr lang="sl-SI" sz="2000" b="1" dirty="0" smtClean="0">
                <a:solidFill>
                  <a:srgbClr val="C00000"/>
                </a:solidFill>
              </a:rPr>
              <a:t>umetniškem ustvarjanju</a:t>
            </a:r>
            <a:r>
              <a:rPr lang="sl-SI" sz="2000" b="1" dirty="0" smtClean="0">
                <a:solidFill>
                  <a:schemeClr val="bg1"/>
                </a:solidFill>
              </a:rPr>
              <a:t>.</a:t>
            </a:r>
            <a:endParaRPr lang="sl-SI" sz="2000" b="1" dirty="0">
              <a:solidFill>
                <a:schemeClr val="bg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060848"/>
            <a:ext cx="2741567" cy="1800200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2857" y="4036521"/>
            <a:ext cx="4572000" cy="2801902"/>
            <a:chOff x="2857" y="4036521"/>
            <a:chExt cx="4572000" cy="2801902"/>
          </a:xfrm>
        </p:grpSpPr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528" y="4036521"/>
              <a:ext cx="1804763" cy="2555681"/>
            </a:xfrm>
            <a:prstGeom prst="rect">
              <a:avLst/>
            </a:prstGeom>
          </p:spPr>
        </p:pic>
        <p:sp>
          <p:nvSpPr>
            <p:cNvPr id="7" name="Pravokotnik 6"/>
            <p:cNvSpPr/>
            <p:nvPr/>
          </p:nvSpPr>
          <p:spPr>
            <a:xfrm>
              <a:off x="2857" y="6592202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sl-SI" sz="1000" dirty="0">
                  <a:solidFill>
                    <a:schemeClr val="bg1"/>
                  </a:solidFill>
                </a:rPr>
                <a:t>http://sl.wikipedia.org/wiki/Slika:V_kraljestvu_Zlatoroga_-_insert(1931).jpg</a:t>
              </a:r>
            </a:p>
          </p:txBody>
        </p:sp>
      </p:grpSp>
      <p:sp>
        <p:nvSpPr>
          <p:cNvPr id="9" name="Zaobljeni pravokotnik 8"/>
          <p:cNvSpPr/>
          <p:nvPr/>
        </p:nvSpPr>
        <p:spPr>
          <a:xfrm>
            <a:off x="2250467" y="4138352"/>
            <a:ext cx="1795420" cy="8393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FILMSKO USTVARJANJE</a:t>
            </a:r>
            <a:endParaRPr lang="sl-SI" b="1" dirty="0"/>
          </a:p>
        </p:txBody>
      </p:sp>
      <p:sp>
        <p:nvSpPr>
          <p:cNvPr id="10" name="Oblak 9"/>
          <p:cNvSpPr/>
          <p:nvPr/>
        </p:nvSpPr>
        <p:spPr>
          <a:xfrm>
            <a:off x="3366864" y="1876500"/>
            <a:ext cx="1172571" cy="1146978"/>
          </a:xfrm>
          <a:prstGeom prst="cloudCallout">
            <a:avLst>
              <a:gd name="adj1" fmla="val -86431"/>
              <a:gd name="adj2" fmla="val 2366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bg1"/>
                </a:solidFill>
              </a:rPr>
              <a:t>ITA RINA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11" name="Oblak 10"/>
          <p:cNvSpPr/>
          <p:nvPr/>
        </p:nvSpPr>
        <p:spPr>
          <a:xfrm>
            <a:off x="2411760" y="5445224"/>
            <a:ext cx="1728192" cy="1146978"/>
          </a:xfrm>
          <a:prstGeom prst="cloudCallout">
            <a:avLst>
              <a:gd name="adj1" fmla="val -88473"/>
              <a:gd name="adj2" fmla="val -7166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 smtClean="0">
                <a:solidFill>
                  <a:schemeClr val="bg1"/>
                </a:solidFill>
              </a:rPr>
              <a:t>1931</a:t>
            </a:r>
          </a:p>
          <a:p>
            <a:pPr algn="ctr"/>
            <a:r>
              <a:rPr lang="sl-SI" sz="1400" b="1" dirty="0" smtClean="0">
                <a:solidFill>
                  <a:schemeClr val="bg1"/>
                </a:solidFill>
              </a:rPr>
              <a:t>V kraljestvu zlatoroga</a:t>
            </a:r>
            <a:endParaRPr lang="sl-SI" sz="1400" b="1" dirty="0">
              <a:solidFill>
                <a:schemeClr val="bg1"/>
              </a:solidFill>
            </a:endParaRPr>
          </a:p>
        </p:txBody>
      </p:sp>
      <p:sp>
        <p:nvSpPr>
          <p:cNvPr id="12" name="Zaobljeni pravokotnik 11"/>
          <p:cNvSpPr/>
          <p:nvPr/>
        </p:nvSpPr>
        <p:spPr>
          <a:xfrm>
            <a:off x="5403366" y="3861048"/>
            <a:ext cx="2736304" cy="8965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bg1"/>
                </a:solidFill>
              </a:rPr>
              <a:t>PESNIKI IN PISATELJI uveljavili evropske književne smeri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13" name="Oblak 12"/>
          <p:cNvSpPr/>
          <p:nvPr/>
        </p:nvSpPr>
        <p:spPr>
          <a:xfrm>
            <a:off x="5641287" y="1978557"/>
            <a:ext cx="1296144" cy="1070642"/>
          </a:xfrm>
          <a:prstGeom prst="cloudCallout">
            <a:avLst>
              <a:gd name="adj1" fmla="val -5533"/>
              <a:gd name="adj2" fmla="val 101602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 smtClean="0">
                <a:solidFill>
                  <a:schemeClr val="bg1"/>
                </a:solidFill>
              </a:rPr>
              <a:t>Oton Župančič</a:t>
            </a:r>
            <a:endParaRPr lang="sl-SI" sz="1400" b="1" dirty="0">
              <a:solidFill>
                <a:schemeClr val="bg1"/>
              </a:solidFill>
            </a:endParaRPr>
          </a:p>
        </p:txBody>
      </p:sp>
      <p:sp>
        <p:nvSpPr>
          <p:cNvPr id="14" name="Oblak 13"/>
          <p:cNvSpPr/>
          <p:nvPr/>
        </p:nvSpPr>
        <p:spPr>
          <a:xfrm>
            <a:off x="7849748" y="4678857"/>
            <a:ext cx="1296144" cy="1070642"/>
          </a:xfrm>
          <a:prstGeom prst="cloudCallout">
            <a:avLst>
              <a:gd name="adj1" fmla="val -74381"/>
              <a:gd name="adj2" fmla="val -5274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 smtClean="0">
                <a:solidFill>
                  <a:schemeClr val="bg1"/>
                </a:solidFill>
              </a:rPr>
              <a:t>Srečko Kosovel</a:t>
            </a:r>
            <a:endParaRPr lang="sl-SI" sz="1400" b="1" dirty="0">
              <a:solidFill>
                <a:schemeClr val="bg1"/>
              </a:solidFill>
            </a:endParaRPr>
          </a:p>
        </p:txBody>
      </p:sp>
      <p:sp>
        <p:nvSpPr>
          <p:cNvPr id="15" name="Oblak 14"/>
          <p:cNvSpPr/>
          <p:nvPr/>
        </p:nvSpPr>
        <p:spPr>
          <a:xfrm>
            <a:off x="8020657" y="2508352"/>
            <a:ext cx="1116124" cy="1177071"/>
          </a:xfrm>
          <a:prstGeom prst="cloudCallout">
            <a:avLst>
              <a:gd name="adj1" fmla="val -64264"/>
              <a:gd name="adj2" fmla="val 59692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 smtClean="0">
                <a:solidFill>
                  <a:schemeClr val="bg1"/>
                </a:solidFill>
              </a:rPr>
              <a:t>Edvard Kocbek</a:t>
            </a:r>
            <a:endParaRPr lang="sl-SI" sz="1400" b="1" dirty="0">
              <a:solidFill>
                <a:schemeClr val="bg1"/>
              </a:solidFill>
            </a:endParaRPr>
          </a:p>
        </p:txBody>
      </p:sp>
      <p:sp>
        <p:nvSpPr>
          <p:cNvPr id="16" name="Oblak 15"/>
          <p:cNvSpPr/>
          <p:nvPr/>
        </p:nvSpPr>
        <p:spPr>
          <a:xfrm>
            <a:off x="7078341" y="1682487"/>
            <a:ext cx="1302559" cy="882417"/>
          </a:xfrm>
          <a:prstGeom prst="cloudCallout">
            <a:avLst>
              <a:gd name="adj1" fmla="val -35866"/>
              <a:gd name="adj2" fmla="val 13605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 smtClean="0">
                <a:solidFill>
                  <a:schemeClr val="bg1"/>
                </a:solidFill>
              </a:rPr>
              <a:t>Vladimir Bartol</a:t>
            </a:r>
            <a:endParaRPr lang="sl-SI" sz="1400" b="1" dirty="0">
              <a:solidFill>
                <a:schemeClr val="bg1"/>
              </a:solidFill>
            </a:endParaRPr>
          </a:p>
        </p:txBody>
      </p:sp>
      <p:sp>
        <p:nvSpPr>
          <p:cNvPr id="17" name="Oblak 16"/>
          <p:cNvSpPr/>
          <p:nvPr/>
        </p:nvSpPr>
        <p:spPr>
          <a:xfrm>
            <a:off x="4865887" y="5036977"/>
            <a:ext cx="1224136" cy="1008112"/>
          </a:xfrm>
          <a:prstGeom prst="cloudCallout">
            <a:avLst>
              <a:gd name="adj1" fmla="val 66464"/>
              <a:gd name="adj2" fmla="val -7847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 smtClean="0">
                <a:solidFill>
                  <a:schemeClr val="bg1"/>
                </a:solidFill>
              </a:rPr>
              <a:t>Miško Kranjec</a:t>
            </a:r>
            <a:endParaRPr lang="sl-SI" sz="1400" b="1" dirty="0">
              <a:solidFill>
                <a:schemeClr val="bg1"/>
              </a:solidFill>
            </a:endParaRPr>
          </a:p>
        </p:txBody>
      </p:sp>
      <p:sp>
        <p:nvSpPr>
          <p:cNvPr id="18" name="Oblak 17"/>
          <p:cNvSpPr/>
          <p:nvPr/>
        </p:nvSpPr>
        <p:spPr>
          <a:xfrm>
            <a:off x="4323246" y="2715904"/>
            <a:ext cx="1295941" cy="1048285"/>
          </a:xfrm>
          <a:prstGeom prst="cloudCallout">
            <a:avLst>
              <a:gd name="adj1" fmla="val 66004"/>
              <a:gd name="adj2" fmla="val 6436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 smtClean="0">
                <a:solidFill>
                  <a:schemeClr val="bg1"/>
                </a:solidFill>
              </a:rPr>
              <a:t>Alojz Gradnik</a:t>
            </a:r>
            <a:endParaRPr lang="sl-SI" sz="1400" b="1" dirty="0">
              <a:solidFill>
                <a:schemeClr val="bg1"/>
              </a:solidFill>
            </a:endParaRPr>
          </a:p>
        </p:txBody>
      </p:sp>
      <p:sp>
        <p:nvSpPr>
          <p:cNvPr id="19" name="Oblak 18"/>
          <p:cNvSpPr/>
          <p:nvPr/>
        </p:nvSpPr>
        <p:spPr>
          <a:xfrm>
            <a:off x="6381053" y="5753378"/>
            <a:ext cx="1322232" cy="936929"/>
          </a:xfrm>
          <a:prstGeom prst="cloudCallout">
            <a:avLst>
              <a:gd name="adj1" fmla="val -12501"/>
              <a:gd name="adj2" fmla="val -15150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 smtClean="0">
                <a:solidFill>
                  <a:schemeClr val="bg1"/>
                </a:solidFill>
              </a:rPr>
              <a:t>Prežihov </a:t>
            </a:r>
            <a:r>
              <a:rPr lang="sl-SI" sz="1400" b="1" dirty="0" err="1" smtClean="0">
                <a:solidFill>
                  <a:schemeClr val="bg1"/>
                </a:solidFill>
              </a:rPr>
              <a:t>Voranc</a:t>
            </a:r>
            <a:endParaRPr lang="sl-SI" sz="1400" b="1" dirty="0">
              <a:solidFill>
                <a:schemeClr val="bg1"/>
              </a:solidFill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58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04"/>
    </mc:Choice>
    <mc:Fallback>
      <p:transition spd="slow" advTm="3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sl-SI" sz="3600" b="1" dirty="0" smtClean="0">
                <a:solidFill>
                  <a:schemeClr val="bg1"/>
                </a:solidFill>
              </a:rPr>
              <a:t>Pot v vojno</a:t>
            </a:r>
            <a:endParaRPr lang="sl-SI" sz="3600" b="1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5459" y="1271994"/>
            <a:ext cx="1609483" cy="890093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179512" y="1271994"/>
            <a:ext cx="3815064" cy="114889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Od izbruha II. svetovne vojne  se je </a:t>
            </a:r>
            <a:r>
              <a:rPr lang="sl-SI" sz="2000" b="1" dirty="0" smtClean="0">
                <a:solidFill>
                  <a:srgbClr val="C00000"/>
                </a:solidFill>
              </a:rPr>
              <a:t>Jugoslavija</a:t>
            </a:r>
            <a:r>
              <a:rPr lang="sl-SI" sz="2000" b="1" dirty="0" smtClean="0"/>
              <a:t> poskušala vojni izogniti in </a:t>
            </a:r>
            <a:r>
              <a:rPr lang="sl-SI" sz="2000" b="1" dirty="0" smtClean="0">
                <a:solidFill>
                  <a:srgbClr val="C00000"/>
                </a:solidFill>
              </a:rPr>
              <a:t>ostati nevtralna</a:t>
            </a:r>
            <a:endParaRPr lang="sl-SI" sz="2000" b="1" dirty="0">
              <a:solidFill>
                <a:srgbClr val="C00000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4915914" y="2510898"/>
            <a:ext cx="4048574" cy="180886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dirty="0" smtClean="0">
                <a:solidFill>
                  <a:srgbClr val="C00000"/>
                </a:solidFill>
              </a:rPr>
              <a:t>RAZLOGI: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nepripravljena na vojno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slaba tehnična opremljenost vojske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nepripravljenost Francije in Velike Britanije, da bi ob morebitnem napadu na Jugoslavijo pomagali</a:t>
            </a:r>
            <a:endParaRPr lang="sl-SI" dirty="0"/>
          </a:p>
        </p:txBody>
      </p:sp>
      <p:sp>
        <p:nvSpPr>
          <p:cNvPr id="7" name="Zaobljeni pravokotnik 6"/>
          <p:cNvSpPr/>
          <p:nvPr/>
        </p:nvSpPr>
        <p:spPr>
          <a:xfrm>
            <a:off x="193908" y="2784161"/>
            <a:ext cx="3024336" cy="16201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MARCA 1941 </a:t>
            </a:r>
          </a:p>
          <a:p>
            <a:r>
              <a:rPr lang="sl-SI" sz="2000" b="1" dirty="0" smtClean="0"/>
              <a:t>je Jugoslavija opustila nevtralnost in podpisala</a:t>
            </a:r>
          </a:p>
          <a:p>
            <a:r>
              <a:rPr lang="sl-SI" sz="2000" b="1" dirty="0" smtClean="0">
                <a:solidFill>
                  <a:srgbClr val="FF3300"/>
                </a:solidFill>
              </a:rPr>
              <a:t>pristop k trojnemu paktu</a:t>
            </a:r>
            <a:endParaRPr lang="sl-SI" sz="2000" b="1" dirty="0">
              <a:solidFill>
                <a:srgbClr val="FF3300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146790" y="4886480"/>
            <a:ext cx="3485065" cy="15841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27. marca 1941 </a:t>
            </a:r>
          </a:p>
          <a:p>
            <a:pPr algn="ctr"/>
            <a:r>
              <a:rPr lang="sl-SI" sz="2000" b="1" dirty="0" smtClean="0"/>
              <a:t>je vojska izvedla državni udar,</a:t>
            </a:r>
          </a:p>
          <a:p>
            <a:pPr algn="ctr"/>
            <a:r>
              <a:rPr lang="sl-SI" sz="2000" b="1" dirty="0" smtClean="0"/>
              <a:t>nova vlada pristopa ni preklicala</a:t>
            </a:r>
            <a:endParaRPr lang="sl-SI" sz="2000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4271262" y="4882901"/>
            <a:ext cx="2521639" cy="158417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HITLER</a:t>
            </a:r>
          </a:p>
          <a:p>
            <a:pPr algn="ctr"/>
            <a:r>
              <a:rPr lang="sl-SI" dirty="0" smtClean="0"/>
              <a:t>se je medtem že odločil za vojni poseg na Balkanu</a:t>
            </a:r>
            <a:endParaRPr lang="sl-SI" dirty="0"/>
          </a:p>
        </p:txBody>
      </p:sp>
      <p:sp>
        <p:nvSpPr>
          <p:cNvPr id="11" name="Dvosmerna vodoravna puščica 10"/>
          <p:cNvSpPr/>
          <p:nvPr/>
        </p:nvSpPr>
        <p:spPr>
          <a:xfrm>
            <a:off x="3282189" y="3342223"/>
            <a:ext cx="1569780" cy="504056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 dol 12"/>
          <p:cNvSpPr/>
          <p:nvPr/>
        </p:nvSpPr>
        <p:spPr>
          <a:xfrm>
            <a:off x="1632358" y="4522861"/>
            <a:ext cx="432048" cy="360040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esna puščica 13"/>
          <p:cNvSpPr/>
          <p:nvPr/>
        </p:nvSpPr>
        <p:spPr>
          <a:xfrm>
            <a:off x="3683851" y="5494968"/>
            <a:ext cx="561413" cy="39962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Desna puščica 14"/>
          <p:cNvSpPr/>
          <p:nvPr/>
        </p:nvSpPr>
        <p:spPr>
          <a:xfrm>
            <a:off x="6844896" y="5462544"/>
            <a:ext cx="535416" cy="43204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Zaobljeni pravokotnik 15"/>
          <p:cNvSpPr/>
          <p:nvPr/>
        </p:nvSpPr>
        <p:spPr>
          <a:xfrm>
            <a:off x="7432307" y="5170933"/>
            <a:ext cx="1584176" cy="10081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 smtClean="0"/>
              <a:t>VOJNA</a:t>
            </a:r>
            <a:endParaRPr lang="sl-SI" sz="3200" b="1" dirty="0"/>
          </a:p>
        </p:txBody>
      </p:sp>
      <p:sp>
        <p:nvSpPr>
          <p:cNvPr id="17" name="Puščica dol 16"/>
          <p:cNvSpPr/>
          <p:nvPr/>
        </p:nvSpPr>
        <p:spPr>
          <a:xfrm>
            <a:off x="1632358" y="2479975"/>
            <a:ext cx="432048" cy="304186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30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40"/>
    </mc:Choice>
    <mc:Fallback>
      <p:transition spd="slow" advTm="9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096963"/>
          </a:xfrm>
          <a:solidFill>
            <a:srgbClr val="FF33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Posledice aprilske vojne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905000"/>
            <a:ext cx="8594725" cy="4191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800" dirty="0" smtClean="0">
                <a:solidFill>
                  <a:srgbClr val="FF0000"/>
                </a:solidFill>
              </a:rPr>
              <a:t>	</a:t>
            </a:r>
            <a:r>
              <a:rPr lang="sl-SI" sz="2800" b="1" u="sng" dirty="0" smtClean="0">
                <a:solidFill>
                  <a:srgbClr val="FF0000"/>
                </a:solidFill>
              </a:rPr>
              <a:t>1. RAZDELITEV SLOVENIJE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chemeClr val="bg1"/>
                </a:solidFill>
              </a:rPr>
              <a:t>Nemci zasedejo Štajersko, Gorenjsko, del Koroške in sever Dolenjske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chemeClr val="bg1"/>
                </a:solidFill>
              </a:rPr>
              <a:t>Italijani zasedejo (poleg Primorske) še Notranjsko, večino Dolenjske in Ljubljano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chemeClr val="bg1"/>
                </a:solidFill>
              </a:rPr>
              <a:t>Madžari zasedejo Prekmurje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400" dirty="0" smtClean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2400" dirty="0" smtClean="0">
                <a:solidFill>
                  <a:schemeClr val="bg1"/>
                </a:solidFill>
              </a:rPr>
              <a:t>	Vsi trije okupatorji so si želeli ozemlje priključiti in Slovence prej ali slej potujčiti ali izseliti.</a:t>
            </a:r>
          </a:p>
          <a:p>
            <a:pPr eaLnBrk="1" hangingPunct="1">
              <a:defRPr/>
            </a:pPr>
            <a:endParaRPr lang="sl-SI" sz="2400" dirty="0" smtClean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4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2"/>
    </mc:Choice>
    <mc:Fallback>
      <p:transition spd="slow" advTm="3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sloven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4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2"/>
    </mc:Choice>
    <mc:Fallback>
      <p:transition spd="slow" advTm="17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pPr>
              <a:defRPr/>
            </a:pPr>
            <a:r>
              <a:rPr lang="sl-SI" b="1" dirty="0" smtClean="0">
                <a:solidFill>
                  <a:schemeClr val="folHlink"/>
                </a:solidFill>
              </a:rPr>
              <a:t>3.4</a:t>
            </a:r>
            <a:r>
              <a:rPr lang="sl-SI" b="1" dirty="0">
                <a:solidFill>
                  <a:schemeClr val="folHlink"/>
                </a:solidFill>
              </a:rPr>
              <a:t>	Pot v vojno</a:t>
            </a:r>
            <a:endParaRPr lang="sl-SI" b="1" dirty="0" smtClean="0">
              <a:solidFill>
                <a:schemeClr val="folHlink"/>
              </a:solidFill>
            </a:endParaRP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0585" y="1196752"/>
            <a:ext cx="8845550" cy="2880320"/>
          </a:xfrm>
        </p:spPr>
        <p:txBody>
          <a:bodyPr>
            <a:normAutofit fontScale="92500"/>
          </a:bodyPr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400" dirty="0" smtClean="0">
                <a:solidFill>
                  <a:schemeClr val="tx2"/>
                </a:solidFill>
              </a:rPr>
              <a:t>	</a:t>
            </a:r>
            <a:r>
              <a:rPr lang="sl-SI" sz="2400" dirty="0" smtClean="0">
                <a:solidFill>
                  <a:schemeClr val="bg1"/>
                </a:solidFill>
              </a:rPr>
              <a:t>Regent </a:t>
            </a:r>
            <a:r>
              <a:rPr lang="sl-SI" sz="2400" b="1" i="1" dirty="0" smtClean="0">
                <a:solidFill>
                  <a:srgbClr val="FF0000"/>
                </a:solidFill>
              </a:rPr>
              <a:t>Pavle</a:t>
            </a:r>
            <a:r>
              <a:rPr lang="sl-SI" sz="2400" b="1" i="1" dirty="0" smtClean="0">
                <a:solidFill>
                  <a:schemeClr val="bg1"/>
                </a:solidFill>
              </a:rPr>
              <a:t> </a:t>
            </a:r>
            <a:r>
              <a:rPr lang="sl-SI" sz="2400" i="1" dirty="0" smtClean="0">
                <a:solidFill>
                  <a:schemeClr val="bg1"/>
                </a:solidFill>
              </a:rPr>
              <a:t>v</a:t>
            </a:r>
            <a:r>
              <a:rPr lang="sl-SI" sz="2400" b="1" i="1" dirty="0" smtClean="0">
                <a:solidFill>
                  <a:schemeClr val="bg1"/>
                </a:solidFill>
              </a:rPr>
              <a:t> </a:t>
            </a:r>
            <a:r>
              <a:rPr lang="sl-SI" sz="2400" i="1" dirty="0" smtClean="0">
                <a:solidFill>
                  <a:schemeClr val="bg1"/>
                </a:solidFill>
              </a:rPr>
              <a:t>obdobju kraljevega namestništva</a:t>
            </a:r>
            <a:r>
              <a:rPr lang="sl-SI" sz="2400" dirty="0" smtClean="0">
                <a:solidFill>
                  <a:schemeClr val="bg1"/>
                </a:solidFill>
              </a:rPr>
              <a:t> omili centralizem in se  naveže na Nemčijo in Italijo. S sporazumom Cvetković-Maček, je ustanovljena </a:t>
            </a:r>
            <a:r>
              <a:rPr lang="sl-SI" sz="2400" b="1" i="1" dirty="0" smtClean="0">
                <a:solidFill>
                  <a:srgbClr val="FF0000"/>
                </a:solidFill>
              </a:rPr>
              <a:t>banovina</a:t>
            </a:r>
            <a:r>
              <a:rPr lang="sl-SI" sz="2400" b="1" i="1" dirty="0" smtClean="0">
                <a:solidFill>
                  <a:schemeClr val="bg1"/>
                </a:solidFill>
              </a:rPr>
              <a:t> </a:t>
            </a:r>
            <a:r>
              <a:rPr lang="sl-SI" sz="2400" b="1" i="1" dirty="0" smtClean="0">
                <a:solidFill>
                  <a:srgbClr val="FF0000"/>
                </a:solidFill>
              </a:rPr>
              <a:t>Hrvaška</a:t>
            </a:r>
            <a:r>
              <a:rPr lang="sl-SI" sz="2400" b="1" i="1" dirty="0">
                <a:solidFill>
                  <a:schemeClr val="bg1"/>
                </a:solidFill>
              </a:rPr>
              <a:t> </a:t>
            </a:r>
            <a:r>
              <a:rPr lang="sl-SI" sz="2400" dirty="0" smtClean="0">
                <a:solidFill>
                  <a:schemeClr val="bg1"/>
                </a:solidFill>
              </a:rPr>
              <a:t>in SLS pri nas dokaj </a:t>
            </a:r>
            <a:r>
              <a:rPr lang="sl-SI" sz="2400" dirty="0">
                <a:solidFill>
                  <a:schemeClr val="bg1"/>
                </a:solidFill>
              </a:rPr>
              <a:t>samostojno </a:t>
            </a:r>
            <a:r>
              <a:rPr lang="sl-SI" sz="2400" dirty="0" smtClean="0">
                <a:solidFill>
                  <a:schemeClr val="bg1"/>
                </a:solidFill>
              </a:rPr>
              <a:t>vlada </a:t>
            </a:r>
            <a:r>
              <a:rPr lang="sl-SI" sz="2400" dirty="0">
                <a:solidFill>
                  <a:schemeClr val="bg1"/>
                </a:solidFill>
              </a:rPr>
              <a:t>Dravski </a:t>
            </a:r>
            <a:r>
              <a:rPr lang="sl-SI" sz="2400" dirty="0" smtClean="0">
                <a:solidFill>
                  <a:schemeClr val="bg1"/>
                </a:solidFill>
              </a:rPr>
              <a:t>banovini. Slovenski kmetje so v težkem položaju, industrija in storitve pa se </a:t>
            </a:r>
            <a:r>
              <a:rPr lang="sl-SI" sz="2400" b="1" i="1" dirty="0" smtClean="0">
                <a:solidFill>
                  <a:srgbClr val="FF0000"/>
                </a:solidFill>
              </a:rPr>
              <a:t>hitro razvijajo</a:t>
            </a:r>
            <a:r>
              <a:rPr lang="sl-SI" sz="2400" dirty="0" smtClean="0">
                <a:solidFill>
                  <a:schemeClr val="bg1"/>
                </a:solidFill>
              </a:rPr>
              <a:t>. Podobno velja za ustanove, znanost, kulturo</a:t>
            </a:r>
            <a:r>
              <a:rPr lang="sl-SI" sz="2400" dirty="0">
                <a:solidFill>
                  <a:schemeClr val="bg1"/>
                </a:solidFill>
              </a:rPr>
              <a:t> </a:t>
            </a:r>
            <a:r>
              <a:rPr lang="sl-SI" sz="2400" dirty="0" smtClean="0">
                <a:solidFill>
                  <a:schemeClr val="bg1"/>
                </a:solidFill>
              </a:rPr>
              <a:t>in šport. Jugoslavija popusti pritiskom </a:t>
            </a:r>
            <a:r>
              <a:rPr lang="sl-SI" sz="2400" dirty="0">
                <a:solidFill>
                  <a:schemeClr val="bg1"/>
                </a:solidFill>
              </a:rPr>
              <a:t>Nemčije in Italije </a:t>
            </a:r>
            <a:r>
              <a:rPr lang="sl-SI" sz="2400" dirty="0" smtClean="0">
                <a:solidFill>
                  <a:schemeClr val="bg1"/>
                </a:solidFill>
              </a:rPr>
              <a:t>in </a:t>
            </a:r>
            <a:r>
              <a:rPr lang="sl-SI" sz="2400" dirty="0">
                <a:solidFill>
                  <a:schemeClr val="bg1"/>
                </a:solidFill>
              </a:rPr>
              <a:t>marca 1941 </a:t>
            </a:r>
            <a:r>
              <a:rPr lang="sl-SI" sz="2400" dirty="0" smtClean="0">
                <a:solidFill>
                  <a:schemeClr val="bg1"/>
                </a:solidFill>
              </a:rPr>
              <a:t>pristopi k </a:t>
            </a:r>
            <a:r>
              <a:rPr lang="sl-SI" sz="2400" b="1" i="1" dirty="0">
                <a:solidFill>
                  <a:srgbClr val="FF0000"/>
                </a:solidFill>
              </a:rPr>
              <a:t>trojnemu</a:t>
            </a:r>
            <a:r>
              <a:rPr lang="sl-SI" sz="2400" b="1" i="1" dirty="0">
                <a:solidFill>
                  <a:schemeClr val="bg1"/>
                </a:solidFill>
              </a:rPr>
              <a:t> </a:t>
            </a:r>
            <a:r>
              <a:rPr lang="sl-SI" sz="2400" b="1" i="1" dirty="0" smtClean="0">
                <a:solidFill>
                  <a:srgbClr val="FF0000"/>
                </a:solidFill>
              </a:rPr>
              <a:t>paktu</a:t>
            </a:r>
            <a:r>
              <a:rPr lang="sl-SI" sz="2400" b="1" i="1" dirty="0" smtClean="0">
                <a:solidFill>
                  <a:schemeClr val="bg1"/>
                </a:solidFill>
              </a:rPr>
              <a:t>. </a:t>
            </a:r>
            <a:r>
              <a:rPr lang="sl-SI" sz="2400" dirty="0" smtClean="0">
                <a:solidFill>
                  <a:schemeClr val="bg1"/>
                </a:solidFill>
              </a:rPr>
              <a:t>Množične demonstracije sprožijo </a:t>
            </a:r>
            <a:r>
              <a:rPr lang="sl-SI" sz="2400" b="1" i="1" dirty="0" smtClean="0">
                <a:solidFill>
                  <a:srgbClr val="FF0000"/>
                </a:solidFill>
              </a:rPr>
              <a:t>državni </a:t>
            </a:r>
            <a:r>
              <a:rPr lang="sl-SI" sz="2400" b="1" i="1" dirty="0">
                <a:solidFill>
                  <a:srgbClr val="FF0000"/>
                </a:solidFill>
              </a:rPr>
              <a:t>udar </a:t>
            </a:r>
            <a:r>
              <a:rPr lang="sl-SI" sz="2400" dirty="0" smtClean="0">
                <a:solidFill>
                  <a:schemeClr val="bg1"/>
                </a:solidFill>
              </a:rPr>
              <a:t>in </a:t>
            </a:r>
            <a:r>
              <a:rPr lang="sl-SI" sz="2400" b="1" i="1" dirty="0" err="1" smtClean="0">
                <a:solidFill>
                  <a:srgbClr val="FF0000"/>
                </a:solidFill>
              </a:rPr>
              <a:t>Petar</a:t>
            </a:r>
            <a:r>
              <a:rPr lang="sl-SI" sz="2400" b="1" i="1" dirty="0" smtClean="0">
                <a:solidFill>
                  <a:srgbClr val="FF0000"/>
                </a:solidFill>
              </a:rPr>
              <a:t> </a:t>
            </a:r>
            <a:r>
              <a:rPr lang="sl-SI" sz="2400" b="1" i="1" dirty="0">
                <a:solidFill>
                  <a:srgbClr val="FF0000"/>
                </a:solidFill>
              </a:rPr>
              <a:t>II.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>
                <a:solidFill>
                  <a:schemeClr val="bg1"/>
                </a:solidFill>
              </a:rPr>
              <a:t>p</a:t>
            </a:r>
            <a:r>
              <a:rPr lang="sl-SI" sz="2400" dirty="0" smtClean="0">
                <a:solidFill>
                  <a:schemeClr val="bg1"/>
                </a:solidFill>
              </a:rPr>
              <a:t>ostane kralj. </a:t>
            </a:r>
            <a:r>
              <a:rPr lang="sl-SI" sz="2400" dirty="0">
                <a:solidFill>
                  <a:schemeClr val="bg1"/>
                </a:solidFill>
              </a:rPr>
              <a:t>Hitler </a:t>
            </a:r>
            <a:r>
              <a:rPr lang="sl-SI" sz="2400" dirty="0" smtClean="0">
                <a:solidFill>
                  <a:schemeClr val="bg1"/>
                </a:solidFill>
              </a:rPr>
              <a:t>besno ukaže </a:t>
            </a:r>
            <a:r>
              <a:rPr lang="sl-SI" sz="2400" dirty="0">
                <a:solidFill>
                  <a:schemeClr val="bg1"/>
                </a:solidFill>
              </a:rPr>
              <a:t>napad na </a:t>
            </a:r>
            <a:r>
              <a:rPr lang="sl-SI" sz="2400" dirty="0" smtClean="0">
                <a:solidFill>
                  <a:schemeClr val="bg1"/>
                </a:solidFill>
              </a:rPr>
              <a:t>Jugoslavijo (</a:t>
            </a:r>
            <a:r>
              <a:rPr lang="sl-SI" sz="2400" b="1" i="1" dirty="0" smtClean="0">
                <a:solidFill>
                  <a:srgbClr val="FF0000"/>
                </a:solidFill>
              </a:rPr>
              <a:t>6</a:t>
            </a:r>
            <a:r>
              <a:rPr lang="sl-SI" sz="2400" b="1" i="1" dirty="0">
                <a:solidFill>
                  <a:srgbClr val="FF0000"/>
                </a:solidFill>
              </a:rPr>
              <a:t>. aprila </a:t>
            </a:r>
            <a:r>
              <a:rPr lang="sl-SI" sz="2400" b="1" i="1" dirty="0" smtClean="0">
                <a:solidFill>
                  <a:srgbClr val="FF0000"/>
                </a:solidFill>
              </a:rPr>
              <a:t>1941</a:t>
            </a:r>
            <a:r>
              <a:rPr lang="sl-SI" sz="2400" dirty="0" smtClean="0">
                <a:solidFill>
                  <a:schemeClr val="bg1"/>
                </a:solidFill>
              </a:rPr>
              <a:t>). V slabih dveh tednih je poražena in razdeljena.</a:t>
            </a:r>
            <a:endParaRPr lang="sl-SI" sz="2400" dirty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sl-SI" sz="2400" i="1" dirty="0" smtClean="0">
              <a:solidFill>
                <a:schemeClr val="bg1"/>
              </a:solidFill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7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00"/>
    </mc:Choice>
    <mc:Fallback>
      <p:transition spd="slow" advTm="6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2736"/>
            <a:ext cx="648555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611560" y="188640"/>
            <a:ext cx="7920880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KRALJEVINA JUGOSLAVIJA - UPRAVNA RAZDELITEV na 9 BANOVIN</a:t>
            </a:r>
            <a:endParaRPr lang="sl-SI" sz="2000" b="1" dirty="0"/>
          </a:p>
        </p:txBody>
      </p:sp>
      <p:sp>
        <p:nvSpPr>
          <p:cNvPr id="4" name="Pravokotnik 3"/>
          <p:cNvSpPr/>
          <p:nvPr/>
        </p:nvSpPr>
        <p:spPr>
          <a:xfrm>
            <a:off x="7020272" y="1069035"/>
            <a:ext cx="1800200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ni upoštevala nacionalnih meja</a:t>
            </a:r>
            <a:endParaRPr lang="sl-SI" b="1" dirty="0"/>
          </a:p>
        </p:txBody>
      </p:sp>
      <p:sp>
        <p:nvSpPr>
          <p:cNvPr id="5" name="Pravokotnik 4"/>
          <p:cNvSpPr/>
          <p:nvPr/>
        </p:nvSpPr>
        <p:spPr>
          <a:xfrm>
            <a:off x="7020272" y="2260121"/>
            <a:ext cx="1800200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poimenovanje po rekah</a:t>
            </a:r>
            <a:endParaRPr lang="sl-SI" b="1" dirty="0"/>
          </a:p>
        </p:txBody>
      </p:sp>
      <p:pic>
        <p:nvPicPr>
          <p:cNvPr id="2054" name="Picture 6" descr="http://upload.wikimedia.org/wikipedia/commons/thumb/e/e7/Flag_of_the_Kingdom_of_Yugoslavia.svg/200px-Flag_of_the_Kingdom_of_Yugoslavia.svg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5284457"/>
            <a:ext cx="2160240" cy="1436560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thumb/5/58/Coat_of_arms_of_the_Kingdom_of_Yugoslavia.svg/160px-Coat_of_arms_of_the_Kingdom_of_Yugoslavia.svg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6296" y="3340241"/>
            <a:ext cx="1451992" cy="181499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75"/>
    </mc:Choice>
    <mc:Fallback>
      <p:transition spd="slow" advTm="56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3600" b="1" dirty="0" smtClean="0">
                <a:solidFill>
                  <a:srgbClr val="002060"/>
                </a:solidFill>
              </a:rPr>
              <a:t>Kraljevo namestništvo</a:t>
            </a:r>
            <a:endParaRPr lang="sl-SI" sz="3600" b="1" dirty="0">
              <a:solidFill>
                <a:srgbClr val="002060"/>
              </a:solidFill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2339752" y="1196752"/>
            <a:ext cx="4464496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1934 – 1941</a:t>
            </a:r>
          </a:p>
          <a:p>
            <a:pPr algn="ctr"/>
            <a:r>
              <a:rPr lang="sl-SI" sz="2000" b="1" dirty="0" smtClean="0"/>
              <a:t>OBDOBJE KRALJEVEGA NAMESTNIŠTVA</a:t>
            </a:r>
            <a:endParaRPr lang="sl-SI" sz="2000" b="1" dirty="0"/>
          </a:p>
        </p:txBody>
      </p:sp>
      <p:sp>
        <p:nvSpPr>
          <p:cNvPr id="6" name="Zaobljeni pravokotnik 5"/>
          <p:cNvSpPr/>
          <p:nvPr/>
        </p:nvSpPr>
        <p:spPr>
          <a:xfrm>
            <a:off x="179512" y="2420888"/>
            <a:ext cx="3528392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Aleksandrov sin Peter II mladoleten</a:t>
            </a:r>
            <a:endParaRPr lang="sl-SI" dirty="0"/>
          </a:p>
        </p:txBody>
      </p:sp>
      <p:sp>
        <p:nvSpPr>
          <p:cNvPr id="7" name="Zaobljeni pravokotnik 6"/>
          <p:cNvSpPr/>
          <p:nvPr/>
        </p:nvSpPr>
        <p:spPr>
          <a:xfrm>
            <a:off x="5076056" y="2420888"/>
            <a:ext cx="3923928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Regent PAVLE KARAĐORĐEVIĆ</a:t>
            </a:r>
            <a:endParaRPr lang="sl-SI" dirty="0"/>
          </a:p>
        </p:txBody>
      </p:sp>
      <p:sp>
        <p:nvSpPr>
          <p:cNvPr id="8" name="Zaobljeni pravokotnik 7"/>
          <p:cNvSpPr/>
          <p:nvPr/>
        </p:nvSpPr>
        <p:spPr>
          <a:xfrm>
            <a:off x="1043608" y="3212976"/>
            <a:ext cx="7704856" cy="20882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sl-SI" b="1" dirty="0" smtClean="0"/>
              <a:t> delovanje mnogih strank je še vedno prepovedano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položaj Slovencev v Dravski banovini se je izboljšal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izboljšalo gospodarsko stanje v državi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okrepilo se je gospodarsko sodelovanje z Nemčijo, Italijo, sosednjimi državami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 vse močnejše nacionalne napetosti v državi</a:t>
            </a:r>
            <a:endParaRPr lang="sl-SI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2051720" y="5589240"/>
            <a:ext cx="4608512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Avgusta </a:t>
            </a:r>
            <a:r>
              <a:rPr lang="sl-SI" sz="2000" b="1" dirty="0" smtClean="0">
                <a:solidFill>
                  <a:srgbClr val="C00000"/>
                </a:solidFill>
              </a:rPr>
              <a:t>1939</a:t>
            </a:r>
            <a:r>
              <a:rPr lang="sl-SI" sz="2000" b="1" dirty="0" smtClean="0"/>
              <a:t> </a:t>
            </a:r>
          </a:p>
          <a:p>
            <a:pPr algn="ctr"/>
            <a:r>
              <a:rPr lang="sl-SI" sz="2000" b="1" dirty="0" smtClean="0"/>
              <a:t>podpisan sporazum s Hrvati – </a:t>
            </a:r>
          </a:p>
          <a:p>
            <a:pPr algn="ctr"/>
            <a:r>
              <a:rPr lang="sl-SI" sz="2000" b="1" dirty="0" smtClean="0"/>
              <a:t>ustanovljena </a:t>
            </a:r>
            <a:r>
              <a:rPr lang="sl-SI" sz="2000" b="1" dirty="0" smtClean="0">
                <a:solidFill>
                  <a:srgbClr val="C00000"/>
                </a:solidFill>
              </a:rPr>
              <a:t>BANOVINA HRVAŠKA </a:t>
            </a:r>
            <a:endParaRPr lang="sl-SI" sz="2000" b="1" dirty="0">
              <a:solidFill>
                <a:srgbClr val="C00000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25"/>
    </mc:Choice>
    <mc:Fallback>
      <p:transition spd="slow" advTm="67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0264" y="1836546"/>
            <a:ext cx="3664905" cy="1977728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Zaobljeni pravokotnik 4"/>
          <p:cNvSpPr/>
          <p:nvPr/>
        </p:nvSpPr>
        <p:spPr>
          <a:xfrm>
            <a:off x="2435300" y="589699"/>
            <a:ext cx="1872208" cy="8169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Majhnost kmetij</a:t>
            </a:r>
            <a:endParaRPr lang="sl-SI" b="1" dirty="0"/>
          </a:p>
        </p:txBody>
      </p:sp>
      <p:sp>
        <p:nvSpPr>
          <p:cNvPr id="6" name="Zaobljeni pravokotnik 5"/>
          <p:cNvSpPr/>
          <p:nvPr/>
        </p:nvSpPr>
        <p:spPr>
          <a:xfrm>
            <a:off x="449545" y="1806947"/>
            <a:ext cx="1985755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Razdrobljenost zemlje</a:t>
            </a:r>
            <a:endParaRPr lang="sl-SI" b="1" dirty="0"/>
          </a:p>
        </p:txBody>
      </p:sp>
      <p:sp>
        <p:nvSpPr>
          <p:cNvPr id="7" name="Zaobljeni pravokotnik 6"/>
          <p:cNvSpPr/>
          <p:nvPr/>
        </p:nvSpPr>
        <p:spPr>
          <a:xfrm>
            <a:off x="4977077" y="640205"/>
            <a:ext cx="2026568" cy="80212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Slaba tehnična opremljenost</a:t>
            </a:r>
            <a:endParaRPr lang="sl-SI" b="1" dirty="0"/>
          </a:p>
        </p:txBody>
      </p:sp>
      <p:sp>
        <p:nvSpPr>
          <p:cNvPr id="8" name="Zaobljeni pravokotnik 7"/>
          <p:cNvSpPr/>
          <p:nvPr/>
        </p:nvSpPr>
        <p:spPr>
          <a:xfrm>
            <a:off x="457199" y="3169573"/>
            <a:ext cx="1978101" cy="89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Slaba rodovitnost zemlje</a:t>
            </a:r>
            <a:endParaRPr lang="sl-SI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6771027" y="1806947"/>
            <a:ext cx="1944216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Zadolževanje</a:t>
            </a:r>
            <a:endParaRPr lang="sl-SI" b="1" dirty="0"/>
          </a:p>
        </p:txBody>
      </p:sp>
      <p:sp>
        <p:nvSpPr>
          <p:cNvPr id="10" name="Zaobljeni pravokotnik 9"/>
          <p:cNvSpPr/>
          <p:nvPr/>
        </p:nvSpPr>
        <p:spPr>
          <a:xfrm>
            <a:off x="6683899" y="3092803"/>
            <a:ext cx="2118472" cy="9763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1929  velika gospodarska kriza</a:t>
            </a:r>
            <a:endParaRPr lang="sl-SI" b="1" dirty="0"/>
          </a:p>
        </p:txBody>
      </p:sp>
      <p:sp>
        <p:nvSpPr>
          <p:cNvPr id="11" name="Zaobljeni pravokotnik 10"/>
          <p:cNvSpPr/>
          <p:nvPr/>
        </p:nvSpPr>
        <p:spPr>
          <a:xfrm>
            <a:off x="2651387" y="4143089"/>
            <a:ext cx="3816424" cy="9681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Kmetje so zapuščali kmetije, iskali delo v mestih ter se</a:t>
            </a:r>
          </a:p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izseljevali v tujino.</a:t>
            </a:r>
            <a:endParaRPr lang="sl-SI" sz="2000" b="1" dirty="0">
              <a:solidFill>
                <a:srgbClr val="C00000"/>
              </a:solidFill>
            </a:endParaRPr>
          </a:p>
        </p:txBody>
      </p:sp>
      <p:sp>
        <p:nvSpPr>
          <p:cNvPr id="12" name="Zaobljeni pravokotnik 11"/>
          <p:cNvSpPr/>
          <p:nvPr/>
        </p:nvSpPr>
        <p:spPr>
          <a:xfrm>
            <a:off x="393134" y="5099462"/>
            <a:ext cx="2098576" cy="9740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Konec 30. let se je položaj nekoliko izboljšal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13" name="Zaobljeni pravokotnik 12"/>
          <p:cNvSpPr/>
          <p:nvPr/>
        </p:nvSpPr>
        <p:spPr>
          <a:xfrm>
            <a:off x="3203848" y="5445224"/>
            <a:ext cx="1776533" cy="6343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Pomoč države</a:t>
            </a:r>
            <a:endParaRPr lang="sl-SI" b="1" dirty="0"/>
          </a:p>
        </p:txBody>
      </p:sp>
      <p:sp>
        <p:nvSpPr>
          <p:cNvPr id="14" name="Zaobljeni pravokotnik 13"/>
          <p:cNvSpPr/>
          <p:nvPr/>
        </p:nvSpPr>
        <p:spPr>
          <a:xfrm>
            <a:off x="5492984" y="5366590"/>
            <a:ext cx="3222259" cy="106213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Pomoč pospeševalne službe, boljša semena, nove živinske pasme … več pridelka…</a:t>
            </a:r>
            <a:endParaRPr lang="sl-SI" b="1" dirty="0"/>
          </a:p>
        </p:txBody>
      </p:sp>
      <p:cxnSp>
        <p:nvCxnSpPr>
          <p:cNvPr id="16" name="Raven puščični konektor 15"/>
          <p:cNvCxnSpPr>
            <a:endCxn id="13" idx="1"/>
          </p:cNvCxnSpPr>
          <p:nvPr/>
        </p:nvCxnSpPr>
        <p:spPr>
          <a:xfrm flipV="1">
            <a:off x="2467964" y="5762383"/>
            <a:ext cx="735884" cy="4889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konektor 17"/>
          <p:cNvCxnSpPr>
            <a:stCxn id="13" idx="3"/>
          </p:cNvCxnSpPr>
          <p:nvPr/>
        </p:nvCxnSpPr>
        <p:spPr>
          <a:xfrm flipV="1">
            <a:off x="4980381" y="5733256"/>
            <a:ext cx="527723" cy="2912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957585"/>
      </p:ext>
    </p:extLst>
  </p:cSld>
  <p:clrMapOvr>
    <a:masterClrMapping/>
  </p:clrMapOvr>
  <p:transition spd="slow" advTm="5056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uiExpand="1" build="allAtOnce" animBg="1"/>
      <p:bldP spid="10" grpId="0" uiExpand="1" build="allAtOnce" animBg="1"/>
      <p:bldP spid="11" grpId="0" uiExpand="1" build="allAtOnce" animBg="1"/>
      <p:bldP spid="12" grpId="0" uiExpand="1" build="allAtOnce" animBg="1"/>
      <p:bldP spid="13" grpId="0" uiExpand="1" build="allAtOnce" animBg="1"/>
      <p:bldP spid="14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Slovenska industrija – najbolj razvita v Jugoslaviji</a:t>
            </a:r>
            <a:endParaRPr lang="sl-SI" sz="36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5004048" y="1774745"/>
            <a:ext cx="3497402" cy="67000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Zgrajenih veliko modernih industrijskih obratov.</a:t>
            </a:r>
            <a:endParaRPr lang="sl-SI" b="1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311688" y="1981128"/>
            <a:ext cx="4404328" cy="3140060"/>
            <a:chOff x="311688" y="1981128"/>
            <a:chExt cx="4404328" cy="3140060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688" y="2744924"/>
              <a:ext cx="4404328" cy="2376264"/>
            </a:xfrm>
            <a:prstGeom prst="rect">
              <a:avLst/>
            </a:prstGeom>
          </p:spPr>
        </p:pic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1688" y="1981128"/>
              <a:ext cx="1340820" cy="799800"/>
            </a:xfrm>
            <a:prstGeom prst="rect">
              <a:avLst/>
            </a:prstGeom>
          </p:spPr>
        </p:pic>
      </p:grpSp>
      <p:sp>
        <p:nvSpPr>
          <p:cNvPr id="7" name="Zaobljeni pravokotnik 6"/>
          <p:cNvSpPr/>
          <p:nvPr/>
        </p:nvSpPr>
        <p:spPr>
          <a:xfrm>
            <a:off x="5004048" y="2734707"/>
            <a:ext cx="3528392" cy="8402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Pridobitev novih trgov je pospešila gradnjo in </a:t>
            </a:r>
            <a:r>
              <a:rPr lang="sl-SI" b="1" dirty="0" smtClean="0">
                <a:solidFill>
                  <a:srgbClr val="C00000"/>
                </a:solidFill>
              </a:rPr>
              <a:t>modernizacijo</a:t>
            </a:r>
            <a:r>
              <a:rPr lang="sl-SI" b="1" dirty="0" smtClean="0"/>
              <a:t> industrije.</a:t>
            </a:r>
            <a:endParaRPr lang="sl-SI" b="1" dirty="0"/>
          </a:p>
        </p:txBody>
      </p:sp>
      <p:sp>
        <p:nvSpPr>
          <p:cNvPr id="8" name="Zaobljeni pravokotnik 7"/>
          <p:cNvSpPr/>
          <p:nvPr/>
        </p:nvSpPr>
        <p:spPr>
          <a:xfrm>
            <a:off x="5004048" y="3970988"/>
            <a:ext cx="3528392" cy="8140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 smtClean="0"/>
              <a:t>Največji razmah: </a:t>
            </a:r>
            <a:r>
              <a:rPr lang="sl-SI" b="1" dirty="0" smtClean="0">
                <a:solidFill>
                  <a:srgbClr val="C00000"/>
                </a:solidFill>
              </a:rPr>
              <a:t>lesna, kovinska in tekstilna</a:t>
            </a:r>
            <a:r>
              <a:rPr lang="sl-SI" b="1" dirty="0" smtClean="0"/>
              <a:t> industrija.</a:t>
            </a:r>
            <a:endParaRPr lang="sl-SI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5004048" y="5159120"/>
            <a:ext cx="3528392" cy="4281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Napredovalo je rudarstvo.</a:t>
            </a:r>
            <a:endParaRPr lang="sl-SI" b="1" dirty="0"/>
          </a:p>
        </p:txBody>
      </p:sp>
      <p:sp>
        <p:nvSpPr>
          <p:cNvPr id="10" name="Zaobljeni pravokotnik 9"/>
          <p:cNvSpPr/>
          <p:nvPr/>
        </p:nvSpPr>
        <p:spPr>
          <a:xfrm>
            <a:off x="5004048" y="5805264"/>
            <a:ext cx="3497402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Gradili so daljnovode, ceste, železnice.</a:t>
            </a:r>
            <a:endParaRPr lang="sl-SI" b="1" dirty="0"/>
          </a:p>
        </p:txBody>
      </p:sp>
      <p:sp>
        <p:nvSpPr>
          <p:cNvPr id="11" name="Zaobljeni pravokotnik 10"/>
          <p:cNvSpPr/>
          <p:nvPr/>
        </p:nvSpPr>
        <p:spPr>
          <a:xfrm>
            <a:off x="311688" y="5373216"/>
            <a:ext cx="3900272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Velika ovira hitrejšega razvoja je bilo </a:t>
            </a:r>
            <a:r>
              <a:rPr lang="sl-SI" sz="2000" b="1" dirty="0" smtClean="0">
                <a:solidFill>
                  <a:srgbClr val="C00000"/>
                </a:solidFill>
              </a:rPr>
              <a:t>pomanjkanje kapitala</a:t>
            </a:r>
            <a:r>
              <a:rPr lang="sl-SI" sz="2000" b="1" dirty="0" smtClean="0"/>
              <a:t>; večina podjetij in bank v lasti </a:t>
            </a:r>
            <a:r>
              <a:rPr lang="sl-SI" sz="2000" b="1" dirty="0" smtClean="0">
                <a:solidFill>
                  <a:srgbClr val="C00000"/>
                </a:solidFill>
              </a:rPr>
              <a:t>tujcev</a:t>
            </a:r>
            <a:r>
              <a:rPr lang="sl-SI" sz="2000" b="1" dirty="0" smtClean="0"/>
              <a:t>.</a:t>
            </a:r>
            <a:endParaRPr lang="sl-SI" sz="2000" b="1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36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9"/>
    </mc:Choice>
    <mc:Fallback>
      <p:transition spd="slow" advTm="5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19" y="187251"/>
            <a:ext cx="3551337" cy="489793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Zaobljeni pravokotnik 4"/>
          <p:cNvSpPr/>
          <p:nvPr/>
        </p:nvSpPr>
        <p:spPr>
          <a:xfrm>
            <a:off x="4443918" y="332368"/>
            <a:ext cx="3863541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rgbClr val="C00000"/>
                </a:solidFill>
              </a:rPr>
              <a:t>TRGOVINA</a:t>
            </a:r>
            <a:r>
              <a:rPr lang="sl-SI" sz="2400" b="1" dirty="0" smtClean="0"/>
              <a:t> </a:t>
            </a:r>
            <a:r>
              <a:rPr lang="sl-SI" sz="2400" b="1" dirty="0" smtClean="0">
                <a:solidFill>
                  <a:srgbClr val="C00000"/>
                </a:solidFill>
              </a:rPr>
              <a:t>–</a:t>
            </a:r>
            <a:r>
              <a:rPr lang="sl-SI" sz="2400" b="1" dirty="0" smtClean="0"/>
              <a:t> </a:t>
            </a:r>
            <a:r>
              <a:rPr lang="sl-SI" sz="2400" b="1" dirty="0" smtClean="0">
                <a:solidFill>
                  <a:srgbClr val="C00000"/>
                </a:solidFill>
              </a:rPr>
              <a:t>dobro razvita</a:t>
            </a:r>
            <a:endParaRPr lang="sl-SI" sz="2400" b="1" dirty="0">
              <a:solidFill>
                <a:srgbClr val="C00000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4419028" y="1340480"/>
            <a:ext cx="3888432" cy="7923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NA PODEŽELJU – manjše trgovine z mešanim blagom</a:t>
            </a:r>
            <a:endParaRPr lang="sl-SI" b="1" dirty="0"/>
          </a:p>
        </p:txBody>
      </p:sp>
      <p:sp>
        <p:nvSpPr>
          <p:cNvPr id="7" name="Zaobljeni pravokotnik 6"/>
          <p:cNvSpPr/>
          <p:nvPr/>
        </p:nvSpPr>
        <p:spPr>
          <a:xfrm>
            <a:off x="4419028" y="2693157"/>
            <a:ext cx="3888431" cy="95186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V MESTIH – specializirane trgovine s pestro in kakovostno ponudbo</a:t>
            </a:r>
            <a:endParaRPr lang="sl-SI" b="1" dirty="0"/>
          </a:p>
        </p:txBody>
      </p:sp>
      <p:sp>
        <p:nvSpPr>
          <p:cNvPr id="8" name="Zaobljeni pravokotnik 7"/>
          <p:cNvSpPr/>
          <p:nvPr/>
        </p:nvSpPr>
        <p:spPr>
          <a:xfrm>
            <a:off x="4419027" y="3933056"/>
            <a:ext cx="3888432" cy="14401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 b="1" dirty="0" smtClean="0">
              <a:solidFill>
                <a:srgbClr val="C00000"/>
              </a:solidFill>
            </a:endParaRPr>
          </a:p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1929</a:t>
            </a:r>
            <a:r>
              <a:rPr lang="sl-SI" sz="2000" b="1" dirty="0" smtClean="0"/>
              <a:t> svetovna </a:t>
            </a:r>
            <a:r>
              <a:rPr lang="sl-SI" sz="2000" b="1" dirty="0" smtClean="0">
                <a:solidFill>
                  <a:srgbClr val="C00000"/>
                </a:solidFill>
              </a:rPr>
              <a:t>gospodarska kriza </a:t>
            </a:r>
            <a:r>
              <a:rPr lang="sl-SI" sz="2000" b="1" dirty="0" smtClean="0"/>
              <a:t>– je močno </a:t>
            </a:r>
            <a:r>
              <a:rPr lang="sl-SI" sz="2000" b="1" dirty="0" smtClean="0">
                <a:solidFill>
                  <a:srgbClr val="C00000"/>
                </a:solidFill>
              </a:rPr>
              <a:t>prizadela</a:t>
            </a:r>
            <a:r>
              <a:rPr lang="sl-SI" sz="2000" b="1" dirty="0" smtClean="0"/>
              <a:t> slovensko trgovino: 1931 – 1937  propadla tretjina trgovin</a:t>
            </a:r>
          </a:p>
          <a:p>
            <a:pPr algn="ctr"/>
            <a:endParaRPr lang="sl-SI" sz="2000" b="1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251519" y="548392"/>
            <a:ext cx="4572000" cy="5688920"/>
            <a:chOff x="611560" y="2110436"/>
            <a:chExt cx="4572000" cy="5688920"/>
          </a:xfrm>
        </p:grpSpPr>
        <p:pic>
          <p:nvPicPr>
            <p:cNvPr id="11" name="Slika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110436"/>
              <a:ext cx="3773650" cy="5688920"/>
            </a:xfrm>
            <a:prstGeom prst="rect">
              <a:avLst/>
            </a:prstGeom>
          </p:spPr>
        </p:pic>
        <p:sp>
          <p:nvSpPr>
            <p:cNvPr id="13" name="Pravokotnik 12"/>
            <p:cNvSpPr/>
            <p:nvPr/>
          </p:nvSpPr>
          <p:spPr>
            <a:xfrm>
              <a:off x="611560" y="7370937"/>
              <a:ext cx="4572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sl-SI" sz="1100" dirty="0">
                  <a:solidFill>
                    <a:schemeClr val="bg1"/>
                  </a:solidFill>
                </a:rPr>
                <a:t>http://sl.wikipedia.org/wiki/Slika:Galerija_Emporium.jpg</a:t>
              </a:r>
            </a:p>
          </p:txBody>
        </p:sp>
      </p:grp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25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05"/>
    </mc:Choice>
    <mc:Fallback>
      <p:transition spd="slow" advTm="5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3600" b="1" dirty="0" smtClean="0"/>
              <a:t>Zdravilišča in mala letovišča</a:t>
            </a:r>
            <a:endParaRPr lang="sl-SI" sz="3600" b="1" dirty="0"/>
          </a:p>
        </p:txBody>
      </p:sp>
      <p:sp>
        <p:nvSpPr>
          <p:cNvPr id="8" name="Zaobljeni pravokotnik 7"/>
          <p:cNvSpPr/>
          <p:nvPr/>
        </p:nvSpPr>
        <p:spPr>
          <a:xfrm>
            <a:off x="4716016" y="1467428"/>
            <a:ext cx="3528392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TURIZEM – je dobival večji pomen</a:t>
            </a:r>
            <a:endParaRPr lang="sl-SI" sz="2000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4716016" y="2475540"/>
            <a:ext cx="3528392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PROMOCIJA turističnih krajev</a:t>
            </a:r>
            <a:endParaRPr lang="sl-SI" sz="2000" b="1" dirty="0"/>
          </a:p>
        </p:txBody>
      </p:sp>
      <p:sp>
        <p:nvSpPr>
          <p:cNvPr id="10" name="Zaobljeni pravokotnik 9"/>
          <p:cNvSpPr/>
          <p:nvPr/>
        </p:nvSpPr>
        <p:spPr>
          <a:xfrm>
            <a:off x="4716016" y="3573016"/>
            <a:ext cx="3528392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GOSTJE – več kot polovica tujcev</a:t>
            </a:r>
            <a:endParaRPr lang="sl-SI" sz="2000" b="1" dirty="0"/>
          </a:p>
        </p:txBody>
      </p:sp>
      <p:sp>
        <p:nvSpPr>
          <p:cNvPr id="11" name="Zaobljeni pravokotnik 10"/>
          <p:cNvSpPr/>
          <p:nvPr/>
        </p:nvSpPr>
        <p:spPr>
          <a:xfrm>
            <a:off x="4716016" y="5589240"/>
            <a:ext cx="3528392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Najbolj obiskani turistični kraji:  zdravilišča in alpski kraji</a:t>
            </a:r>
            <a:endParaRPr lang="sl-SI" sz="2000" b="1" dirty="0"/>
          </a:p>
        </p:txBody>
      </p:sp>
      <p:sp>
        <p:nvSpPr>
          <p:cNvPr id="12" name="Zaobljeni pravokotnik 11"/>
          <p:cNvSpPr/>
          <p:nvPr/>
        </p:nvSpPr>
        <p:spPr>
          <a:xfrm>
            <a:off x="4716016" y="4509120"/>
            <a:ext cx="3528392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V Sloveniji več kot 70 turističnih krajev</a:t>
            </a:r>
            <a:endParaRPr lang="sl-SI" sz="2000" b="1" dirty="0"/>
          </a:p>
        </p:txBody>
      </p:sp>
      <p:sp>
        <p:nvSpPr>
          <p:cNvPr id="13" name="Pravokotnik 12"/>
          <p:cNvSpPr/>
          <p:nvPr/>
        </p:nvSpPr>
        <p:spPr>
          <a:xfrm>
            <a:off x="1835696" y="4923284"/>
            <a:ext cx="77285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l-SI" dirty="0">
                <a:hlinkClick r:id="rId5" tooltip="Bled"/>
              </a:rPr>
              <a:t>Bled</a:t>
            </a:r>
            <a:r>
              <a:rPr lang="sl-SI" dirty="0"/>
              <a:t>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1749882"/>
            <a:ext cx="3934212" cy="2564925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84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33"/>
    </mc:Choice>
    <mc:Fallback>
      <p:transition spd="slow" advTm="42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bg1"/>
                </a:solidFill>
              </a:rPr>
              <a:t>Slovenski športniki</a:t>
            </a:r>
            <a:endParaRPr lang="sl-SI" sz="3600" b="1" dirty="0">
              <a:solidFill>
                <a:schemeClr val="bg1"/>
              </a:solidFill>
            </a:endParaRPr>
          </a:p>
        </p:txBody>
      </p:sp>
      <p:sp>
        <p:nvSpPr>
          <p:cNvPr id="4" name="Zaobljeni pravokotnik 3">
            <a:hlinkClick r:id="rId5" tooltip="Leon Štukelj"/>
          </p:cNvPr>
          <p:cNvSpPr/>
          <p:nvPr/>
        </p:nvSpPr>
        <p:spPr>
          <a:xfrm>
            <a:off x="220284" y="1495588"/>
            <a:ext cx="1064598" cy="6984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 smtClean="0"/>
          </a:p>
          <a:p>
            <a:pPr algn="ctr"/>
            <a:r>
              <a:rPr lang="sl-SI" dirty="0" smtClean="0">
                <a:hlinkClick r:id="rId5"/>
              </a:rPr>
              <a:t>Leon Štukelj</a:t>
            </a:r>
            <a:endParaRPr lang="sl-SI" dirty="0" smtClean="0"/>
          </a:p>
          <a:p>
            <a:pPr algn="ctr"/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07528" y="1263664"/>
            <a:ext cx="3382668" cy="2520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1" name="Zaobljeni pravokotnik 10">
            <a:hlinkClick r:id="rId7" tooltip="Marija Križ"/>
          </p:cNvPr>
          <p:cNvSpPr/>
          <p:nvPr/>
        </p:nvSpPr>
        <p:spPr>
          <a:xfrm>
            <a:off x="220284" y="2370629"/>
            <a:ext cx="1064598" cy="6984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hlinkClick r:id="rId7"/>
              </a:rPr>
              <a:t>Marija Križ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12" name="Zaobljeni pravokotnik 11"/>
          <p:cNvSpPr/>
          <p:nvPr/>
        </p:nvSpPr>
        <p:spPr>
          <a:xfrm>
            <a:off x="220283" y="3328576"/>
            <a:ext cx="1046878" cy="6768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hlinkClick r:id="rId8"/>
              </a:rPr>
              <a:t>Ludvik Starič</a:t>
            </a:r>
            <a:r>
              <a:rPr lang="sl-SI" dirty="0" smtClean="0"/>
              <a:t> </a:t>
            </a:r>
            <a:endParaRPr lang="sl-SI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5312842" y="1263664"/>
            <a:ext cx="1851445" cy="2520280"/>
            <a:chOff x="3995936" y="4293096"/>
            <a:chExt cx="1656184" cy="2304256"/>
          </a:xfrm>
        </p:grpSpPr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4293096"/>
              <a:ext cx="1656184" cy="230209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13" name="Pravokotnik 12"/>
            <p:cNvSpPr/>
            <p:nvPr/>
          </p:nvSpPr>
          <p:spPr>
            <a:xfrm>
              <a:off x="3995936" y="6453336"/>
              <a:ext cx="1656184" cy="14401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200" dirty="0" smtClean="0"/>
                <a:t>Milan Vidmar</a:t>
              </a:r>
              <a:endParaRPr lang="sl-SI" sz="1200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1607528" y="4005441"/>
            <a:ext cx="3382668" cy="2651568"/>
            <a:chOff x="3995936" y="1506392"/>
            <a:chExt cx="3497560" cy="2590785"/>
          </a:xfrm>
        </p:grpSpPr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1506392"/>
              <a:ext cx="3497560" cy="25907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15" name="Pravokotnik 14"/>
            <p:cNvSpPr/>
            <p:nvPr/>
          </p:nvSpPr>
          <p:spPr>
            <a:xfrm>
              <a:off x="3995936" y="3933056"/>
              <a:ext cx="3456384" cy="14476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200" dirty="0" smtClean="0">
                  <a:solidFill>
                    <a:schemeClr val="bg1"/>
                  </a:solidFill>
                </a:rPr>
                <a:t>Skoki v Planici – Bloudkova velikanka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Zaobljeni pravokotnik 16"/>
          <p:cNvSpPr/>
          <p:nvPr/>
        </p:nvSpPr>
        <p:spPr>
          <a:xfrm>
            <a:off x="107504" y="4354912"/>
            <a:ext cx="1159657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 smtClean="0"/>
          </a:p>
          <a:p>
            <a:pPr algn="ctr"/>
            <a:r>
              <a:rPr lang="sl-SI" dirty="0" smtClean="0"/>
              <a:t>Plečnikov </a:t>
            </a:r>
            <a:r>
              <a:rPr lang="sl-SI" dirty="0" smtClean="0">
                <a:hlinkClick r:id="rId11"/>
              </a:rPr>
              <a:t>stadion</a:t>
            </a:r>
            <a:endParaRPr lang="sl-SI" dirty="0" smtClean="0"/>
          </a:p>
          <a:p>
            <a:pPr algn="ctr"/>
            <a:endParaRPr lang="sl-SI" dirty="0"/>
          </a:p>
        </p:txBody>
      </p:sp>
      <p:sp>
        <p:nvSpPr>
          <p:cNvPr id="18" name="Zaobljeni pravokotnik 17"/>
          <p:cNvSpPr/>
          <p:nvPr/>
        </p:nvSpPr>
        <p:spPr>
          <a:xfrm>
            <a:off x="5312842" y="4005440"/>
            <a:ext cx="3147590" cy="71970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bg1"/>
                </a:solidFill>
              </a:rPr>
              <a:t>Športni društvi SOKOL, OREL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19" name="Zaobljeni pravokotnik 18"/>
          <p:cNvSpPr/>
          <p:nvPr/>
        </p:nvSpPr>
        <p:spPr>
          <a:xfrm>
            <a:off x="5312842" y="4941168"/>
            <a:ext cx="3291606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bg1"/>
                </a:solidFill>
              </a:rPr>
              <a:t>1940 – ustanovljena športna zveza Slovenije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20" name="Zaobljeni pravokotnik 19"/>
          <p:cNvSpPr/>
          <p:nvPr/>
        </p:nvSpPr>
        <p:spPr>
          <a:xfrm>
            <a:off x="5312842" y="5805264"/>
            <a:ext cx="3291606" cy="831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bg1"/>
                </a:solidFill>
              </a:rPr>
              <a:t>Nogomet, gimnastika, atletika, kolesarstvo, plavanje, smučarski skoki …</a:t>
            </a:r>
            <a:endParaRPr lang="sl-SI" b="1" dirty="0">
              <a:solidFill>
                <a:schemeClr val="bg1"/>
              </a:solidFill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78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27"/>
    </mc:Choice>
    <mc:Fallback>
      <p:transition spd="slow" advTm="5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bg1"/>
                </a:solidFill>
              </a:rPr>
              <a:t>Čas velikega napredka</a:t>
            </a:r>
            <a:endParaRPr lang="sl-SI" sz="3600" b="1" dirty="0">
              <a:solidFill>
                <a:schemeClr val="bg1"/>
              </a:solidFill>
            </a:endParaRPr>
          </a:p>
        </p:txBody>
      </p:sp>
      <p:sp>
        <p:nvSpPr>
          <p:cNvPr id="4" name="Zaobljeni pravokotnik 3"/>
          <p:cNvSpPr/>
          <p:nvPr/>
        </p:nvSpPr>
        <p:spPr>
          <a:xfrm>
            <a:off x="1835696" y="1301955"/>
            <a:ext cx="5122912" cy="10801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chemeClr val="bg1"/>
                </a:solidFill>
              </a:rPr>
              <a:t>Medvojno obdobje je bilo </a:t>
            </a:r>
            <a:r>
              <a:rPr lang="sl-SI" sz="2000" b="1" dirty="0" smtClean="0">
                <a:solidFill>
                  <a:srgbClr val="C00000"/>
                </a:solidFill>
              </a:rPr>
              <a:t>čas velikega napredka</a:t>
            </a:r>
            <a:r>
              <a:rPr lang="sl-SI" sz="2000" b="1" dirty="0" smtClean="0">
                <a:solidFill>
                  <a:schemeClr val="bg1"/>
                </a:solidFill>
              </a:rPr>
              <a:t> na kulturnem, umetniškem in arhitekturnem področju.</a:t>
            </a:r>
            <a:endParaRPr lang="sl-SI" sz="2000" b="1" dirty="0">
              <a:solidFill>
                <a:schemeClr val="bg1"/>
              </a:solidFill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534380" y="2676168"/>
            <a:ext cx="2602632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SLOVENŠČINA</a:t>
            </a:r>
            <a:r>
              <a:rPr lang="sl-SI" sz="2000" b="1" dirty="0" smtClean="0">
                <a:solidFill>
                  <a:schemeClr val="bg1"/>
                </a:solidFill>
              </a:rPr>
              <a:t> je postala učni jezik.</a:t>
            </a:r>
            <a:endParaRPr lang="sl-SI" sz="2000" b="1" dirty="0">
              <a:solidFill>
                <a:schemeClr val="bg1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534380" y="4118143"/>
            <a:ext cx="2602632" cy="7920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chemeClr val="bg1"/>
                </a:solidFill>
              </a:rPr>
              <a:t>Zaživele so številne </a:t>
            </a:r>
          </a:p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SREDNJE ŠOLE</a:t>
            </a:r>
            <a:r>
              <a:rPr lang="sl-SI" sz="2000" b="1" dirty="0" smtClean="0">
                <a:solidFill>
                  <a:schemeClr val="bg1"/>
                </a:solidFill>
              </a:rPr>
              <a:t>.</a:t>
            </a:r>
            <a:endParaRPr lang="sl-SI" sz="2000" b="1" dirty="0">
              <a:solidFill>
                <a:schemeClr val="bg1"/>
              </a:solidFill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4932040" y="2732015"/>
            <a:ext cx="3096344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chemeClr val="bg1"/>
                </a:solidFill>
              </a:rPr>
              <a:t>1919 je bila ustanovljena </a:t>
            </a:r>
            <a:r>
              <a:rPr lang="sl-SI" sz="2000" b="1" dirty="0" smtClean="0">
                <a:solidFill>
                  <a:srgbClr val="C00000"/>
                </a:solidFill>
              </a:rPr>
              <a:t>LJUBLJANSKA UNIVERZA</a:t>
            </a:r>
            <a:r>
              <a:rPr lang="sl-SI" sz="2000" b="1" dirty="0" smtClean="0">
                <a:solidFill>
                  <a:schemeClr val="bg1"/>
                </a:solidFill>
              </a:rPr>
              <a:t>.</a:t>
            </a:r>
            <a:endParaRPr lang="sl-SI" sz="2000" b="1" dirty="0">
              <a:solidFill>
                <a:schemeClr val="bg1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4928523" y="4133178"/>
            <a:ext cx="3096344" cy="8280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Možnost študija </a:t>
            </a:r>
            <a:r>
              <a:rPr lang="sl-SI" sz="2000" b="1" dirty="0" smtClean="0">
                <a:solidFill>
                  <a:schemeClr val="bg1"/>
                </a:solidFill>
              </a:rPr>
              <a:t>so imeli tudi revnejši prebivalci.</a:t>
            </a:r>
            <a:endParaRPr lang="sl-SI" sz="2000" b="1" dirty="0">
              <a:solidFill>
                <a:schemeClr val="bg1"/>
              </a:solidFill>
            </a:endParaRPr>
          </a:p>
        </p:txBody>
      </p:sp>
      <p:sp>
        <p:nvSpPr>
          <p:cNvPr id="9" name="Zaobljeni pravokotnik 8"/>
          <p:cNvSpPr/>
          <p:nvPr/>
        </p:nvSpPr>
        <p:spPr>
          <a:xfrm>
            <a:off x="1702024" y="5436007"/>
            <a:ext cx="5328592" cy="12153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chemeClr val="bg1"/>
                </a:solidFill>
              </a:rPr>
              <a:t>Večje število slovenskih izobražencev je vplivalo na </a:t>
            </a:r>
            <a:r>
              <a:rPr lang="sl-SI" sz="2400" b="1" dirty="0" smtClean="0">
                <a:solidFill>
                  <a:srgbClr val="C00000"/>
                </a:solidFill>
              </a:rPr>
              <a:t>razmah</a:t>
            </a:r>
            <a:r>
              <a:rPr lang="sl-SI" sz="2400" b="1" dirty="0" smtClean="0">
                <a:solidFill>
                  <a:schemeClr val="bg1"/>
                </a:solidFill>
              </a:rPr>
              <a:t> </a:t>
            </a:r>
            <a:r>
              <a:rPr lang="sl-SI" sz="2400" b="1" dirty="0" smtClean="0">
                <a:solidFill>
                  <a:srgbClr val="C00000"/>
                </a:solidFill>
              </a:rPr>
              <a:t>KULTURNE in ZNANSTVENE DEJAVNOSTI</a:t>
            </a:r>
            <a:r>
              <a:rPr lang="sl-SI" sz="2400" b="1" dirty="0" smtClean="0">
                <a:solidFill>
                  <a:schemeClr val="bg1"/>
                </a:solidFill>
              </a:rPr>
              <a:t>.</a:t>
            </a:r>
            <a:endParaRPr lang="sl-SI" sz="2400" b="1" dirty="0">
              <a:solidFill>
                <a:schemeClr val="bg1"/>
              </a:solidFill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0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98"/>
    </mc:Choice>
    <mc:Fallback>
      <p:transition spd="slow" advTm="26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9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8.4|1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3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4.9|1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0.3|1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3|4.2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556</Words>
  <Application>Microsoft Office PowerPoint</Application>
  <PresentationFormat>Diaprojekcija na zaslonu (4:3)</PresentationFormat>
  <Paragraphs>126</Paragraphs>
  <Slides>17</Slides>
  <Notes>0</Notes>
  <HiddenSlides>0</HiddenSlides>
  <MMClips>17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Officeova tema</vt:lpstr>
      <vt:lpstr>POT V DRUGO SVETOVNO VOJNO PRI NAS</vt:lpstr>
      <vt:lpstr>PowerPointova predstavitev</vt:lpstr>
      <vt:lpstr>Kraljevo namestništvo</vt:lpstr>
      <vt:lpstr>PowerPointova predstavitev</vt:lpstr>
      <vt:lpstr>Slovenska industrija – najbolj razvita v Jugoslaviji</vt:lpstr>
      <vt:lpstr>PowerPointova predstavitev</vt:lpstr>
      <vt:lpstr>Zdravilišča in mala letovišča</vt:lpstr>
      <vt:lpstr>Slovenski športniki</vt:lpstr>
      <vt:lpstr>Čas velikega napredka</vt:lpstr>
      <vt:lpstr>PowerPointova predstavitev</vt:lpstr>
      <vt:lpstr>PowerPointova predstavitev</vt:lpstr>
      <vt:lpstr>PowerPointova predstavitev</vt:lpstr>
      <vt:lpstr>Umetniško ustvarjanje</vt:lpstr>
      <vt:lpstr>Pot v vojno</vt:lpstr>
      <vt:lpstr>Posledice aprilske vojne</vt:lpstr>
      <vt:lpstr>PowerPointova predstavitev</vt:lpstr>
      <vt:lpstr>3.4 Pot v vojno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Helena</dc:creator>
  <cp:lastModifiedBy>rbrate@guest.arnes.si</cp:lastModifiedBy>
  <cp:revision>26</cp:revision>
  <dcterms:created xsi:type="dcterms:W3CDTF">2014-02-10T23:23:28Z</dcterms:created>
  <dcterms:modified xsi:type="dcterms:W3CDTF">2020-05-16T09:40:37Z</dcterms:modified>
</cp:coreProperties>
</file>