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91" r:id="rId2"/>
    <p:sldId id="304" r:id="rId3"/>
    <p:sldId id="305" r:id="rId4"/>
    <p:sldId id="294" r:id="rId5"/>
    <p:sldId id="316" r:id="rId6"/>
    <p:sldId id="315" r:id="rId7"/>
    <p:sldId id="296" r:id="rId8"/>
    <p:sldId id="317" r:id="rId9"/>
    <p:sldId id="306" r:id="rId10"/>
    <p:sldId id="307" r:id="rId11"/>
    <p:sldId id="298" r:id="rId12"/>
    <p:sldId id="309" r:id="rId13"/>
    <p:sldId id="310" r:id="rId14"/>
    <p:sldId id="312" r:id="rId15"/>
    <p:sldId id="313" r:id="rId16"/>
    <p:sldId id="299" r:id="rId17"/>
    <p:sldId id="311" r:id="rId18"/>
    <p:sldId id="314" r:id="rId19"/>
    <p:sldId id="318" r:id="rId20"/>
    <p:sldId id="319" r:id="rId21"/>
    <p:sldId id="300" r:id="rId2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1" autoAdjust="0"/>
    <p:restoredTop sz="85762" autoAdjust="0"/>
  </p:normalViewPr>
  <p:slideViewPr>
    <p:cSldViewPr>
      <p:cViewPr>
        <p:scale>
          <a:sx n="60" d="100"/>
          <a:sy n="60" d="100"/>
        </p:scale>
        <p:origin x="-1620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2856D-501E-4564-AF14-E7FD5D54B420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13800-DA09-4CCC-8D3C-980100E4E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0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8638853-1173-404E-A641-AAD960FB360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I2uo6AFXC9c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736547" y="4024338"/>
            <a:ext cx="3313355" cy="1270112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400" dirty="0" smtClean="0"/>
              <a:t>PISNO DELJENJE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3100" dirty="0" smtClean="0"/>
              <a:t>nadaljevanje</a:t>
            </a:r>
            <a:br>
              <a:rPr lang="sl-SI" sz="3100" dirty="0" smtClean="0"/>
            </a:br>
            <a:endParaRPr lang="en-US" sz="2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738323" y="4869160"/>
            <a:ext cx="3309803" cy="1260629"/>
          </a:xfrm>
        </p:spPr>
        <p:txBody>
          <a:bodyPr/>
          <a:lstStyle/>
          <a:p>
            <a:pPr algn="ctr"/>
            <a:endParaRPr lang="sl-SI" dirty="0" smtClean="0"/>
          </a:p>
          <a:p>
            <a:pPr algn="ctr"/>
            <a:r>
              <a:rPr lang="sl-SI" dirty="0" smtClean="0"/>
              <a:t>Delovni zvezek</a:t>
            </a:r>
          </a:p>
          <a:p>
            <a:pPr algn="ctr"/>
            <a:r>
              <a:rPr lang="sl-SI" dirty="0"/>
              <a:t>o</a:t>
            </a:r>
            <a:r>
              <a:rPr lang="sl-SI" dirty="0" smtClean="0"/>
              <a:t>d strani 90 do strani 97.  </a:t>
            </a:r>
            <a:endParaRPr lang="en-US" dirty="0"/>
          </a:p>
        </p:txBody>
      </p:sp>
      <p:pic>
        <p:nvPicPr>
          <p:cNvPr id="6146" name="Picture 2" descr="Resources &amp; Links / Research Resour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17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mix of &quot;Remix of &quot;End of Year Reflection&quot;&quot; - ThingLink | Summer ..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8" y="836712"/>
            <a:ext cx="355126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1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400" dirty="0" smtClean="0"/>
              <a:t>2. primer:</a:t>
            </a:r>
            <a:r>
              <a:rPr lang="sl-SI" dirty="0" smtClean="0"/>
              <a:t/>
            </a:r>
            <a:br>
              <a:rPr lang="sl-SI" dirty="0" smtClean="0"/>
            </a:b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539552" y="2313432"/>
            <a:ext cx="4032448" cy="3493008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sl-SI" b="1" dirty="0" smtClean="0">
                <a:solidFill>
                  <a:srgbClr val="C00000"/>
                </a:solidFill>
              </a:rPr>
              <a:t>NAPAČNO: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4 5 6 : 5 = 0 9 1</a:t>
            </a:r>
          </a:p>
          <a:p>
            <a:pPr marL="68580" indent="0">
              <a:buNone/>
            </a:pPr>
            <a:r>
              <a:rPr lang="sl-SI" dirty="0" smtClean="0"/>
              <a:t>4 5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0 6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1 ost. </a:t>
            </a:r>
          </a:p>
          <a:p>
            <a:pPr marL="68580" indent="0">
              <a:buNone/>
            </a:pPr>
            <a:endParaRPr lang="sl-SI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Račun je napačen, </a:t>
            </a:r>
          </a:p>
          <a:p>
            <a:pPr marL="68580" indent="0">
              <a:buNone/>
            </a:pP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saj ne poznamo števila 091.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Ograda vsebine 5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959296" cy="4139905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sl-SI" b="1" dirty="0" smtClean="0">
                <a:solidFill>
                  <a:srgbClr val="C00000"/>
                </a:solidFill>
              </a:rPr>
              <a:t>PRAVILNO: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4 5 6 : 5 = 9 1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0 6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1 ost. 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Ne začnemo z deljenjem </a:t>
            </a:r>
          </a:p>
          <a:p>
            <a:pPr marL="68580" indent="0">
              <a:buNone/>
            </a:pP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4 : 5, temveč vzamemo prvi dve števili </a:t>
            </a:r>
          </a:p>
          <a:p>
            <a:pPr marL="68580" indent="0">
              <a:buNone/>
            </a:pP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in delimo </a:t>
            </a:r>
            <a:r>
              <a:rPr lang="sl-SI" b="1" dirty="0" smtClean="0">
                <a:solidFill>
                  <a:schemeClr val="bg2">
                    <a:lumMod val="50000"/>
                  </a:schemeClr>
                </a:solidFill>
              </a:rPr>
              <a:t>45 : 5.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0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08912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sl-SI" sz="2700" dirty="0" smtClean="0"/>
              <a:t>Zdaj pa poskusi rešiti podobne primere še sam/-a.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2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DZ, str. 92, </a:t>
            </a:r>
            <a:br>
              <a:rPr lang="sl-SI" sz="2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l-SI" sz="2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in 2. naloga</a:t>
            </a:r>
            <a:r>
              <a:rPr lang="sl-SI" dirty="0" smtClean="0"/>
              <a:t/>
            </a:r>
            <a:br>
              <a:rPr lang="sl-SI" dirty="0" smtClean="0"/>
            </a:br>
            <a:endParaRPr lang="en-US" dirty="0"/>
          </a:p>
        </p:txBody>
      </p:sp>
      <p:sp>
        <p:nvSpPr>
          <p:cNvPr id="11" name="Ograda vsebine 10"/>
          <p:cNvSpPr>
            <a:spLocks noGrp="1"/>
          </p:cNvSpPr>
          <p:nvPr>
            <p:ph idx="1"/>
          </p:nvPr>
        </p:nvSpPr>
        <p:spPr>
          <a:xfrm>
            <a:off x="1835696" y="4653137"/>
            <a:ext cx="5796644" cy="15841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68580" indent="0" algn="ctr">
              <a:buNone/>
            </a:pPr>
            <a:r>
              <a:rPr lang="sl-SI" dirty="0" smtClean="0"/>
              <a:t>Pri </a:t>
            </a:r>
            <a:r>
              <a:rPr lang="sl-SI" dirty="0"/>
              <a:t>reševanju bodi pozoren/-na, </a:t>
            </a:r>
            <a:endParaRPr lang="sl-SI" dirty="0" smtClean="0"/>
          </a:p>
          <a:p>
            <a:pPr marL="68580" indent="0" algn="ctr">
              <a:buNone/>
            </a:pPr>
            <a:r>
              <a:rPr lang="sl-SI" dirty="0" smtClean="0"/>
              <a:t>da </a:t>
            </a:r>
            <a:r>
              <a:rPr lang="sl-SI" dirty="0"/>
              <a:t>na začetku vzameš </a:t>
            </a:r>
            <a:endParaRPr lang="sl-SI" dirty="0" smtClean="0"/>
          </a:p>
          <a:p>
            <a:pPr marL="68580" indent="0" algn="ctr">
              <a:buNone/>
            </a:pPr>
            <a:r>
              <a:rPr lang="sl-SI" sz="2800" dirty="0" smtClean="0">
                <a:solidFill>
                  <a:srgbClr val="92D050"/>
                </a:solidFill>
              </a:rPr>
              <a:t>dve </a:t>
            </a:r>
            <a:r>
              <a:rPr lang="sl-SI" sz="2800" dirty="0">
                <a:solidFill>
                  <a:srgbClr val="92D050"/>
                </a:solidFill>
              </a:rPr>
              <a:t>števili in ju deliš z deliteljem</a:t>
            </a:r>
            <a:r>
              <a:rPr lang="sl-SI" sz="2800" dirty="0"/>
              <a:t>, </a:t>
            </a:r>
            <a:r>
              <a:rPr lang="sl-SI" dirty="0"/>
              <a:t>ostanek napišeš pod drugo število. </a:t>
            </a:r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427984" y="5715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DZ – str. 92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2481263"/>
            <a:ext cx="44386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Raven povezovalnik 13"/>
          <p:cNvCxnSpPr/>
          <p:nvPr/>
        </p:nvCxnSpPr>
        <p:spPr>
          <a:xfrm>
            <a:off x="2699792" y="3429000"/>
            <a:ext cx="86409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ovezovalnik 15"/>
          <p:cNvCxnSpPr/>
          <p:nvPr/>
        </p:nvCxnSpPr>
        <p:spPr>
          <a:xfrm>
            <a:off x="4427984" y="3429000"/>
            <a:ext cx="4320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/>
          <p:cNvCxnSpPr/>
          <p:nvPr/>
        </p:nvCxnSpPr>
        <p:spPr>
          <a:xfrm>
            <a:off x="5796136" y="3429000"/>
            <a:ext cx="4320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avokotnik 16"/>
          <p:cNvSpPr/>
          <p:nvPr/>
        </p:nvSpPr>
        <p:spPr>
          <a:xfrm>
            <a:off x="2699792" y="2924944"/>
            <a:ext cx="864096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7024744" cy="541864"/>
          </a:xfrm>
        </p:spPr>
        <p:txBody>
          <a:bodyPr>
            <a:normAutofit fontScale="90000"/>
          </a:bodyPr>
          <a:lstStyle/>
          <a:p>
            <a:r>
              <a:rPr lang="sl-SI" sz="2800" dirty="0" smtClean="0">
                <a:solidFill>
                  <a:srgbClr val="C00000"/>
                </a:solidFill>
              </a:rPr>
              <a:t>DZ, str. 92, 1. naloga</a:t>
            </a:r>
            <a:br>
              <a:rPr lang="sl-SI" sz="2800" dirty="0" smtClean="0">
                <a:solidFill>
                  <a:srgbClr val="C00000"/>
                </a:solidFill>
              </a:rPr>
            </a:br>
            <a:r>
              <a:rPr lang="sl-SI" sz="2800" dirty="0">
                <a:solidFill>
                  <a:srgbClr val="C00000"/>
                </a:solidFill>
              </a:rPr>
              <a:t/>
            </a:r>
            <a:br>
              <a:rPr lang="sl-SI" sz="2800" dirty="0">
                <a:solidFill>
                  <a:srgbClr val="C00000"/>
                </a:solidFill>
              </a:rPr>
            </a:br>
            <a:r>
              <a:rPr lang="sl-SI" sz="2800" u="sng" dirty="0" smtClean="0">
                <a:solidFill>
                  <a:srgbClr val="C00000"/>
                </a:solidFill>
              </a:rPr>
              <a:t>Natančno preveri podpisovanje in rezultate!</a:t>
            </a:r>
            <a:endParaRPr lang="en-US" sz="2800" u="sng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2276872"/>
            <a:ext cx="7799684" cy="355575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dirty="0" smtClean="0"/>
              <a:t>2 1 7 : 7 = 3 1	4 5 8 : 5 = 91		6 8 7 : 9 = 76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7			   0 8			   5 7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0 ost. 		      3 ost.                       3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3 4 2 : 6 = 57	5 0 5 : 7 = 72		2 7 2 : 4 = 6 8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4 2			   1 5			   3 2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0 ost.		      1 ost.                       </a:t>
            </a:r>
            <a:r>
              <a:rPr lang="sl-SI" dirty="0" smtClean="0"/>
              <a:t> 0 </a:t>
            </a:r>
            <a:r>
              <a:rPr lang="sl-SI" dirty="0" smtClean="0"/>
              <a:t>ost.</a:t>
            </a:r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450804" y="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92285" y="613394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DELOVNEM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7024744" cy="541864"/>
          </a:xfrm>
        </p:spPr>
        <p:txBody>
          <a:bodyPr>
            <a:normAutofit fontScale="90000"/>
          </a:bodyPr>
          <a:lstStyle/>
          <a:p>
            <a:r>
              <a:rPr lang="sl-SI" sz="2800" dirty="0" smtClean="0">
                <a:solidFill>
                  <a:srgbClr val="C00000"/>
                </a:solidFill>
              </a:rPr>
              <a:t>DZ, str. 92, 2. naloga</a:t>
            </a:r>
            <a:br>
              <a:rPr lang="sl-SI" sz="2800" dirty="0" smtClean="0">
                <a:solidFill>
                  <a:srgbClr val="C00000"/>
                </a:solidFill>
              </a:rPr>
            </a:br>
            <a:r>
              <a:rPr lang="sl-SI" sz="2800" dirty="0" smtClean="0">
                <a:solidFill>
                  <a:srgbClr val="C00000"/>
                </a:solidFill>
              </a:rPr>
              <a:t/>
            </a:r>
            <a:br>
              <a:rPr lang="sl-SI" sz="2800" dirty="0" smtClean="0">
                <a:solidFill>
                  <a:srgbClr val="C00000"/>
                </a:solidFill>
              </a:rPr>
            </a:br>
            <a:r>
              <a:rPr lang="sl-SI" sz="2800" u="sng" dirty="0" smtClean="0">
                <a:solidFill>
                  <a:srgbClr val="C00000"/>
                </a:solidFill>
              </a:rPr>
              <a:t>Natančno </a:t>
            </a:r>
            <a:r>
              <a:rPr lang="sl-SI" sz="2800" u="sng" dirty="0">
                <a:solidFill>
                  <a:srgbClr val="C00000"/>
                </a:solidFill>
              </a:rPr>
              <a:t>preveri podpisovanje in rezultate!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2636912"/>
            <a:ext cx="8424936" cy="3508977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sl-SI" dirty="0" smtClean="0"/>
              <a:t>125 : 3 = 41      168 : 2 = 84       206 : 4 = 51     172 : 3 = 57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05	                 08			06		  </a:t>
            </a:r>
            <a:r>
              <a:rPr lang="sl-SI" dirty="0" smtClean="0"/>
              <a:t>22</a:t>
            </a: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    2 ost.	        </a:t>
            </a:r>
            <a:r>
              <a:rPr lang="sl-SI" dirty="0" smtClean="0"/>
              <a:t>0 </a:t>
            </a:r>
            <a:r>
              <a:rPr lang="sl-SI" dirty="0" smtClean="0"/>
              <a:t>ost.	             2 ost.	</a:t>
            </a:r>
            <a:r>
              <a:rPr lang="sl-SI" smtClean="0"/>
              <a:t>    </a:t>
            </a:r>
            <a:r>
              <a:rPr lang="sl-SI" smtClean="0"/>
              <a:t>1 </a:t>
            </a:r>
            <a:r>
              <a:rPr lang="sl-SI" dirty="0" smtClean="0"/>
              <a:t>ost. 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526 : 7 = 75       326 : 8 = 40      637 : 9 = 70	  129 : 6 = 21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36		       </a:t>
            </a:r>
            <a:r>
              <a:rPr lang="sl-SI" dirty="0" smtClean="0"/>
              <a:t>06</a:t>
            </a:r>
            <a:r>
              <a:rPr lang="sl-SI" dirty="0" smtClean="0"/>
              <a:t>		07		    </a:t>
            </a:r>
            <a:r>
              <a:rPr lang="sl-SI" dirty="0" smtClean="0"/>
              <a:t>09</a:t>
            </a:r>
            <a:endParaRPr lang="sl-SI" dirty="0" smtClean="0"/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1 ost. 	</a:t>
            </a:r>
            <a:r>
              <a:rPr lang="sl-SI" dirty="0"/>
              <a:t> </a:t>
            </a:r>
            <a:r>
              <a:rPr lang="sl-SI" dirty="0" smtClean="0"/>
              <a:t>         6 ost.		  7 ost.                 3 ost.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4450804" y="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92285" y="613394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DELOVNEM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3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Όλα για την τάξη μου: 21. Αναγωγή στη δεκαδική κλασματική μονάδ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396976" cy="47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027664"/>
            <a:ext cx="7528682" cy="1143000"/>
          </a:xfrm>
        </p:spPr>
        <p:txBody>
          <a:bodyPr/>
          <a:lstStyle/>
          <a:p>
            <a:r>
              <a:rPr lang="sl-SI" dirty="0" smtClean="0"/>
              <a:t>Besedilne naloge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3568" y="2323652"/>
            <a:ext cx="4752528" cy="3508977"/>
          </a:xfrm>
        </p:spPr>
        <p:txBody>
          <a:bodyPr/>
          <a:lstStyle/>
          <a:p>
            <a:r>
              <a:rPr lang="sl-SI" dirty="0" smtClean="0"/>
              <a:t>Podrobno preberi besedilne naloge na strani 93. </a:t>
            </a:r>
          </a:p>
          <a:p>
            <a:endParaRPr lang="sl-SI" dirty="0"/>
          </a:p>
          <a:p>
            <a:r>
              <a:rPr lang="sl-SI" dirty="0" smtClean="0"/>
              <a:t>Račune in odgovore zapiši v zvezek.</a:t>
            </a:r>
          </a:p>
          <a:p>
            <a:pPr marL="68580" indent="0">
              <a:buNone/>
            </a:pPr>
            <a:r>
              <a:rPr lang="sl-SI" dirty="0" smtClean="0"/>
              <a:t> </a:t>
            </a:r>
          </a:p>
          <a:p>
            <a:r>
              <a:rPr lang="sl-SI" dirty="0" smtClean="0"/>
              <a:t>Pri računih pazi na natančno podpisovanje. </a:t>
            </a:r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427984" y="5715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DZ – str. 9</a:t>
            </a:r>
            <a:r>
              <a:rPr lang="sl-SI" sz="3200" dirty="0">
                <a:solidFill>
                  <a:schemeClr val="bg1"/>
                </a:solidFill>
              </a:rPr>
              <a:t>3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84775"/>
            <a:ext cx="7024744" cy="541864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rgbClr val="C00000"/>
                </a:solidFill>
              </a:rPr>
              <a:t>DZ, str. 93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450804" y="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3" y="1412775"/>
            <a:ext cx="7583661" cy="24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1" y="3276972"/>
            <a:ext cx="703621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71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764704"/>
            <a:ext cx="8295456" cy="566936"/>
          </a:xfrm>
        </p:spPr>
        <p:txBody>
          <a:bodyPr>
            <a:normAutofit/>
          </a:bodyPr>
          <a:lstStyle/>
          <a:p>
            <a:pPr algn="ctr"/>
            <a:r>
              <a:rPr lang="sl-SI" sz="2800" dirty="0" smtClean="0"/>
              <a:t>ODLIČNO TI GRE, ČAS JE ZA DALJŠI ODMOR! </a:t>
            </a:r>
            <a:endParaRPr lang="en-US" sz="2800" dirty="0"/>
          </a:p>
        </p:txBody>
      </p:sp>
      <p:pic>
        <p:nvPicPr>
          <p:cNvPr id="2054" name="Picture 6" descr="Dumbbells Home Workout Woman Senior Stock Illustrations, Images ...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814" y="1230288"/>
            <a:ext cx="7286094" cy="525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4483207" y="6637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ODMOR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3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nail Speed Stock Vector (Royalty Free) 15737469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5998" y="1484784"/>
            <a:ext cx="5976664" cy="308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651103"/>
            <a:ext cx="7024744" cy="685880"/>
          </a:xfrm>
        </p:spPr>
        <p:txBody>
          <a:bodyPr>
            <a:noAutofit/>
          </a:bodyPr>
          <a:lstStyle/>
          <a:p>
            <a:pPr algn="ctr"/>
            <a:r>
              <a:rPr lang="sl-SI" dirty="0" smtClean="0">
                <a:solidFill>
                  <a:srgbClr val="C00000"/>
                </a:solidFill>
              </a:rPr>
              <a:t>V znanju je moč!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412776"/>
            <a:ext cx="8208912" cy="4968552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Pred tabo so zadnje strani pisnega deljenja v DZ. </a:t>
            </a:r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dirty="0"/>
              <a:t>Ker vem, da vam gre računanje različno hitro od rok, prilagodi število rešenih strani </a:t>
            </a:r>
            <a:r>
              <a:rPr lang="sl-SI" dirty="0" smtClean="0"/>
              <a:t>v DZ svojemu tempu. Če ti ne bo uspelo rešiti vseh, nič hudega, jih lahko rešiš prihodnji teden. 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4427984" y="5715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DZ – str. 94–97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84775"/>
            <a:ext cx="7024744" cy="541864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rgbClr val="C00000"/>
                </a:solidFill>
              </a:rPr>
              <a:t>DZ, str. 94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450804" y="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650" y="1196752"/>
            <a:ext cx="783762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2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84775"/>
            <a:ext cx="7024744" cy="541864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rgbClr val="C00000"/>
                </a:solidFill>
              </a:rPr>
              <a:t>DZ, str. 95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450804" y="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1"/>
            <a:ext cx="7344816" cy="529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0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600" y="6237312"/>
            <a:ext cx="7024744" cy="42292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Prepričana sem, </a:t>
            </a:r>
            <a:r>
              <a:rPr lang="sl-SI" dirty="0">
                <a:solidFill>
                  <a:schemeClr val="tx1"/>
                </a:solidFill>
              </a:rPr>
              <a:t>da postopek 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</a:rPr>
              <a:t>pisnega deljenja </a:t>
            </a:r>
            <a:r>
              <a:rPr lang="sl-SI" dirty="0">
                <a:solidFill>
                  <a:schemeClr val="tx1"/>
                </a:solidFill>
              </a:rPr>
              <a:t>že obvladaš, zato te čaka le </a:t>
            </a:r>
            <a:r>
              <a:rPr lang="sl-SI" dirty="0" smtClean="0">
                <a:solidFill>
                  <a:schemeClr val="tx1"/>
                </a:solidFill>
              </a:rPr>
              <a:t>še ….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84775"/>
            <a:ext cx="7024744" cy="541864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rgbClr val="C00000"/>
                </a:solidFill>
              </a:rPr>
              <a:t>DZ, str. 96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1268760"/>
            <a:ext cx="7871692" cy="3508977"/>
          </a:xfrm>
        </p:spPr>
        <p:txBody>
          <a:bodyPr/>
          <a:lstStyle/>
          <a:p>
            <a:r>
              <a:rPr lang="sl-SI" dirty="0" smtClean="0"/>
              <a:t>Geslo 1. naloge:  </a:t>
            </a:r>
            <a:r>
              <a:rPr lang="sl-SI" b="1" dirty="0" smtClean="0"/>
              <a:t>VAJA RES DELA MOJSTRA </a:t>
            </a:r>
            <a:endParaRPr lang="en-US" b="1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450804" y="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691952" y="1844824"/>
            <a:ext cx="7024744" cy="541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2800" dirty="0" smtClean="0">
                <a:solidFill>
                  <a:srgbClr val="C00000"/>
                </a:solidFill>
              </a:rPr>
              <a:t>DZ, str. 97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2" y="2386688"/>
            <a:ext cx="7480448" cy="401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0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USPELO TI JE!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68294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13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024744" cy="3087216"/>
          </a:xfrm>
        </p:spPr>
        <p:txBody>
          <a:bodyPr>
            <a:normAutofit/>
          </a:bodyPr>
          <a:lstStyle/>
          <a:p>
            <a:pPr algn="ctr"/>
            <a:r>
              <a:rPr lang="sl-SI" sz="5300" dirty="0" smtClean="0"/>
              <a:t>… utrjevanje!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endParaRPr lang="en-US" dirty="0"/>
          </a:p>
        </p:txBody>
      </p:sp>
      <p:pic>
        <p:nvPicPr>
          <p:cNvPr id="4" name="Picture 4" descr="Credit score gauge Royalty Free Vector Image - VectorStock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593" y="2731940"/>
            <a:ext cx="7052596" cy="41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157682"/>
            <a:ext cx="8029272" cy="613872"/>
          </a:xfrm>
        </p:spPr>
        <p:txBody>
          <a:bodyPr>
            <a:noAutofit/>
          </a:bodyPr>
          <a:lstStyle/>
          <a:p>
            <a:r>
              <a:rPr lang="sl-SI" sz="3200" dirty="0" smtClean="0"/>
              <a:t>Če bi si želel/-a malo osvežiti spomin, si ponovno oglej posnetek.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91960" y="580526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Če posnetek ne deluje pravilno, si ga lahko ogledaš tudi tu</a:t>
            </a:r>
            <a:r>
              <a:rPr lang="sl-SI" dirty="0" smtClean="0"/>
              <a:t>:</a:t>
            </a:r>
          </a:p>
          <a:p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www.youtube.com/watch?v=I2uo6AFXC9c</a:t>
            </a:r>
            <a:r>
              <a:rPr lang="sl-SI" dirty="0" smtClean="0"/>
              <a:t> </a:t>
            </a:r>
          </a:p>
        </p:txBody>
      </p:sp>
      <p:pic>
        <p:nvPicPr>
          <p:cNvPr id="7" name="y2mate.com - pisno deljenje z enomestnim deliteljem - razlaga 44 (matematika 4. in 5. razred)_i2uo6afxc9c_144p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592.90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1700462"/>
            <a:ext cx="6931545" cy="3898884"/>
          </a:xfrm>
        </p:spPr>
      </p:pic>
    </p:spTree>
    <p:extLst>
      <p:ext uri="{BB962C8B-B14F-4D97-AF65-F5344CB8AC3E}">
        <p14:creationId xmlns:p14="http://schemas.microsoft.com/office/powerpoint/2010/main" val="41720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05640" y="2348880"/>
            <a:ext cx="5986912" cy="4745360"/>
          </a:xfrm>
        </p:spPr>
        <p:txBody>
          <a:bodyPr/>
          <a:lstStyle/>
          <a:p>
            <a:r>
              <a:rPr lang="sl-SI" dirty="0" smtClean="0"/>
              <a:t>Pri pregledu oddanih nalog pisnega deljenja smo opazile, da imate nekateri nekaj podobnih napak. </a:t>
            </a:r>
          </a:p>
          <a:p>
            <a:endParaRPr lang="sl-SI" dirty="0"/>
          </a:p>
          <a:p>
            <a:r>
              <a:rPr lang="sl-SI" dirty="0" smtClean="0"/>
              <a:t>Na naslednjih prosojnicah so prikazane najpogostejše.</a:t>
            </a:r>
          </a:p>
          <a:p>
            <a:endParaRPr lang="sl-SI" dirty="0" smtClean="0"/>
          </a:p>
          <a:p>
            <a:r>
              <a:rPr lang="sl-SI" dirty="0" smtClean="0"/>
              <a:t>Dobro si jih oglej in jih poskusi odpraviti. </a:t>
            </a:r>
          </a:p>
          <a:p>
            <a:endParaRPr lang="en-US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0" y="1191444"/>
            <a:ext cx="7024744" cy="613872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>Najpogostejše napake!</a:t>
            </a:r>
            <a:endParaRPr lang="en-US" dirty="0"/>
          </a:p>
        </p:txBody>
      </p:sp>
      <p:pic>
        <p:nvPicPr>
          <p:cNvPr id="8196" name="Picture 4" descr="Library of testing in progress vector library download png files ..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9944" y="1196752"/>
            <a:ext cx="2424161" cy="492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4772372" y="4462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>
                <a:solidFill>
                  <a:schemeClr val="bg1"/>
                </a:solidFill>
              </a:rPr>
              <a:t>POMEMBNO!</a:t>
            </a:r>
          </a:p>
        </p:txBody>
      </p:sp>
    </p:spTree>
    <p:extLst>
      <p:ext uri="{BB962C8B-B14F-4D97-AF65-F5344CB8AC3E}">
        <p14:creationId xmlns:p14="http://schemas.microsoft.com/office/powerpoint/2010/main" val="13700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908720"/>
            <a:ext cx="8064896" cy="4923909"/>
          </a:xfrm>
        </p:spPr>
        <p:txBody>
          <a:bodyPr/>
          <a:lstStyle/>
          <a:p>
            <a:r>
              <a:rPr lang="sl-SI" dirty="0" smtClean="0"/>
              <a:t>Pri preizkusu ste napisali en račun namesto dveh.</a:t>
            </a:r>
            <a:endParaRPr lang="sl-SI" sz="1050" dirty="0" smtClean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dirty="0" smtClean="0">
                <a:solidFill>
                  <a:srgbClr val="C00000"/>
                </a:solidFill>
              </a:rPr>
              <a:t>NAPAČNO: </a:t>
            </a:r>
            <a:r>
              <a:rPr lang="sl-SI" dirty="0" smtClean="0"/>
              <a:t>				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PRAVILNO: </a:t>
            </a:r>
          </a:p>
          <a:p>
            <a:endParaRPr lang="sl-SI" dirty="0"/>
          </a:p>
          <a:p>
            <a:endParaRPr lang="sl-SI" dirty="0" smtClean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sz="1600" dirty="0" smtClean="0"/>
          </a:p>
          <a:p>
            <a:endParaRPr lang="sl-SI" sz="1050" dirty="0" smtClean="0"/>
          </a:p>
          <a:p>
            <a:endParaRPr lang="sl-SI" dirty="0" smtClean="0"/>
          </a:p>
          <a:p>
            <a:r>
              <a:rPr lang="sl-SI" dirty="0" smtClean="0"/>
              <a:t>Nenatančno podpisovanje. </a:t>
            </a:r>
            <a:endParaRPr lang="sl-SI" sz="105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dirty="0">
                <a:solidFill>
                  <a:srgbClr val="C00000"/>
                </a:solidFill>
              </a:rPr>
              <a:t>NAPAČNO: </a:t>
            </a:r>
            <a:r>
              <a:rPr lang="sl-SI" dirty="0"/>
              <a:t>				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</a:rPr>
              <a:t>PRAVILNO: 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2376264" cy="137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28" y="2166457"/>
            <a:ext cx="2998316" cy="14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319" y="5013176"/>
            <a:ext cx="22955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9826" y="4552776"/>
            <a:ext cx="1511450" cy="239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56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300x236px Artist 24.45 KB #1832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2" y="2492896"/>
            <a:ext cx="4759010" cy="37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9572" y="638613"/>
            <a:ext cx="8136904" cy="541864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Vaja dela mojstra …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3568" y="1340768"/>
            <a:ext cx="7704856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dirty="0" smtClean="0"/>
              <a:t>Odpri delovni zvezek na strani 90. 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b="1" dirty="0" smtClean="0"/>
              <a:t>Reši 1. nalogo.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Po vsakem izračunanem </a:t>
            </a:r>
          </a:p>
          <a:p>
            <a:pPr marL="68580" indent="0">
              <a:buNone/>
            </a:pPr>
            <a:r>
              <a:rPr lang="sl-SI" dirty="0" smtClean="0"/>
              <a:t>računu, pobarvaj ustrezno </a:t>
            </a:r>
          </a:p>
          <a:p>
            <a:pPr marL="68580" indent="0">
              <a:buNone/>
            </a:pPr>
            <a:r>
              <a:rPr lang="sl-SI" dirty="0" smtClean="0"/>
              <a:t>črko. 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</p:txBody>
      </p:sp>
      <p:sp>
        <p:nvSpPr>
          <p:cNvPr id="4" name="PoljeZBesedilom 3"/>
          <p:cNvSpPr txBox="1"/>
          <p:nvPr/>
        </p:nvSpPr>
        <p:spPr>
          <a:xfrm>
            <a:off x="4772372" y="4462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>
                <a:solidFill>
                  <a:schemeClr val="bg1"/>
                </a:solidFill>
              </a:rPr>
              <a:t>DELOVNI ZVEZEK </a:t>
            </a:r>
          </a:p>
        </p:txBody>
      </p:sp>
    </p:spTree>
    <p:extLst>
      <p:ext uri="{BB962C8B-B14F-4D97-AF65-F5344CB8AC3E}">
        <p14:creationId xmlns:p14="http://schemas.microsoft.com/office/powerpoint/2010/main" val="12655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84775"/>
            <a:ext cx="7024744" cy="541864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rgbClr val="C00000"/>
                </a:solidFill>
              </a:rPr>
              <a:t>DZ, str. 90, 1. naloga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450804" y="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95594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08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953" y="476672"/>
            <a:ext cx="7024744" cy="68588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Pomembno!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6750" y="1175048"/>
            <a:ext cx="8209706" cy="513427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dirty="0" smtClean="0"/>
              <a:t>Kadar je prvo število </a:t>
            </a:r>
            <a:r>
              <a:rPr lang="sl-SI" b="1" dirty="0" smtClean="0">
                <a:solidFill>
                  <a:schemeClr val="bg2">
                    <a:lumMod val="50000"/>
                  </a:schemeClr>
                </a:solidFill>
              </a:rPr>
              <a:t>deljenca</a:t>
            </a:r>
            <a:r>
              <a:rPr lang="sl-SI" dirty="0" smtClean="0"/>
              <a:t> manjše od </a:t>
            </a:r>
            <a:r>
              <a:rPr lang="sl-SI" b="1" dirty="0" smtClean="0">
                <a:solidFill>
                  <a:schemeClr val="bg2">
                    <a:lumMod val="50000"/>
                  </a:schemeClr>
                </a:solidFill>
              </a:rPr>
              <a:t>delitelja</a:t>
            </a:r>
            <a:r>
              <a:rPr lang="sl-SI" dirty="0" smtClean="0"/>
              <a:t>, takoj lahko vzameš prvi dve števili skupaj. 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Primer: </a:t>
            </a:r>
          </a:p>
          <a:p>
            <a:pPr marL="68580" indent="0">
              <a:buNone/>
            </a:pPr>
            <a:r>
              <a:rPr lang="sl-SI" b="1" dirty="0" smtClean="0">
                <a:solidFill>
                  <a:srgbClr val="C00000"/>
                </a:solidFill>
              </a:rPr>
              <a:t>2 : 4</a:t>
            </a:r>
            <a:r>
              <a:rPr lang="sl-SI" dirty="0" smtClean="0"/>
              <a:t> = 0 ost. 2 (delitelj je večji od deljenca)</a:t>
            </a:r>
          </a:p>
          <a:p>
            <a:pPr marL="68580" indent="0">
              <a:buNone/>
            </a:pPr>
            <a:r>
              <a:rPr lang="sl-SI" b="1" dirty="0" smtClean="0">
                <a:solidFill>
                  <a:schemeClr val="bg2">
                    <a:lumMod val="50000"/>
                  </a:schemeClr>
                </a:solidFill>
              </a:rPr>
              <a:t>28 : 4 </a:t>
            </a:r>
            <a:r>
              <a:rPr lang="sl-SI" dirty="0" smtClean="0"/>
              <a:t>= 7 ost. 0 (vzameš prvi dve števili)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2132856"/>
            <a:ext cx="8515350" cy="23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/>
          <p:cNvSpPr/>
          <p:nvPr/>
        </p:nvSpPr>
        <p:spPr>
          <a:xfrm>
            <a:off x="323528" y="2564904"/>
            <a:ext cx="504056" cy="4320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a 5"/>
          <p:cNvSpPr/>
          <p:nvPr/>
        </p:nvSpPr>
        <p:spPr>
          <a:xfrm>
            <a:off x="2051720" y="2558058"/>
            <a:ext cx="432048" cy="43889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a 6"/>
          <p:cNvSpPr/>
          <p:nvPr/>
        </p:nvSpPr>
        <p:spPr>
          <a:xfrm>
            <a:off x="4389587" y="2558058"/>
            <a:ext cx="793701" cy="43204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a 7"/>
          <p:cNvSpPr/>
          <p:nvPr/>
        </p:nvSpPr>
        <p:spPr>
          <a:xfrm>
            <a:off x="5724128" y="2558058"/>
            <a:ext cx="396850" cy="43204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Raven puščični povezovalnik 8"/>
          <p:cNvCxnSpPr/>
          <p:nvPr/>
        </p:nvCxnSpPr>
        <p:spPr>
          <a:xfrm>
            <a:off x="15157176" y="26064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jeZBesedilom 10"/>
          <p:cNvSpPr txBox="1"/>
          <p:nvPr/>
        </p:nvSpPr>
        <p:spPr>
          <a:xfrm>
            <a:off x="4427984" y="5715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DZ – str. 92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0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2108</TotalTime>
  <Words>529</Words>
  <Application>Microsoft Office PowerPoint</Application>
  <PresentationFormat>Diaprojekcija na zaslonu (4:3)</PresentationFormat>
  <Paragraphs>126</Paragraphs>
  <Slides>21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2" baseType="lpstr">
      <vt:lpstr>Austin</vt:lpstr>
      <vt:lpstr>PISNO DELJENJE  nadaljevanje </vt:lpstr>
      <vt:lpstr>Prepričana sem, da postopek pisnega deljenja že obvladaš, zato te čaka le še ….    </vt:lpstr>
      <vt:lpstr>… utrjevanje!  </vt:lpstr>
      <vt:lpstr>Če bi si želel/-a malo osvežiti spomin, si ponovno oglej posnetek. </vt:lpstr>
      <vt:lpstr>Najpogostejše napake!</vt:lpstr>
      <vt:lpstr>PowerPointova predstavitev</vt:lpstr>
      <vt:lpstr>Vaja dela mojstra …</vt:lpstr>
      <vt:lpstr>DZ, str. 90, 1. naloga</vt:lpstr>
      <vt:lpstr>Pomembno!</vt:lpstr>
      <vt:lpstr>2. primer: </vt:lpstr>
      <vt:lpstr>Zdaj pa poskusi rešiti podobne primere še sam/-a.  DZ, str. 92,  1. in 2. naloga </vt:lpstr>
      <vt:lpstr>DZ, str. 92, 1. naloga  Natančno preveri podpisovanje in rezultate!</vt:lpstr>
      <vt:lpstr>DZ, str. 92, 2. naloga  Natančno preveri podpisovanje in rezultate!</vt:lpstr>
      <vt:lpstr>Besedilne naloge</vt:lpstr>
      <vt:lpstr>DZ, str. 93</vt:lpstr>
      <vt:lpstr>ODLIČNO TI GRE, ČAS JE ZA DALJŠI ODMOR! </vt:lpstr>
      <vt:lpstr>V znanju je moč!</vt:lpstr>
      <vt:lpstr>DZ, str. 94</vt:lpstr>
      <vt:lpstr>DZ, str. 95</vt:lpstr>
      <vt:lpstr>DZ, str. 96</vt:lpstr>
      <vt:lpstr>USPELO TI JE!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PISNO DELJENJE 2. del</dc:title>
  <dc:creator>AljaP</dc:creator>
  <cp:lastModifiedBy>AljaP</cp:lastModifiedBy>
  <cp:revision>57</cp:revision>
  <dcterms:created xsi:type="dcterms:W3CDTF">2020-04-16T08:13:39Z</dcterms:created>
  <dcterms:modified xsi:type="dcterms:W3CDTF">2020-05-08T11:57:52Z</dcterms:modified>
</cp:coreProperties>
</file>