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6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E22B-976D-4A19-B4F5-CB74AEB3E7A7}" type="datetimeFigureOut">
              <a:rPr lang="sl-SI" smtClean="0"/>
              <a:t>22.5.2020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E6C-4C17-4B2C-A060-9832A8EEA5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995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E22B-976D-4A19-B4F5-CB74AEB3E7A7}" type="datetimeFigureOut">
              <a:rPr lang="sl-SI" smtClean="0"/>
              <a:t>22.5.2020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E6C-4C17-4B2C-A060-9832A8EEA5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17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E22B-976D-4A19-B4F5-CB74AEB3E7A7}" type="datetimeFigureOut">
              <a:rPr lang="sl-SI" smtClean="0"/>
              <a:t>22.5.2020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E6C-4C17-4B2C-A060-9832A8EEA5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505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E22B-976D-4A19-B4F5-CB74AEB3E7A7}" type="datetimeFigureOut">
              <a:rPr lang="sl-SI" smtClean="0"/>
              <a:t>22.5.2020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E6C-4C17-4B2C-A060-9832A8EEA5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922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E22B-976D-4A19-B4F5-CB74AEB3E7A7}" type="datetimeFigureOut">
              <a:rPr lang="sl-SI" smtClean="0"/>
              <a:t>22.5.2020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E6C-4C17-4B2C-A060-9832A8EEA5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826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E22B-976D-4A19-B4F5-CB74AEB3E7A7}" type="datetimeFigureOut">
              <a:rPr lang="sl-SI" smtClean="0"/>
              <a:t>22.5.2020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E6C-4C17-4B2C-A060-9832A8EEA5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284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E22B-976D-4A19-B4F5-CB74AEB3E7A7}" type="datetimeFigureOut">
              <a:rPr lang="sl-SI" smtClean="0"/>
              <a:t>22.5.2020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E6C-4C17-4B2C-A060-9832A8EEA5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918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E22B-976D-4A19-B4F5-CB74AEB3E7A7}" type="datetimeFigureOut">
              <a:rPr lang="sl-SI" smtClean="0"/>
              <a:t>22.5.2020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E6C-4C17-4B2C-A060-9832A8EEA5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985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E22B-976D-4A19-B4F5-CB74AEB3E7A7}" type="datetimeFigureOut">
              <a:rPr lang="sl-SI" smtClean="0"/>
              <a:t>22.5.2020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E6C-4C17-4B2C-A060-9832A8EEA5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559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E22B-976D-4A19-B4F5-CB74AEB3E7A7}" type="datetimeFigureOut">
              <a:rPr lang="sl-SI" smtClean="0"/>
              <a:t>22.5.2020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E6C-4C17-4B2C-A060-9832A8EEA5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470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E22B-976D-4A19-B4F5-CB74AEB3E7A7}" type="datetimeFigureOut">
              <a:rPr lang="sl-SI" smtClean="0"/>
              <a:t>22.5.2020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E6C-4C17-4B2C-A060-9832A8EEA5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098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6E22B-976D-4A19-B4F5-CB74AEB3E7A7}" type="datetimeFigureOut">
              <a:rPr lang="sl-SI" smtClean="0"/>
              <a:t>22.5.2020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1AE6C-4C17-4B2C-A060-9832A8EEA5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959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hfkYzUwYFk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748654" y="-9162"/>
            <a:ext cx="443345" cy="1791855"/>
          </a:xfrm>
        </p:spPr>
        <p:txBody>
          <a:bodyPr>
            <a:normAutofit/>
          </a:bodyPr>
          <a:lstStyle/>
          <a:p>
            <a:endParaRPr lang="sl-SI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0"/>
            <a:ext cx="9144000" cy="5257800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4" name="Slika 3" descr="Free Stock Photo 7010 Numbers border | freeimagesliv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3128"/>
            <a:ext cx="12192000" cy="6774872"/>
          </a:xfrm>
          <a:prstGeom prst="rect">
            <a:avLst/>
          </a:prstGeom>
        </p:spPr>
      </p:pic>
      <p:pic>
        <p:nvPicPr>
          <p:cNvPr id="8" name="Slika 7" descr="Free Stock Photo 7010 Numbers border | freeimagesliv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6182"/>
            <a:ext cx="12192000" cy="4271817"/>
          </a:xfrm>
          <a:prstGeom prst="rect">
            <a:avLst/>
          </a:prstGeom>
        </p:spPr>
      </p:pic>
      <p:pic>
        <p:nvPicPr>
          <p:cNvPr id="9" name="Slika 8" descr="Free Stock Photo 7010 Numbers border | freeimagesliv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438727" y="566679"/>
            <a:ext cx="10769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6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PISNO MNOŽENJE IN DELJENJE</a:t>
            </a:r>
            <a:br>
              <a:rPr lang="sl-SI" sz="6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</a:br>
            <a:r>
              <a:rPr lang="sl-SI" sz="4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(</a:t>
            </a:r>
            <a:r>
              <a:rPr lang="sl-SI" sz="4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utrjevanje, </a:t>
            </a:r>
            <a:r>
              <a:rPr lang="sl-SI" sz="4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4.delovni zvezek</a:t>
            </a:r>
            <a:r>
              <a:rPr lang="sl-SI" sz="4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)</a:t>
            </a:r>
            <a:endParaRPr lang="sl-SI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6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4927600" cy="143256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sl-SI" sz="4800" b="1" dirty="0" smtClean="0">
                <a:solidFill>
                  <a:schemeClr val="accent5">
                    <a:lumMod val="75000"/>
                  </a:schemeClr>
                </a:solidFill>
              </a:rPr>
              <a:t>PISNO MNOŽENJE</a:t>
            </a:r>
            <a:endParaRPr lang="sl-SI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731818"/>
            <a:ext cx="5608320" cy="46486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sl-SI" sz="3600" dirty="0" smtClean="0"/>
              <a:t>Ponovitev s primerom.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sz="4000" dirty="0"/>
              <a:t> </a:t>
            </a:r>
            <a:r>
              <a:rPr lang="sl-SI" sz="4000" dirty="0" smtClean="0"/>
              <a:t>             </a:t>
            </a:r>
            <a:r>
              <a:rPr lang="sl-SI" sz="4000" u="sng" dirty="0" smtClean="0"/>
              <a:t>1 9 0 5 </a:t>
            </a:r>
            <a:r>
              <a:rPr lang="sl-SI" sz="4000" u="sng" dirty="0" smtClean="0"/>
              <a:t>∙ </a:t>
            </a:r>
            <a:r>
              <a:rPr lang="sl-SI" sz="4000" u="sng" dirty="0" smtClean="0"/>
              <a:t>3</a:t>
            </a:r>
          </a:p>
          <a:p>
            <a:pPr marL="0" indent="0">
              <a:buNone/>
            </a:pPr>
            <a:r>
              <a:rPr lang="sl-SI" sz="4000" dirty="0"/>
              <a:t> </a:t>
            </a:r>
            <a:r>
              <a:rPr lang="sl-SI" sz="4000" dirty="0" smtClean="0"/>
              <a:t>             7 5 1 5</a:t>
            </a:r>
            <a:endParaRPr lang="sl-SI" sz="4000" u="sng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149566"/>
              </p:ext>
            </p:extLst>
          </p:nvPr>
        </p:nvGraphicFramePr>
        <p:xfrm>
          <a:off x="5862320" y="868218"/>
          <a:ext cx="6329680" cy="464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9680">
                  <a:extLst>
                    <a:ext uri="{9D8B030D-6E8A-4147-A177-3AD203B41FA5}">
                      <a16:colId xmlns="" xmlns:a16="http://schemas.microsoft.com/office/drawing/2014/main" val="3014898690"/>
                    </a:ext>
                  </a:extLst>
                </a:gridCol>
              </a:tblGrid>
              <a:tr h="4648662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sl-SI" sz="3600" b="0" dirty="0" smtClean="0">
                          <a:solidFill>
                            <a:schemeClr val="tx1"/>
                          </a:solidFill>
                        </a:rPr>
                        <a:t>Množenje z večkratniki števila</a:t>
                      </a:r>
                      <a:r>
                        <a:rPr lang="sl-SI" sz="3600" b="0" baseline="0" dirty="0" smtClean="0">
                          <a:solidFill>
                            <a:schemeClr val="tx1"/>
                          </a:solidFill>
                        </a:rPr>
                        <a:t> 10 in 100.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endParaRPr lang="sl-SI" sz="3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sl-SI" sz="3600" b="0" baseline="0" dirty="0" smtClean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sl-SI" sz="3600" b="0" u="sng" baseline="0" dirty="0" smtClean="0">
                          <a:solidFill>
                            <a:schemeClr val="tx1"/>
                          </a:solidFill>
                        </a:rPr>
                        <a:t>5 3 0 </a:t>
                      </a:r>
                      <a:r>
                        <a:rPr lang="sl-SI" sz="3600" b="0" u="sng" baseline="0" dirty="0" smtClean="0">
                          <a:solidFill>
                            <a:schemeClr val="tx1"/>
                          </a:solidFill>
                        </a:rPr>
                        <a:t>∙ </a:t>
                      </a:r>
                      <a:r>
                        <a:rPr lang="sl-SI" sz="3600" b="0" u="sng" baseline="0" dirty="0" smtClean="0">
                          <a:solidFill>
                            <a:schemeClr val="tx1"/>
                          </a:solidFill>
                        </a:rPr>
                        <a:t>4 </a:t>
                      </a:r>
                      <a:r>
                        <a:rPr lang="sl-SI" sz="3600" b="0" u="none" baseline="0" dirty="0" smtClean="0">
                          <a:solidFill>
                            <a:schemeClr val="tx1"/>
                          </a:solidFill>
                        </a:rPr>
                        <a:t>                  </a:t>
                      </a:r>
                      <a:r>
                        <a:rPr lang="sl-SI" sz="3600" b="0" u="sng" baseline="0" dirty="0" smtClean="0">
                          <a:solidFill>
                            <a:schemeClr val="tx1"/>
                          </a:solidFill>
                        </a:rPr>
                        <a:t> 8 0 </a:t>
                      </a:r>
                      <a:r>
                        <a:rPr lang="sl-SI" sz="3600" b="0" u="sng" baseline="0" dirty="0" smtClean="0">
                          <a:solidFill>
                            <a:schemeClr val="tx1"/>
                          </a:solidFill>
                        </a:rPr>
                        <a:t>∙ 4 </a:t>
                      </a:r>
                      <a:r>
                        <a:rPr lang="sl-SI" sz="3600" b="0" u="sng" baseline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sl-SI" sz="3600" b="0" u="none" baseline="0" dirty="0" smtClean="0">
                          <a:solidFill>
                            <a:schemeClr val="tx1"/>
                          </a:solidFill>
                        </a:rPr>
                        <a:t>  2 1 2 0                           3 2 0 0</a:t>
                      </a:r>
                      <a:endParaRPr lang="sl-SI" sz="36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1364731"/>
                  </a:ext>
                </a:extLst>
              </a:tr>
            </a:tbl>
          </a:graphicData>
        </a:graphic>
      </p:graphicFrame>
      <p:sp>
        <p:nvSpPr>
          <p:cNvPr id="5" name="Elipsa 4"/>
          <p:cNvSpPr/>
          <p:nvPr/>
        </p:nvSpPr>
        <p:spPr>
          <a:xfrm>
            <a:off x="7061200" y="2611120"/>
            <a:ext cx="375920" cy="4673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7061200" y="3159760"/>
            <a:ext cx="45720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10231120" y="2611120"/>
            <a:ext cx="416560" cy="4673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11135360" y="2611120"/>
            <a:ext cx="396240" cy="4673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10779760" y="3078480"/>
            <a:ext cx="751840" cy="5892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650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5892800" cy="128428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  <a:t>DELOVNI ZVEZEK IN ZVEZEK </a:t>
            </a:r>
            <a:endParaRPr lang="sl-SI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62000" y="1615440"/>
            <a:ext cx="10815320" cy="46228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dirty="0" smtClean="0"/>
              <a:t>Sedaj pa odpri </a:t>
            </a:r>
            <a:r>
              <a:rPr lang="sl-SI" sz="3600" dirty="0" smtClean="0">
                <a:solidFill>
                  <a:srgbClr val="FF0000"/>
                </a:solidFill>
              </a:rPr>
              <a:t>4. delovni zvezek</a:t>
            </a:r>
            <a:r>
              <a:rPr lang="sl-SI" sz="3600" dirty="0" smtClean="0"/>
              <a:t>.			</a:t>
            </a:r>
          </a:p>
          <a:p>
            <a:pPr marL="0" indent="0">
              <a:buNone/>
            </a:pPr>
            <a:endParaRPr lang="sl-SI" sz="3200" dirty="0" smtClean="0"/>
          </a:p>
          <a:p>
            <a:r>
              <a:rPr lang="sl-SI" sz="3200" dirty="0"/>
              <a:t> N</a:t>
            </a:r>
            <a:r>
              <a:rPr lang="sl-SI" sz="3200" dirty="0" smtClean="0"/>
              <a:t>a strani 6 si oglej prvi dve nalogi.</a:t>
            </a:r>
          </a:p>
          <a:p>
            <a:r>
              <a:rPr lang="sl-SI" sz="3200" dirty="0" smtClean="0"/>
              <a:t> Odpri zvezek in rešuj stran 6:  </a:t>
            </a:r>
          </a:p>
          <a:p>
            <a:pPr marL="0" indent="0">
              <a:buNone/>
            </a:pPr>
            <a:r>
              <a:rPr lang="sl-SI" sz="3200" dirty="0"/>
              <a:t> </a:t>
            </a:r>
            <a:r>
              <a:rPr lang="sl-SI" sz="3200" dirty="0" smtClean="0"/>
              <a:t>                     - 1. naloga (prepiši račune in jih izračunaj), </a:t>
            </a:r>
          </a:p>
          <a:p>
            <a:pPr marL="0" indent="0">
              <a:buNone/>
            </a:pPr>
            <a:r>
              <a:rPr lang="sl-SI" sz="3200" dirty="0"/>
              <a:t> </a:t>
            </a:r>
            <a:r>
              <a:rPr lang="sl-SI" sz="3200" dirty="0" smtClean="0"/>
              <a:t>                     - 2., 3., 4. in 5. naloga (napiši v zvezek račune </a:t>
            </a:r>
            <a:r>
              <a:rPr lang="sl-SI" sz="3200" dirty="0"/>
              <a:t>i</a:t>
            </a:r>
            <a:r>
              <a:rPr lang="sl-SI" sz="3200" dirty="0" smtClean="0"/>
              <a:t>n </a:t>
            </a:r>
          </a:p>
          <a:p>
            <a:pPr marL="0" indent="0">
              <a:buNone/>
            </a:pPr>
            <a:r>
              <a:rPr lang="sl-SI" sz="3200" dirty="0"/>
              <a:t> </a:t>
            </a:r>
            <a:r>
              <a:rPr lang="sl-SI" sz="3200" dirty="0" smtClean="0"/>
              <a:t>                       odgovore).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120" y="222182"/>
            <a:ext cx="2245359" cy="358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4272280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 DELOVNI ZVEZEK</a:t>
            </a:r>
            <a:endParaRPr lang="sl-SI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l-SI" sz="3600" dirty="0" smtClean="0"/>
              <a:t>Tudi množenje z večkratniki števila 10 in 100 ti ne bo delalo težav, saj je to le utrjevanje snovi.</a:t>
            </a:r>
          </a:p>
          <a:p>
            <a:endParaRPr lang="sl-SI" sz="3600" dirty="0"/>
          </a:p>
          <a:p>
            <a:pPr marL="0" indent="0">
              <a:buNone/>
            </a:pPr>
            <a:r>
              <a:rPr lang="sl-SI" sz="3600" smtClean="0"/>
              <a:t>  Reši </a:t>
            </a:r>
            <a:r>
              <a:rPr lang="sl-SI" sz="3600" dirty="0" smtClean="0"/>
              <a:t>naloge na strani 7.</a:t>
            </a:r>
          </a:p>
          <a:p>
            <a:pPr marL="0" indent="0">
              <a:buNone/>
            </a:pPr>
            <a:endParaRPr lang="sl-SI" sz="3600" b="1" dirty="0"/>
          </a:p>
          <a:p>
            <a:pPr marL="0" indent="0">
              <a:buNone/>
            </a:pPr>
            <a:endParaRPr lang="sl-SI" sz="3600" b="1" dirty="0"/>
          </a:p>
          <a:p>
            <a:pPr marL="0" indent="0">
              <a:buNone/>
            </a:pPr>
            <a:r>
              <a:rPr lang="sl-SI" sz="2400" dirty="0" smtClean="0"/>
              <a:t>Na naslednji prosojnici imaš rešitve.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0" y="3093611"/>
            <a:ext cx="3129280" cy="298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8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3520" y="0"/>
            <a:ext cx="4460240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  REŠITVE stran 6, 7</a:t>
            </a:r>
            <a:endParaRPr lang="sl-SI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02" y="71120"/>
            <a:ext cx="3964178" cy="4246880"/>
          </a:xfrm>
          <a:solidFill>
            <a:schemeClr val="accent6">
              <a:lumMod val="20000"/>
              <a:lumOff val="80000"/>
            </a:schemeClr>
          </a:solidFill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656944"/>
              </p:ext>
            </p:extLst>
          </p:nvPr>
        </p:nvGraphicFramePr>
        <p:xfrm>
          <a:off x="223520" y="4582160"/>
          <a:ext cx="11755120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5120">
                  <a:extLst>
                    <a:ext uri="{9D8B030D-6E8A-4147-A177-3AD203B41FA5}">
                      <a16:colId xmlns="" xmlns:a16="http://schemas.microsoft.com/office/drawing/2014/main" val="2379419517"/>
                    </a:ext>
                  </a:extLst>
                </a:gridCol>
              </a:tblGrid>
              <a:tr h="2164080"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ODMOR</a:t>
                      </a:r>
                    </a:p>
                    <a:p>
                      <a:r>
                        <a:rPr lang="sl-SI" sz="3200" dirty="0" smtClean="0"/>
                        <a:t>Privoščimo si malo plesne sprostitve:</a:t>
                      </a:r>
                    </a:p>
                    <a:p>
                      <a:r>
                        <a:rPr lang="sl-SI" sz="3200" dirty="0" smtClean="0">
                          <a:hlinkClick r:id="rId3"/>
                        </a:rPr>
                        <a:t>https://www.youtube.com/watch?v=KhfkYzUwYFk</a:t>
                      </a:r>
                      <a:r>
                        <a:rPr lang="sl-SI" sz="3200" dirty="0" smtClean="0"/>
                        <a:t>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83302957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290470"/>
              </p:ext>
            </p:extLst>
          </p:nvPr>
        </p:nvGraphicFramePr>
        <p:xfrm>
          <a:off x="9606280" y="4582160"/>
          <a:ext cx="2092959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959">
                  <a:extLst>
                    <a:ext uri="{9D8B030D-6E8A-4147-A177-3AD203B41FA5}">
                      <a16:colId xmlns="" xmlns:a16="http://schemas.microsoft.com/office/drawing/2014/main" val="77039925"/>
                    </a:ext>
                  </a:extLst>
                </a:gridCol>
              </a:tblGrid>
              <a:tr h="216408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6490642"/>
                  </a:ext>
                </a:extLst>
              </a:tr>
            </a:tbl>
          </a:graphicData>
        </a:graphic>
      </p:graphicFrame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6280" y="4582160"/>
            <a:ext cx="2092959" cy="2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-111760"/>
            <a:ext cx="6741160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PISNO DELJENJE DO 10000</a:t>
            </a:r>
            <a:endParaRPr lang="sl-SI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89000" y="1524000"/>
            <a:ext cx="10515600" cy="512032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  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Lahko računaš na kratek ali dolg način.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854960"/>
            <a:ext cx="5445760" cy="229616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60" y="2854960"/>
            <a:ext cx="5163820" cy="229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6375400" cy="1325563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/>
          <a:lstStyle/>
          <a:p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DELOVNI ZVEZEK IN ZVEZEK</a:t>
            </a:r>
            <a:endParaRPr lang="sl-SI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00760" y="1856105"/>
            <a:ext cx="10515600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sl-SI" dirty="0" smtClean="0"/>
              <a:t>Odpri DZ na strani 8.</a:t>
            </a:r>
          </a:p>
          <a:p>
            <a:r>
              <a:rPr lang="sl-SI" dirty="0" smtClean="0"/>
              <a:t>Reši v zvezek naloge 1., 2., 3. in 4..</a:t>
            </a:r>
          </a:p>
          <a:p>
            <a:endParaRPr lang="sl-SI" dirty="0"/>
          </a:p>
          <a:p>
            <a:r>
              <a:rPr lang="sl-SI" dirty="0" smtClean="0"/>
              <a:t>Na koncu reši še naloge v DZ stran 9.</a:t>
            </a:r>
          </a:p>
          <a:p>
            <a:endParaRPr lang="sl-SI" dirty="0"/>
          </a:p>
          <a:p>
            <a:r>
              <a:rPr lang="sl-SI" dirty="0" smtClean="0"/>
              <a:t>Odlično, uspelo ti je narediti vse za ta teden!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  </a:t>
            </a:r>
            <a:r>
              <a:rPr lang="sl-SI" dirty="0" smtClean="0">
                <a:solidFill>
                  <a:srgbClr val="7030A0"/>
                </a:solidFill>
              </a:rPr>
              <a:t>NE POZABI ODDATI PREVERJANJE ZNANJA IZ PREJŠNJEGA TEDNA </a:t>
            </a:r>
            <a:r>
              <a:rPr lang="sl-SI" b="1" dirty="0" smtClean="0">
                <a:solidFill>
                  <a:srgbClr val="7030A0"/>
                </a:solidFill>
              </a:rPr>
              <a:t>DO </a:t>
            </a:r>
          </a:p>
          <a:p>
            <a:pPr marL="0" indent="0">
              <a:buNone/>
            </a:pPr>
            <a:r>
              <a:rPr lang="sl-SI" b="1" dirty="0">
                <a:solidFill>
                  <a:srgbClr val="7030A0"/>
                </a:solidFill>
              </a:rPr>
              <a:t> </a:t>
            </a:r>
            <a:r>
              <a:rPr lang="sl-SI" b="1" dirty="0" smtClean="0">
                <a:solidFill>
                  <a:srgbClr val="7030A0"/>
                </a:solidFill>
              </a:rPr>
              <a:t> 25.5. </a:t>
            </a:r>
            <a:r>
              <a:rPr lang="sl-SI" dirty="0" smtClean="0">
                <a:solidFill>
                  <a:srgbClr val="7030A0"/>
                </a:solidFill>
              </a:rPr>
              <a:t>SVOJI UČITELJICI!</a:t>
            </a:r>
            <a:endParaRPr lang="sl-SI" dirty="0">
              <a:solidFill>
                <a:srgbClr val="7030A0"/>
              </a:solidFill>
            </a:endParaRPr>
          </a:p>
        </p:txBody>
      </p:sp>
      <p:sp>
        <p:nvSpPr>
          <p:cNvPr id="4" name="Puščica dol 3"/>
          <p:cNvSpPr/>
          <p:nvPr/>
        </p:nvSpPr>
        <p:spPr>
          <a:xfrm>
            <a:off x="335280" y="5933440"/>
            <a:ext cx="335280" cy="924560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662781"/>
            <a:ext cx="3576320" cy="195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66920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REŠITVE (stran 8, 9)</a:t>
            </a:r>
            <a:endParaRPr lang="sl-SI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22" y="2107724"/>
            <a:ext cx="4029075" cy="3543300"/>
          </a:xfr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154733"/>
              </p:ext>
            </p:extLst>
          </p:nvPr>
        </p:nvGraphicFramePr>
        <p:xfrm>
          <a:off x="8056880" y="2283407"/>
          <a:ext cx="2875280" cy="3191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5280">
                  <a:extLst>
                    <a:ext uri="{9D8B030D-6E8A-4147-A177-3AD203B41FA5}">
                      <a16:colId xmlns="" xmlns:a16="http://schemas.microsoft.com/office/drawing/2014/main" val="294870624"/>
                    </a:ext>
                  </a:extLst>
                </a:gridCol>
              </a:tblGrid>
              <a:tr h="3191934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229707"/>
                  </a:ext>
                </a:extLst>
              </a:tr>
            </a:tbl>
          </a:graphicData>
        </a:graphic>
      </p:graphicFrame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280" y="1690688"/>
            <a:ext cx="3677920" cy="39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Cotič, M., </a:t>
            </a:r>
            <a:r>
              <a:rPr lang="sl-SI" dirty="0" err="1" smtClean="0"/>
              <a:t>Felda</a:t>
            </a:r>
            <a:r>
              <a:rPr lang="sl-SI" dirty="0" smtClean="0"/>
              <a:t>, D., Razpet, N., Pisk, M., Bremec, B., Benčina Smotlak N., Svet matematičnih čudes 4, samostojni DZ 4, 4. </a:t>
            </a:r>
            <a:r>
              <a:rPr lang="sl-SI" smtClean="0"/>
              <a:t>del 2018.</a:t>
            </a:r>
            <a:endParaRPr lang="sl-SI" dirty="0" smtClean="0"/>
          </a:p>
          <a:p>
            <a:r>
              <a:rPr lang="sl-SI" dirty="0" smtClean="0"/>
              <a:t>Slike na spletu.</a:t>
            </a:r>
          </a:p>
          <a:p>
            <a:r>
              <a:rPr lang="sl-SI" dirty="0" smtClean="0"/>
              <a:t>Posnetek iz </a:t>
            </a:r>
            <a:r>
              <a:rPr lang="sl-SI" dirty="0" err="1" smtClean="0"/>
              <a:t>youtuba</a:t>
            </a:r>
            <a:r>
              <a:rPr lang="sl-SI" dirty="0" smtClean="0"/>
              <a:t> (Go </a:t>
            </a:r>
            <a:r>
              <a:rPr lang="sl-SI" dirty="0" err="1" smtClean="0"/>
              <a:t>noodle</a:t>
            </a:r>
            <a:r>
              <a:rPr lang="sl-SI" dirty="0" smtClean="0"/>
              <a:t>).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04658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246</Words>
  <Application>Microsoft Office PowerPoint</Application>
  <PresentationFormat>Po meri</PresentationFormat>
  <Paragraphs>49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Officeova tema</vt:lpstr>
      <vt:lpstr>PowerPointova predstavitev</vt:lpstr>
      <vt:lpstr>PISNO MNOŽENJE</vt:lpstr>
      <vt:lpstr>DELOVNI ZVEZEK IN ZVEZEK </vt:lpstr>
      <vt:lpstr> DELOVNI ZVEZEK</vt:lpstr>
      <vt:lpstr>  REŠITVE stran 6, 7</vt:lpstr>
      <vt:lpstr>PISNO DELJENJE DO 10000</vt:lpstr>
      <vt:lpstr>DELOVNI ZVEZEK IN ZVEZEK</vt:lpstr>
      <vt:lpstr>REŠITVE (stran 8, 9)</vt:lpstr>
      <vt:lpstr>VIRI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PISNO MNOŽENJE IN DELJENJE (utrjevanje)</dc:title>
  <dc:creator>Mojca Goltes</dc:creator>
  <cp:lastModifiedBy>AljaP</cp:lastModifiedBy>
  <cp:revision>32</cp:revision>
  <dcterms:created xsi:type="dcterms:W3CDTF">2020-05-19T07:47:03Z</dcterms:created>
  <dcterms:modified xsi:type="dcterms:W3CDTF">2020-05-22T12:05:51Z</dcterms:modified>
</cp:coreProperties>
</file>