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20"/>
  </p:notesMasterIdLst>
  <p:sldIdLst>
    <p:sldId id="256" r:id="rId2"/>
    <p:sldId id="280" r:id="rId3"/>
    <p:sldId id="281" r:id="rId4"/>
    <p:sldId id="258" r:id="rId5"/>
    <p:sldId id="274" r:id="rId6"/>
    <p:sldId id="257" r:id="rId7"/>
    <p:sldId id="276" r:id="rId8"/>
    <p:sldId id="273" r:id="rId9"/>
    <p:sldId id="278" r:id="rId10"/>
    <p:sldId id="277" r:id="rId11"/>
    <p:sldId id="266" r:id="rId12"/>
    <p:sldId id="265" r:id="rId13"/>
    <p:sldId id="267" r:id="rId14"/>
    <p:sldId id="275" r:id="rId15"/>
    <p:sldId id="268" r:id="rId16"/>
    <p:sldId id="271" r:id="rId17"/>
    <p:sldId id="279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7157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8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 Hairline"/>
              <a:buNone/>
              <a:defRPr sz="4800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×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●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○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 Light"/>
              <a:buChar char="■"/>
              <a:defRPr sz="18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275856" y="2211710"/>
            <a:ext cx="5220072" cy="23659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latin typeface="Imprint MT Shadow" panose="04020605060303030202" pitchFamily="82" charset="0"/>
              </a:rPr>
              <a:t>SLIKANJE Z </a:t>
            </a:r>
            <a:br>
              <a:rPr lang="sl-SI" dirty="0" smtClean="0">
                <a:latin typeface="Imprint MT Shadow" panose="04020605060303030202" pitchFamily="82" charset="0"/>
              </a:rPr>
            </a:br>
            <a:r>
              <a:rPr lang="sl-SI" dirty="0" smtClean="0">
                <a:latin typeface="Imprint MT Shadow" panose="04020605060303030202" pitchFamily="82" charset="0"/>
              </a:rPr>
              <a:t>NARAVNIMI BARVILI</a:t>
            </a:r>
            <a:br>
              <a:rPr lang="sl-SI" dirty="0" smtClean="0">
                <a:latin typeface="Imprint MT Shadow" panose="04020605060303030202" pitchFamily="82" charset="0"/>
              </a:rPr>
            </a:br>
            <a:endParaRPr sz="360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195736" y="195486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solidFill>
                  <a:schemeClr val="tx1">
                    <a:lumMod val="50000"/>
                  </a:schemeClr>
                </a:solidFill>
                <a:latin typeface="Imprint MT Shadow" panose="04020605060303030202" pitchFamily="82" charset="0"/>
              </a:rPr>
              <a:t>POTREBUJEŠ</a:t>
            </a:r>
            <a:r>
              <a:rPr lang="sl-SI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:</a:t>
            </a:r>
          </a:p>
          <a:p>
            <a:pPr algn="ctr"/>
            <a:endParaRPr lang="sl-SI" sz="2000" dirty="0" smtClean="0">
              <a:solidFill>
                <a:schemeClr val="bg1"/>
              </a:solidFill>
              <a:latin typeface="+mj-lt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ŽIVILA, </a:t>
            </a:r>
            <a:endParaRPr lang="sl-SI" sz="2000" dirty="0">
              <a:solidFill>
                <a:schemeClr val="bg1"/>
              </a:solidFill>
              <a:latin typeface="Imprint MT Shadow" panose="04020605060303030202" pitchFamily="82" charset="0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ZAČIMBE,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MEŠALNIK, CEDILO ali GAZO,</a:t>
            </a:r>
            <a:endParaRPr lang="sl-SI" sz="2000" dirty="0">
              <a:solidFill>
                <a:schemeClr val="bg1"/>
              </a:solidFill>
              <a:latin typeface="+mj-lt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LONČKE</a:t>
            </a:r>
            <a:r>
              <a:rPr lang="sl-SI" sz="2000" dirty="0" smtClean="0">
                <a:solidFill>
                  <a:schemeClr val="bg1"/>
                </a:solidFill>
              </a:rPr>
              <a:t> za barve,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MEŠALNIK,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ČOPIČE,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RISALNI LIST,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LONČEK Z VODO.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endParaRPr lang="sl-SI" sz="2000" dirty="0" smtClean="0">
              <a:solidFill>
                <a:schemeClr val="bg1"/>
              </a:solidFill>
              <a:latin typeface="Imprint MT Shadow" panose="04020605060303030202" pitchFamily="82" charset="0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endParaRPr lang="sl-SI" sz="2000" dirty="0">
              <a:solidFill>
                <a:schemeClr val="bg1"/>
              </a:solidFill>
              <a:latin typeface="Imprint MT Shadow" panose="04020605060303030202" pitchFamily="82" charset="0"/>
            </a:endParaRPr>
          </a:p>
          <a:p>
            <a:pPr algn="ctr"/>
            <a:r>
              <a:rPr lang="sl-SI" sz="3600" dirty="0" smtClean="0">
                <a:solidFill>
                  <a:schemeClr val="tx1">
                    <a:lumMod val="50000"/>
                  </a:schemeClr>
                </a:solidFill>
                <a:latin typeface="Imprint MT Shadow" panose="04020605060303030202" pitchFamily="82" charset="0"/>
              </a:rPr>
              <a:t>KAJ PA ZDAJ?</a:t>
            </a:r>
          </a:p>
        </p:txBody>
      </p:sp>
    </p:spTree>
    <p:extLst>
      <p:ext uri="{BB962C8B-B14F-4D97-AF65-F5344CB8AC3E}">
        <p14:creationId xmlns:p14="http://schemas.microsoft.com/office/powerpoint/2010/main" val="35489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5511300" cy="472965"/>
          </a:xfrm>
        </p:spPr>
        <p:txBody>
          <a:bodyPr/>
          <a:lstStyle/>
          <a:p>
            <a:r>
              <a:rPr lang="sl-SI" sz="2800" dirty="0" smtClean="0">
                <a:solidFill>
                  <a:srgbClr val="0070C0"/>
                </a:solidFill>
                <a:latin typeface="Imprint MT Shadow" panose="04020605060303030202" pitchFamily="82" charset="0"/>
              </a:rPr>
              <a:t>ZDAJ PA …</a:t>
            </a:r>
            <a:endParaRPr lang="sl-SI" sz="2800" dirty="0">
              <a:solidFill>
                <a:srgbClr val="0070C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" y="483518"/>
            <a:ext cx="6444207" cy="413485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sl-SI" dirty="0" smtClean="0"/>
              <a:t>Vsaki izbrani </a:t>
            </a:r>
            <a:r>
              <a:rPr lang="sl-SI" b="1" dirty="0" smtClean="0">
                <a:solidFill>
                  <a:srgbClr val="0070C0"/>
                </a:solidFill>
              </a:rPr>
              <a:t>zelenjavi</a:t>
            </a:r>
            <a:r>
              <a:rPr lang="sl-SI" dirty="0" smtClean="0"/>
              <a:t> dodaj pol decilitra vode in jo </a:t>
            </a:r>
            <a:r>
              <a:rPr lang="sl-SI" dirty="0" smtClean="0">
                <a:solidFill>
                  <a:srgbClr val="0070C0"/>
                </a:solidFill>
              </a:rPr>
              <a:t>pretlači ali zmelji. </a:t>
            </a:r>
            <a:r>
              <a:rPr lang="sl-SI" dirty="0" smtClean="0"/>
              <a:t>Nato zmes precedi in barva je nared. Vlij jo v manjši lonček.</a:t>
            </a:r>
          </a:p>
          <a:p>
            <a:pPr>
              <a:buFont typeface="+mj-lt"/>
              <a:buAutoNum type="arabicPeriod"/>
            </a:pPr>
            <a:endParaRPr lang="sl-SI" sz="1050" dirty="0" smtClean="0"/>
          </a:p>
          <a:p>
            <a:pPr>
              <a:buFont typeface="+mj-lt"/>
              <a:buAutoNum type="arabicPeriod"/>
            </a:pP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Začimbam</a:t>
            </a:r>
            <a:r>
              <a:rPr lang="sl-SI" dirty="0" smtClean="0"/>
              <a:t> (npr. </a:t>
            </a:r>
            <a:r>
              <a:rPr lang="sl-SI" dirty="0" err="1"/>
              <a:t>ž</a:t>
            </a:r>
            <a:r>
              <a:rPr lang="sl-SI" dirty="0" err="1" smtClean="0"/>
              <a:t>afraniki</a:t>
            </a:r>
            <a:r>
              <a:rPr lang="sl-SI" dirty="0" smtClean="0"/>
              <a:t>, </a:t>
            </a:r>
            <a:r>
              <a:rPr lang="sl-SI" dirty="0" err="1" smtClean="0"/>
              <a:t>curry</a:t>
            </a:r>
            <a:r>
              <a:rPr lang="sl-SI" dirty="0" smtClean="0"/>
              <a:t> prašku ali cimetu), dodaj manj kot pol decilitra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vroče vode </a:t>
            </a:r>
            <a:r>
              <a:rPr lang="sl-SI" dirty="0" smtClean="0"/>
              <a:t>in pusti, da se izloči barva (bodi previden z vodo).</a:t>
            </a:r>
            <a:endParaRPr lang="sl-SI" sz="1000" dirty="0" smtClean="0"/>
          </a:p>
        </p:txBody>
      </p:sp>
      <p:pic>
        <p:nvPicPr>
          <p:cNvPr id="6" name="Picture 6" descr="TRULY ORIGINAL ORGANICS: Natural Food Dy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7774"/>
            <a:ext cx="3103480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global natural food colors market size is anticipated to reach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26568"/>
            <a:ext cx="3672408" cy="20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6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83518"/>
            <a:ext cx="6768752" cy="1177158"/>
          </a:xfrm>
        </p:spPr>
        <p:txBody>
          <a:bodyPr/>
          <a:lstStyle/>
          <a:p>
            <a:r>
              <a:rPr lang="sl-SI" sz="2000" dirty="0" smtClean="0"/>
              <a:t>Da bo barva bolj intenzivna, lahko pri mletju uporabite </a:t>
            </a:r>
            <a:r>
              <a:rPr lang="sl-SI" sz="2000" dirty="0" smtClean="0">
                <a:solidFill>
                  <a:schemeClr val="accent4">
                    <a:lumMod val="50000"/>
                  </a:schemeClr>
                </a:solidFill>
              </a:rPr>
              <a:t>mešalnik.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Lahko pa uporabite tudi navaden </a:t>
            </a:r>
            <a:r>
              <a:rPr lang="sl-SI" sz="2000" dirty="0" err="1" smtClean="0">
                <a:solidFill>
                  <a:schemeClr val="accent4">
                    <a:lumMod val="75000"/>
                  </a:schemeClr>
                </a:solidFill>
              </a:rPr>
              <a:t>ribež</a:t>
            </a:r>
            <a:r>
              <a:rPr lang="sl-SI" sz="2000" dirty="0" smtClean="0">
                <a:solidFill>
                  <a:schemeClr val="accent4">
                    <a:lumMod val="75000"/>
                  </a:schemeClr>
                </a:solidFill>
              </a:rPr>
              <a:t>, cedilo</a:t>
            </a:r>
            <a:r>
              <a:rPr lang="sl-SI" sz="2000" dirty="0" smtClean="0">
                <a:solidFill>
                  <a:schemeClr val="tx1"/>
                </a:solidFill>
              </a:rPr>
              <a:t> ali </a:t>
            </a:r>
            <a:r>
              <a:rPr lang="sl-SI" sz="2000" dirty="0" smtClean="0">
                <a:solidFill>
                  <a:schemeClr val="accent4">
                    <a:lumMod val="75000"/>
                  </a:schemeClr>
                </a:solidFill>
              </a:rPr>
              <a:t>gazo </a:t>
            </a:r>
            <a:r>
              <a:rPr lang="sl-SI" sz="2000" dirty="0" smtClean="0"/>
              <a:t>za precejanje.</a:t>
            </a:r>
            <a:endParaRPr lang="sl-SI" sz="20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" y="1910031"/>
            <a:ext cx="2039916" cy="27473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08283"/>
            <a:ext cx="2039916" cy="274736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23678"/>
            <a:ext cx="2051987" cy="27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91630"/>
            <a:ext cx="2593982" cy="3493578"/>
          </a:xfrm>
          <a:prstGeom prst="rect">
            <a:avLst/>
          </a:prstGeom>
        </p:spPr>
      </p:pic>
      <p:pic>
        <p:nvPicPr>
          <p:cNvPr id="2050" name="Picture 2" descr="SLIKANJE Z NARAVNIMI BARVILI TRETJEŠOLCEV IZ BILJ – Osnovna šola Mire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3" y="123478"/>
            <a:ext cx="70614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ANJE Z NARAVNIMI BARVILI TRETJEŠOLCEV IZ BILJ – Osnovna šola Miren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01485" y="1493674"/>
            <a:ext cx="4567230" cy="226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besedila 4"/>
          <p:cNvSpPr>
            <a:spLocks noGrp="1"/>
          </p:cNvSpPr>
          <p:nvPr>
            <p:ph type="body" idx="4294967295"/>
          </p:nvPr>
        </p:nvSpPr>
        <p:spPr>
          <a:xfrm>
            <a:off x="6052897" y="360980"/>
            <a:ext cx="3091103" cy="2762250"/>
          </a:xfrm>
        </p:spPr>
        <p:txBody>
          <a:bodyPr/>
          <a:lstStyle/>
          <a:p>
            <a:pPr marL="127000" indent="0" algn="ctr">
              <a:buNone/>
            </a:pPr>
            <a:r>
              <a:rPr lang="sl-SI" sz="2400" dirty="0">
                <a:solidFill>
                  <a:schemeClr val="bg1"/>
                </a:solidFill>
                <a:latin typeface="Imprint MT Shadow" panose="04020605060303030202" pitchFamily="82" charset="0"/>
              </a:rPr>
              <a:t>KO SE TEKOČINE </a:t>
            </a:r>
            <a:r>
              <a:rPr lang="sl-SI" sz="24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OHRADIJO, LAHKO ZAČNEŠ SLIKATI. </a:t>
            </a:r>
          </a:p>
          <a:p>
            <a:pPr marL="127000" indent="0" algn="ctr">
              <a:buNone/>
            </a:pPr>
            <a:endParaRPr lang="sl-SI" sz="2400" dirty="0">
              <a:solidFill>
                <a:schemeClr val="bg1"/>
              </a:solidFill>
              <a:latin typeface="Imprint MT Shadow" panose="04020605060303030202" pitchFamily="82" charset="0"/>
            </a:endParaRPr>
          </a:p>
          <a:p>
            <a:pPr marL="127000" indent="0" algn="ctr">
              <a:buNone/>
            </a:pPr>
            <a:r>
              <a:rPr lang="sl-SI" sz="24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VEČ BARV IMAŠ PRIPRAVLJENIH, BOLJ BOŠ LAHKO PRI  SLIKANJU USTVARJALEN. </a:t>
            </a:r>
            <a:endParaRPr lang="sl-SI" sz="2400" dirty="0">
              <a:solidFill>
                <a:schemeClr val="bg1"/>
              </a:solidFill>
              <a:latin typeface="Imprint MT Shadow" panose="04020605060303030202" pitchFamily="82" charset="0"/>
            </a:endParaRPr>
          </a:p>
          <a:p>
            <a:pPr algn="ctr"/>
            <a:endParaRPr lang="sl-SI" sz="2000" dirty="0" smtClean="0">
              <a:solidFill>
                <a:schemeClr val="bg1"/>
              </a:solidFill>
            </a:endParaRPr>
          </a:p>
          <a:p>
            <a:pPr marL="127000" indent="0" algn="ctr">
              <a:buNone/>
            </a:pPr>
            <a:r>
              <a:rPr lang="sl-SI" sz="2000" dirty="0" smtClean="0">
                <a:solidFill>
                  <a:schemeClr val="bg1"/>
                </a:solidFill>
              </a:rPr>
              <a:t>.</a:t>
            </a:r>
            <a:endParaRPr lang="sl-SI" sz="2000" dirty="0">
              <a:solidFill>
                <a:schemeClr val="bg1"/>
              </a:solidFill>
            </a:endParaRPr>
          </a:p>
          <a:p>
            <a:pPr algn="ctr"/>
            <a:endParaRPr lang="sl-SI" sz="2000" dirty="0" smtClean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39502"/>
            <a:ext cx="6052897" cy="44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3579862"/>
            <a:ext cx="5511300" cy="857400"/>
          </a:xfrm>
        </p:spPr>
        <p:txBody>
          <a:bodyPr/>
          <a:lstStyle/>
          <a:p>
            <a:r>
              <a:rPr lang="sl-SI" sz="3200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Motiv prepuščamo tebi. </a:t>
            </a:r>
            <a:br>
              <a:rPr lang="sl-SI" sz="3200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</a:br>
            <a:r>
              <a:rPr lang="sl-SI" sz="3200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Naslikaš lahko karkoli želiš.</a:t>
            </a:r>
            <a:r>
              <a:rPr lang="sl-SI" sz="24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/>
            </a:r>
            <a:br>
              <a:rPr lang="sl-SI" sz="24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</a:br>
            <a:r>
              <a:rPr lang="sl-SI" sz="24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> </a:t>
            </a:r>
            <a:br>
              <a:rPr lang="sl-SI" sz="24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</a:br>
            <a:r>
              <a:rPr lang="sl-SI" sz="24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/>
            </a:r>
            <a:br>
              <a:rPr lang="sl-SI" sz="24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</a:br>
            <a:r>
              <a:rPr lang="sl-SI" sz="24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>Pri ustvarjanju pa se spomni vseh pomembnih pravil:</a:t>
            </a:r>
            <a:br>
              <a:rPr lang="sl-SI" sz="24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</a:br>
            <a:r>
              <a:rPr lang="sl-SI" sz="2800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- velikosti motiva, </a:t>
            </a:r>
            <a:br>
              <a:rPr lang="sl-SI" sz="2800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</a:br>
            <a:r>
              <a:rPr lang="sl-SI" sz="2800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- </a:t>
            </a:r>
            <a:r>
              <a:rPr lang="sl-SI" sz="2800" dirty="0" err="1" smtClean="0">
                <a:solidFill>
                  <a:srgbClr val="FFC000"/>
                </a:solidFill>
                <a:latin typeface="Imprint MT Shadow" panose="04020605060303030202" pitchFamily="82" charset="0"/>
              </a:rPr>
              <a:t>zapolnjenost</a:t>
            </a:r>
            <a:r>
              <a:rPr lang="sl-SI" sz="2800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 risalnega lista,</a:t>
            </a:r>
            <a:br>
              <a:rPr lang="sl-SI" sz="2800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</a:br>
            <a:r>
              <a:rPr lang="sl-SI" sz="2800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- inovativnost in ustvarjalnost. </a:t>
            </a:r>
            <a:r>
              <a:rPr lang="sl-SI" sz="24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  <a:t/>
            </a:r>
            <a:br>
              <a:rPr lang="sl-SI" sz="2400" dirty="0" smtClean="0">
                <a:solidFill>
                  <a:schemeClr val="tx1"/>
                </a:solidFill>
                <a:latin typeface="Imprint MT Shadow" panose="04020605060303030202" pitchFamily="82" charset="0"/>
              </a:rPr>
            </a:br>
            <a:endParaRPr lang="sl-SI" sz="2400" dirty="0">
              <a:solidFill>
                <a:schemeClr val="tx1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idx="4294967295"/>
          </p:nvPr>
        </p:nvSpPr>
        <p:spPr>
          <a:xfrm>
            <a:off x="2699792" y="627534"/>
            <a:ext cx="3816350" cy="1301750"/>
          </a:xfrm>
        </p:spPr>
        <p:txBody>
          <a:bodyPr/>
          <a:lstStyle/>
          <a:p>
            <a:pPr marL="76200" indent="0" algn="ctr">
              <a:buNone/>
            </a:pPr>
            <a:r>
              <a:rPr lang="sl-SI" sz="2800" i="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SVOJE MOTIVE LAHKO OBOGATIŠ ŠE S FLOMASTRI, IN SICER TAKO, DA POSAMEZNIM PLOSKVAM DODAŠ OBROBE ALI  ČRTE IN PIKE.</a:t>
            </a:r>
            <a:endParaRPr lang="sl-SI" sz="2800" i="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814388"/>
            <a:ext cx="53244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ctrTitle" idx="4294967295"/>
          </p:nvPr>
        </p:nvSpPr>
        <p:spPr>
          <a:xfrm>
            <a:off x="2843808" y="1779662"/>
            <a:ext cx="3744416" cy="11325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 smtClean="0">
                <a:solidFill>
                  <a:schemeClr val="bg1">
                    <a:lumMod val="95000"/>
                  </a:schemeClr>
                </a:solidFill>
                <a:latin typeface="Imprint MT Shadow" panose="04020605060303030202" pitchFamily="82" charset="0"/>
              </a:rPr>
              <a:t>ŽELIMO TI VELIKO ZABAVE PRI PRIPRAVI BARV IN VELIKO USTVARJALNEGA NAVDIHA PRI SLIKANJU.</a:t>
            </a:r>
            <a:endParaRPr sz="2400" dirty="0">
              <a:solidFill>
                <a:srgbClr val="FFFFFF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4294967295"/>
          </p:nvPr>
        </p:nvSpPr>
        <p:spPr>
          <a:xfrm>
            <a:off x="2771800" y="3199284"/>
            <a:ext cx="3672408" cy="1172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l-SI" sz="1600" dirty="0" smtClean="0">
                <a:solidFill>
                  <a:srgbClr val="FFFFFF"/>
                </a:solidFill>
                <a:latin typeface="Imprint MT Shadow" panose="04020605060303030202" pitchFamily="82" charset="0"/>
              </a:rPr>
              <a:t>IZDELKE PA LAHKO, KOT JE TO ZDAJ ŽE OBIČAJNO, POŠLJEŠ SVOJI UČITELJICI NA ELEKTRONSKI NASLOV.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sl-SI" sz="16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07504" y="4823743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 </a:t>
            </a:r>
            <a:r>
              <a:rPr lang="en-US" dirty="0" err="1"/>
              <a:t>nimaš</a:t>
            </a:r>
            <a:r>
              <a:rPr lang="en-US" dirty="0"/>
              <a:t> </a:t>
            </a:r>
            <a:r>
              <a:rPr lang="en-US" dirty="0" err="1"/>
              <a:t>ustreznih</a:t>
            </a:r>
            <a:r>
              <a:rPr lang="en-US" dirty="0"/>
              <a:t> </a:t>
            </a:r>
            <a:r>
              <a:rPr lang="en-US" dirty="0" err="1"/>
              <a:t>živil</a:t>
            </a:r>
            <a:r>
              <a:rPr lang="en-US" dirty="0"/>
              <a:t>, </a:t>
            </a:r>
            <a:r>
              <a:rPr lang="en-US" dirty="0" err="1"/>
              <a:t>sliko</a:t>
            </a:r>
            <a:r>
              <a:rPr lang="en-US" dirty="0"/>
              <a:t> </a:t>
            </a:r>
            <a:r>
              <a:rPr lang="en-US" dirty="0" err="1"/>
              <a:t>naslikaj</a:t>
            </a:r>
            <a:r>
              <a:rPr lang="en-US" dirty="0"/>
              <a:t> z </a:t>
            </a:r>
            <a:r>
              <a:rPr lang="en-US" dirty="0" err="1"/>
              <a:t>barvami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imaš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 (</a:t>
            </a:r>
            <a:r>
              <a:rPr lang="en-US" dirty="0" err="1" smtClean="0"/>
              <a:t>voden</a:t>
            </a:r>
            <a:r>
              <a:rPr lang="sl-SI" dirty="0" smtClean="0"/>
              <a:t>e ali</a:t>
            </a:r>
            <a:r>
              <a:rPr lang="en-US" dirty="0" smtClean="0"/>
              <a:t> temper</a:t>
            </a:r>
            <a:r>
              <a:rPr lang="sl-SI" dirty="0" smtClean="0"/>
              <a:t>a barve</a:t>
            </a:r>
            <a:r>
              <a:rPr lang="en-US" dirty="0" smtClean="0"/>
              <a:t> </a:t>
            </a:r>
            <a:r>
              <a:rPr lang="en-US" dirty="0"/>
              <a:t>...).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07504" y="123478"/>
            <a:ext cx="7344816" cy="857400"/>
          </a:xfrm>
        </p:spPr>
        <p:txBody>
          <a:bodyPr/>
          <a:lstStyle/>
          <a:p>
            <a:r>
              <a:rPr lang="sl-SI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KDAJ? ZAKAJ? KJE?</a:t>
            </a:r>
            <a:endParaRPr lang="en-US" dirty="0">
              <a:solidFill>
                <a:srgbClr val="FFC00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idx="1"/>
          </p:nvPr>
        </p:nvSpPr>
        <p:spPr>
          <a:xfrm>
            <a:off x="179512" y="1008112"/>
            <a:ext cx="6264696" cy="4011910"/>
          </a:xfrm>
        </p:spPr>
        <p:txBody>
          <a:bodyPr/>
          <a:lstStyle/>
          <a:p>
            <a:pPr marL="127000" indent="0">
              <a:buNone/>
            </a:pPr>
            <a:r>
              <a:rPr lang="sl-SI" sz="1800" dirty="0"/>
              <a:t>Mnoga naravna barvila so uporabljale že stare civilizacije za </a:t>
            </a:r>
            <a:r>
              <a:rPr lang="sl-SI" sz="1800" dirty="0">
                <a:solidFill>
                  <a:srgbClr val="FFC000"/>
                </a:solidFill>
              </a:rPr>
              <a:t>barvanje tkanin</a:t>
            </a:r>
            <a:r>
              <a:rPr lang="sl-SI" sz="1800" dirty="0"/>
              <a:t>, </a:t>
            </a:r>
            <a:r>
              <a:rPr lang="sl-SI" sz="1800" dirty="0">
                <a:solidFill>
                  <a:srgbClr val="FFC000"/>
                </a:solidFill>
              </a:rPr>
              <a:t>posode</a:t>
            </a:r>
            <a:r>
              <a:rPr lang="sl-SI" sz="1800" dirty="0"/>
              <a:t>, v </a:t>
            </a:r>
            <a:r>
              <a:rPr lang="sl-SI" sz="1800" dirty="0">
                <a:solidFill>
                  <a:srgbClr val="FFC000"/>
                </a:solidFill>
              </a:rPr>
              <a:t>slikarstvu</a:t>
            </a:r>
            <a:r>
              <a:rPr lang="sl-SI" sz="1800" dirty="0"/>
              <a:t> in za </a:t>
            </a:r>
            <a:r>
              <a:rPr lang="sl-SI" sz="1800" dirty="0">
                <a:solidFill>
                  <a:srgbClr val="FFC000"/>
                </a:solidFill>
              </a:rPr>
              <a:t>ličenje</a:t>
            </a:r>
            <a:r>
              <a:rPr lang="sl-SI" sz="1800" dirty="0"/>
              <a:t>. </a:t>
            </a:r>
            <a:endParaRPr lang="sl-SI" sz="1800" dirty="0" smtClean="0"/>
          </a:p>
          <a:p>
            <a:pPr marL="127000" indent="0">
              <a:buNone/>
            </a:pPr>
            <a:endParaRPr lang="sl-SI" sz="1100" dirty="0" smtClean="0"/>
          </a:p>
          <a:p>
            <a:pPr marL="127000" indent="0">
              <a:buNone/>
            </a:pPr>
            <a:r>
              <a:rPr lang="sl-SI" sz="1800" dirty="0" smtClean="0"/>
              <a:t>Slikarske </a:t>
            </a:r>
            <a:r>
              <a:rPr lang="sl-SI" sz="1800" dirty="0"/>
              <a:t>barve so umetniki poznali že pred </a:t>
            </a:r>
            <a:r>
              <a:rPr lang="sl-SI" sz="1800" dirty="0" smtClean="0">
                <a:solidFill>
                  <a:srgbClr val="FFC000"/>
                </a:solidFill>
              </a:rPr>
              <a:t>40 tisoč leti</a:t>
            </a:r>
            <a:r>
              <a:rPr lang="sl-SI" sz="1800" dirty="0" smtClean="0"/>
              <a:t>. </a:t>
            </a:r>
            <a:r>
              <a:rPr lang="sl-SI" sz="1800" dirty="0"/>
              <a:t>Izdelovali so jih iz rastlinskih barvil, oglja in </a:t>
            </a:r>
            <a:r>
              <a:rPr lang="sl-SI" sz="1800" dirty="0" smtClean="0"/>
              <a:t>masti.</a:t>
            </a:r>
          </a:p>
          <a:p>
            <a:pPr marL="127000" indent="0">
              <a:buNone/>
            </a:pPr>
            <a:endParaRPr lang="sl-SI" sz="1800" dirty="0"/>
          </a:p>
          <a:p>
            <a:pPr marL="127000" indent="0">
              <a:buNone/>
            </a:pPr>
            <a:r>
              <a:rPr lang="sl-SI" sz="1800" dirty="0"/>
              <a:t> </a:t>
            </a:r>
            <a:endParaRPr lang="sl-SI" sz="1800" dirty="0" smtClean="0"/>
          </a:p>
          <a:p>
            <a:pPr marL="127000" indent="0">
              <a:buNone/>
            </a:pPr>
            <a:endParaRPr lang="sl-SI" sz="1800" dirty="0" smtClean="0"/>
          </a:p>
          <a:p>
            <a:pPr marL="127000" indent="0">
              <a:buNone/>
            </a:pPr>
            <a:endParaRPr lang="sl-SI" sz="1800" dirty="0" smtClean="0"/>
          </a:p>
          <a:p>
            <a:pPr marL="127000" indent="0">
              <a:buNone/>
            </a:pPr>
            <a:endParaRPr lang="sl-SI" sz="1800" dirty="0" smtClean="0"/>
          </a:p>
          <a:p>
            <a:pPr marL="127000" indent="0">
              <a:buNone/>
            </a:pPr>
            <a:r>
              <a:rPr lang="sl-SI" sz="1800" dirty="0" smtClean="0"/>
              <a:t>V Maroku še danes za </a:t>
            </a:r>
            <a:r>
              <a:rPr lang="sl-SI" sz="1800" dirty="0"/>
              <a:t>barvanje </a:t>
            </a:r>
            <a:r>
              <a:rPr lang="sl-SI" sz="1800" dirty="0" smtClean="0"/>
              <a:t>usnja uporabljajo </a:t>
            </a:r>
            <a:r>
              <a:rPr lang="sl-SI" sz="1800" dirty="0"/>
              <a:t>naravna </a:t>
            </a:r>
            <a:r>
              <a:rPr lang="sl-SI" sz="1800" dirty="0" smtClean="0"/>
              <a:t>barvila, </a:t>
            </a:r>
            <a:r>
              <a:rPr lang="sl-SI" sz="1800" dirty="0"/>
              <a:t>kot so žafran, meta, mak, antimon, indigo.</a:t>
            </a:r>
            <a:endParaRPr lang="sl-SI" sz="1800" dirty="0" smtClean="0"/>
          </a:p>
          <a:p>
            <a:pPr marL="127000" indent="0">
              <a:buNone/>
            </a:pPr>
            <a:endParaRPr lang="sl-SI" sz="1800" dirty="0"/>
          </a:p>
          <a:p>
            <a:pPr marL="127000" indent="0">
              <a:buNone/>
            </a:pPr>
            <a:endParaRPr lang="en-US" sz="1800" dirty="0"/>
          </a:p>
        </p:txBody>
      </p:sp>
      <p:pic>
        <p:nvPicPr>
          <p:cNvPr id="5124" name="Picture 4" descr="15 fantastičnih destinacija za koje niste znali | Incredible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2715766"/>
            <a:ext cx="3600400" cy="17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grada besedila 10"/>
          <p:cNvSpPr>
            <a:spLocks noGrp="1"/>
          </p:cNvSpPr>
          <p:nvPr>
            <p:ph type="body" idx="1"/>
          </p:nvPr>
        </p:nvSpPr>
        <p:spPr>
          <a:xfrm>
            <a:off x="179512" y="51470"/>
            <a:ext cx="6840760" cy="2677208"/>
          </a:xfrm>
        </p:spPr>
        <p:txBody>
          <a:bodyPr/>
          <a:lstStyle/>
          <a:p>
            <a:pPr marL="127000" indent="0">
              <a:buNone/>
            </a:pPr>
            <a:r>
              <a:rPr lang="sl-SI" dirty="0" smtClean="0"/>
              <a:t>Blago</a:t>
            </a:r>
            <a:r>
              <a:rPr lang="sl-SI" dirty="0"/>
              <a:t>, pobarvano s škrlatnim barvilom, pridobljenim iz </a:t>
            </a:r>
            <a:r>
              <a:rPr lang="sl-SI" dirty="0">
                <a:solidFill>
                  <a:srgbClr val="0070C0"/>
                </a:solidFill>
              </a:rPr>
              <a:t>bodičastega </a:t>
            </a:r>
            <a:r>
              <a:rPr lang="sl-SI" dirty="0" err="1">
                <a:solidFill>
                  <a:srgbClr val="0070C0"/>
                </a:solidFill>
              </a:rPr>
              <a:t>voleka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>
                <a:solidFill>
                  <a:schemeClr val="bg2"/>
                </a:solidFill>
              </a:rPr>
              <a:t>(morski polžek),</a:t>
            </a:r>
            <a:r>
              <a:rPr lang="sl-SI" dirty="0">
                <a:solidFill>
                  <a:srgbClr val="0070C0"/>
                </a:solidFill>
              </a:rPr>
              <a:t> </a:t>
            </a:r>
            <a:r>
              <a:rPr lang="sl-SI" dirty="0"/>
              <a:t>je bilo denimo vredno več kot zlato.</a:t>
            </a:r>
          </a:p>
          <a:p>
            <a:pPr marL="127000" indent="0">
              <a:buNone/>
            </a:pPr>
            <a:endParaRPr lang="sl-SI" dirty="0" smtClean="0"/>
          </a:p>
          <a:p>
            <a:pPr marL="127000" indent="0">
              <a:buNone/>
            </a:pPr>
            <a:endParaRPr lang="sl-SI" dirty="0"/>
          </a:p>
          <a:p>
            <a:pPr marL="127000" indent="0">
              <a:buNone/>
            </a:pPr>
            <a:endParaRPr lang="sl-SI" dirty="0" smtClean="0"/>
          </a:p>
          <a:p>
            <a:pPr marL="127000" indent="0">
              <a:buNone/>
            </a:pPr>
            <a:endParaRPr lang="sl-SI" dirty="0"/>
          </a:p>
          <a:p>
            <a:pPr marL="127000" indent="0">
              <a:buNone/>
            </a:pPr>
            <a:r>
              <a:rPr lang="sl-SI" dirty="0">
                <a:solidFill>
                  <a:srgbClr val="0070C0"/>
                </a:solidFill>
              </a:rPr>
              <a:t>Košeniljka</a:t>
            </a:r>
            <a:r>
              <a:rPr lang="sl-SI" dirty="0"/>
              <a:t> je parazit, ki živi v Južni Ameriki in Mehiki. </a:t>
            </a:r>
            <a:endParaRPr lang="sl-SI" dirty="0" smtClean="0"/>
          </a:p>
          <a:p>
            <a:pPr marL="127000" indent="0">
              <a:buNone/>
            </a:pPr>
            <a:r>
              <a:rPr lang="sl-SI" dirty="0" smtClean="0"/>
              <a:t>Najdemo </a:t>
            </a:r>
            <a:r>
              <a:rPr lang="sl-SI" dirty="0"/>
              <a:t>ga na kaktusih</a:t>
            </a:r>
            <a:r>
              <a:rPr lang="sl-SI" dirty="0" smtClean="0"/>
              <a:t>. Če ga stisneš, dobiš rdečo barvo.</a:t>
            </a:r>
            <a:endParaRPr lang="sl-SI" dirty="0"/>
          </a:p>
          <a:p>
            <a:endParaRPr lang="en-US" dirty="0"/>
          </a:p>
        </p:txBody>
      </p:sp>
      <p:pic>
        <p:nvPicPr>
          <p:cNvPr id="12" name="Picture 2" descr="Popolna rdeča barva iz posušenih žuželk | Časori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1660" y="3191073"/>
            <a:ext cx="2844316" cy="19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dičasti volek Fotke, Slik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2086" y="1131590"/>
            <a:ext cx="2448272" cy="13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07504" y="195486"/>
            <a:ext cx="7344816" cy="6413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 smtClean="0">
                <a:solidFill>
                  <a:srgbClr val="0070C0"/>
                </a:solidFill>
                <a:latin typeface="Imprint MT Shadow" panose="04020605060303030202" pitchFamily="82" charset="0"/>
              </a:rPr>
              <a:t>STE ŽE SLIŠALI ZA JAMSKE POSLIKAVE?</a:t>
            </a:r>
            <a:endParaRPr sz="4400" dirty="0">
              <a:solidFill>
                <a:srgbClr val="0070C0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" name="Ograda besedila 1"/>
          <p:cNvSpPr>
            <a:spLocks noGrp="1"/>
          </p:cNvSpPr>
          <p:nvPr>
            <p:ph type="body" idx="1"/>
          </p:nvPr>
        </p:nvSpPr>
        <p:spPr>
          <a:xfrm>
            <a:off x="107504" y="843558"/>
            <a:ext cx="6408712" cy="4006042"/>
          </a:xfrm>
        </p:spPr>
        <p:txBody>
          <a:bodyPr/>
          <a:lstStyle/>
          <a:p>
            <a:pPr marL="114300" lvl="0" indent="0">
              <a:buNone/>
            </a:pPr>
            <a:r>
              <a:rPr lang="sl-SI" dirty="0" smtClean="0"/>
              <a:t>To so slike na stenah ali celo stropih jam, večinoma iz prazgodovine. </a:t>
            </a:r>
          </a:p>
          <a:p>
            <a:pPr marL="114300" lvl="0" indent="0">
              <a:buNone/>
            </a:pPr>
            <a:endParaRPr lang="sl-SI" sz="1050" dirty="0" smtClean="0"/>
          </a:p>
          <a:p>
            <a:pPr marL="114300" lvl="0" indent="0">
              <a:buNone/>
            </a:pPr>
            <a:r>
              <a:rPr lang="sl-SI" dirty="0" smtClean="0"/>
              <a:t>Najstarejše na naši celini bi naj bile stare celo 40 000 let. Našli so jih v 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Š</a:t>
            </a: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paniji.</a:t>
            </a:r>
          </a:p>
          <a:p>
            <a:pPr marL="114300" lvl="0" indent="0">
              <a:buNone/>
            </a:pPr>
            <a:endParaRPr lang="sl-SI" sz="105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Najpogosteje so slikali velike divje živali, kot so bizon, konji, jelenjad. </a:t>
            </a:r>
            <a:endParaRPr lang="sl-SI" sz="4000" dirty="0"/>
          </a:p>
          <a:p>
            <a:pPr marL="114300" lvl="0" indent="0">
              <a:buNone/>
            </a:pPr>
            <a:r>
              <a:rPr lang="sl-SI" sz="4000" dirty="0"/>
              <a:t/>
            </a:r>
            <a:br>
              <a:rPr lang="sl-SI" sz="4000" dirty="0"/>
            </a:br>
            <a:endParaRPr lang="sl-SI" sz="4000" dirty="0"/>
          </a:p>
          <a:p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169" y="3075806"/>
            <a:ext cx="1944216" cy="194421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454346"/>
            <a:ext cx="1919862" cy="156148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454346"/>
            <a:ext cx="2087568" cy="1565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nking Brain Clipart For Kids - Clip Art Librar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61" y="1203598"/>
            <a:ext cx="3456384" cy="32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95;p18"/>
          <p:cNvSpPr txBox="1">
            <a:spLocks noGrp="1"/>
          </p:cNvSpPr>
          <p:nvPr>
            <p:ph type="body" idx="1"/>
          </p:nvPr>
        </p:nvSpPr>
        <p:spPr>
          <a:xfrm>
            <a:off x="107504" y="195486"/>
            <a:ext cx="6912768" cy="4948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l-SI" sz="1800" dirty="0" smtClean="0"/>
              <a:t>Življenje takrat je bilo povsem drugačno kot danes. </a:t>
            </a: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l-SI" sz="1800" dirty="0" smtClean="0"/>
              <a:t>Ste se že vprašali, kje so dobili barve? So jih morda kupili? </a:t>
            </a: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sl-SI" sz="1800" dirty="0" smtClean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sl-SI" sz="1800" dirty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sl-SI" sz="1800" dirty="0" smtClean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sl-SI" sz="1800" dirty="0" smtClean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sl-SI" sz="1800" dirty="0" smtClean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sl-SI" sz="1800" dirty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sl-SI" sz="1800" dirty="0" smtClean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sl-SI" sz="1800" dirty="0" smtClean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sl-SI" sz="1800" dirty="0" smtClean="0"/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l-SI" sz="1800" dirty="0" smtClean="0"/>
              <a:t>Seveda, ne! </a:t>
            </a: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sl-SI" sz="1800" dirty="0" smtClean="0"/>
              <a:t>Sami so si jih naredili iz materialov, ki so jih našli v okolici svojega bivališča.  </a:t>
            </a: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0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195736" y="177966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MISLIŠ, DA BI TUDI TI LAHKO SAM NAREDIL NARAVNE VODENE BARVE?</a:t>
            </a:r>
          </a:p>
        </p:txBody>
      </p:sp>
    </p:spTree>
    <p:extLst>
      <p:ext uri="{BB962C8B-B14F-4D97-AF65-F5344CB8AC3E}">
        <p14:creationId xmlns:p14="http://schemas.microsoft.com/office/powerpoint/2010/main" val="32632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483350" y="339502"/>
            <a:ext cx="4177200" cy="3967923"/>
          </a:xfrm>
        </p:spPr>
        <p:txBody>
          <a:bodyPr/>
          <a:lstStyle/>
          <a:p>
            <a:pPr marL="76200" indent="0">
              <a:buNone/>
            </a:pPr>
            <a:r>
              <a:rPr lang="sl-SI" i="0" dirty="0" smtClean="0">
                <a:latin typeface="Imprint MT Shadow" panose="04020605060303030202" pitchFamily="82" charset="0"/>
              </a:rPr>
              <a:t>SEVEDA!</a:t>
            </a:r>
          </a:p>
          <a:p>
            <a:pPr marL="76200" indent="0">
              <a:buNone/>
            </a:pPr>
            <a:endParaRPr lang="sl-SI" i="0" dirty="0" smtClean="0">
              <a:latin typeface="Imprint MT Shadow" panose="04020605060303030202" pitchFamily="82" charset="0"/>
            </a:endParaRPr>
          </a:p>
          <a:p>
            <a:pPr marL="76200" indent="0">
              <a:buNone/>
            </a:pPr>
            <a:r>
              <a:rPr lang="sl-SI" i="0" dirty="0" smtClean="0">
                <a:latin typeface="Imprint MT Shadow" panose="04020605060303030202" pitchFamily="82" charset="0"/>
              </a:rPr>
              <a:t>NARAVNE BARVE LAHKO ENOSTAVNO PRIPRAVIMO IZ ŽIVIL, KI JIH IMAMO DOMA. </a:t>
            </a:r>
          </a:p>
        </p:txBody>
      </p:sp>
    </p:spTree>
    <p:extLst>
      <p:ext uri="{BB962C8B-B14F-4D97-AF65-F5344CB8AC3E}">
        <p14:creationId xmlns:p14="http://schemas.microsoft.com/office/powerpoint/2010/main" val="25158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457200" y="339502"/>
            <a:ext cx="6275040" cy="4510223"/>
          </a:xfrm>
        </p:spPr>
        <p:txBody>
          <a:bodyPr/>
          <a:lstStyle/>
          <a:p>
            <a:pPr marL="127000" indent="0">
              <a:buNone/>
            </a:pPr>
            <a:r>
              <a:rPr lang="sl-SI" sz="2800" dirty="0" smtClean="0">
                <a:solidFill>
                  <a:srgbClr val="FFC000"/>
                </a:solidFill>
                <a:latin typeface="Imprint MT Shadow" panose="04020605060303030202" pitchFamily="82" charset="0"/>
              </a:rPr>
              <a:t>IZ ČESA PA?</a:t>
            </a:r>
          </a:p>
          <a:p>
            <a:pPr marL="127000" indent="0">
              <a:buNone/>
            </a:pPr>
            <a:endParaRPr lang="sl-SI" dirty="0" smtClean="0"/>
          </a:p>
          <a:p>
            <a:pPr marL="127000" indent="0">
              <a:buNone/>
            </a:pPr>
            <a:r>
              <a:rPr lang="sl-SI" dirty="0" smtClean="0"/>
              <a:t>ROŽNATO –</a:t>
            </a:r>
            <a:r>
              <a:rPr lang="sl-SI" dirty="0"/>
              <a:t> </a:t>
            </a:r>
            <a:r>
              <a:rPr lang="sl-SI" dirty="0" smtClean="0"/>
              <a:t>iz vložene rdeče pese,</a:t>
            </a:r>
          </a:p>
          <a:p>
            <a:pPr marL="127000" indent="0">
              <a:buNone/>
            </a:pPr>
            <a:r>
              <a:rPr lang="sl-SI" dirty="0" smtClean="0"/>
              <a:t>RUMENO – s pomočjo kurkume, karija ali kumine (začimbe),</a:t>
            </a:r>
          </a:p>
          <a:p>
            <a:pPr marL="127000" indent="0">
              <a:buNone/>
            </a:pPr>
            <a:r>
              <a:rPr lang="sl-SI" dirty="0" smtClean="0"/>
              <a:t>VIJOLIČNO – nam dajo kuhani olupki </a:t>
            </a:r>
            <a:r>
              <a:rPr lang="sl-SI" dirty="0"/>
              <a:t>rdeče </a:t>
            </a:r>
            <a:r>
              <a:rPr lang="sl-SI" dirty="0" smtClean="0"/>
              <a:t>čebule,</a:t>
            </a:r>
            <a:endParaRPr lang="sl-SI" dirty="0"/>
          </a:p>
          <a:p>
            <a:pPr marL="127000" indent="0">
              <a:buNone/>
            </a:pPr>
            <a:r>
              <a:rPr lang="sl-SI" dirty="0" smtClean="0"/>
              <a:t>MODRO – listi </a:t>
            </a:r>
            <a:r>
              <a:rPr lang="sl-SI" dirty="0"/>
              <a:t>rdečega </a:t>
            </a:r>
            <a:r>
              <a:rPr lang="sl-SI" dirty="0" smtClean="0"/>
              <a:t>zelja, borovnice,</a:t>
            </a:r>
          </a:p>
          <a:p>
            <a:pPr marL="127000" indent="0">
              <a:buNone/>
            </a:pPr>
            <a:r>
              <a:rPr lang="sl-SI" dirty="0" smtClean="0"/>
              <a:t>RJAVO – zelo močna prava kava,</a:t>
            </a:r>
          </a:p>
          <a:p>
            <a:pPr marL="127000" indent="0">
              <a:buNone/>
            </a:pPr>
            <a:r>
              <a:rPr lang="sl-SI" dirty="0" smtClean="0"/>
              <a:t>ČRNO – oglje,</a:t>
            </a:r>
          </a:p>
          <a:p>
            <a:pPr marL="127000" indent="0">
              <a:buNone/>
            </a:pPr>
            <a:r>
              <a:rPr lang="sl-SI" dirty="0" smtClean="0"/>
              <a:t>ORANŽNO – čili, naribano </a:t>
            </a:r>
            <a:r>
              <a:rPr lang="sl-SI" dirty="0"/>
              <a:t>korenje ali </a:t>
            </a:r>
            <a:r>
              <a:rPr lang="sl-SI" dirty="0" smtClean="0"/>
              <a:t>mleta rdeča paprika,</a:t>
            </a:r>
          </a:p>
          <a:p>
            <a:pPr marL="127000" indent="0">
              <a:buNone/>
            </a:pPr>
            <a:r>
              <a:rPr lang="sl-SI" dirty="0" smtClean="0"/>
              <a:t>RDEČO – lahko pripravimo iz olupkov </a:t>
            </a:r>
            <a:r>
              <a:rPr lang="sl-SI" dirty="0"/>
              <a:t>rdeče </a:t>
            </a:r>
            <a:r>
              <a:rPr lang="sl-SI" dirty="0" smtClean="0"/>
              <a:t>pese, </a:t>
            </a:r>
            <a:endParaRPr lang="sl-SI" dirty="0"/>
          </a:p>
          <a:p>
            <a:pPr marL="127000" indent="0">
              <a:buNone/>
            </a:pPr>
            <a:r>
              <a:rPr lang="sl-SI" dirty="0" smtClean="0"/>
              <a:t>ZELENO – iz špinače, zelenega čaja, kopriv, kislic </a:t>
            </a:r>
            <a:r>
              <a:rPr lang="sl-SI" dirty="0"/>
              <a:t>ali </a:t>
            </a:r>
            <a:r>
              <a:rPr lang="sl-SI" dirty="0" smtClean="0"/>
              <a:t>regrata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5511300" cy="857400"/>
          </a:xfrm>
        </p:spPr>
        <p:txBody>
          <a:bodyPr/>
          <a:lstStyle/>
          <a:p>
            <a:r>
              <a:rPr lang="sl-SI" dirty="0" smtClean="0">
                <a:solidFill>
                  <a:schemeClr val="accent4"/>
                </a:solidFill>
                <a:latin typeface="Imprint MT Shadow" panose="04020605060303030202" pitchFamily="82" charset="0"/>
              </a:rPr>
              <a:t>Navodila za delo</a:t>
            </a:r>
            <a:endParaRPr lang="en-US" dirty="0">
              <a:solidFill>
                <a:schemeClr val="accent4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23528" y="1275605"/>
            <a:ext cx="6120680" cy="3742961"/>
          </a:xfrm>
        </p:spPr>
        <p:txBody>
          <a:bodyPr/>
          <a:lstStyle/>
          <a:p>
            <a:pPr marL="152400" indent="0">
              <a:buNone/>
            </a:pPr>
            <a:r>
              <a:rPr lang="en-US" sz="2000" dirty="0" err="1"/>
              <a:t>Najprej</a:t>
            </a:r>
            <a:r>
              <a:rPr lang="en-US" sz="2000" dirty="0"/>
              <a:t> </a:t>
            </a:r>
            <a:r>
              <a:rPr lang="en-US" sz="2000" dirty="0" err="1"/>
              <a:t>boš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pomoč</a:t>
            </a:r>
            <a:r>
              <a:rPr lang="en-US" sz="2000" dirty="0"/>
              <a:t> </a:t>
            </a:r>
            <a:r>
              <a:rPr lang="sl-SI" sz="2000" dirty="0" smtClean="0"/>
              <a:t>prosil/-a </a:t>
            </a:r>
            <a:r>
              <a:rPr lang="sl-SI" sz="2000" dirty="0" smtClean="0"/>
              <a:t>odraslo osebo. </a:t>
            </a:r>
            <a:r>
              <a:rPr lang="sl-SI" sz="2000" dirty="0" smtClean="0">
                <a:sym typeface="Wingdings" panose="05000000000000000000" pitchFamily="2" charset="2"/>
              </a:rPr>
              <a:t> </a:t>
            </a:r>
            <a:endParaRPr lang="en-US" sz="2000" dirty="0"/>
          </a:p>
          <a:p>
            <a:pPr marL="152400" indent="0">
              <a:buNone/>
            </a:pPr>
            <a:endParaRPr lang="sl-SI" sz="2000" dirty="0" smtClean="0"/>
          </a:p>
          <a:p>
            <a:pPr marL="152400" indent="0">
              <a:buNone/>
            </a:pPr>
            <a:r>
              <a:rPr lang="sl-SI" sz="2000" dirty="0" smtClean="0"/>
              <a:t>Pokukali boste v kuhinjo in </a:t>
            </a:r>
            <a:r>
              <a:rPr lang="en-US" sz="2000" dirty="0" smtClean="0"/>
              <a:t>se</a:t>
            </a:r>
            <a:r>
              <a:rPr lang="sl-SI" sz="2000" dirty="0" smtClean="0"/>
              <a:t> malo </a:t>
            </a:r>
            <a:r>
              <a:rPr lang="en-US" sz="2000" dirty="0" err="1" smtClean="0"/>
              <a:t>pogovorili</a:t>
            </a:r>
            <a:r>
              <a:rPr lang="en-US" sz="2000" dirty="0"/>
              <a:t>, </a:t>
            </a:r>
            <a:r>
              <a:rPr lang="en-US" sz="2000" dirty="0" err="1"/>
              <a:t>kaj</a:t>
            </a:r>
            <a:r>
              <a:rPr lang="en-US" sz="2000" dirty="0"/>
              <a:t> bi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primerno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izdelavo</a:t>
            </a:r>
            <a:r>
              <a:rPr lang="en-US" sz="2000" dirty="0"/>
              <a:t> </a:t>
            </a:r>
            <a:r>
              <a:rPr lang="en-US" sz="2000" dirty="0" err="1"/>
              <a:t>takšnih</a:t>
            </a:r>
            <a:r>
              <a:rPr lang="en-US" sz="2000" dirty="0"/>
              <a:t> </a:t>
            </a:r>
            <a:r>
              <a:rPr lang="en-US" sz="2000" dirty="0" err="1"/>
              <a:t>barv</a:t>
            </a:r>
            <a:r>
              <a:rPr lang="en-US" sz="2000" dirty="0"/>
              <a:t>. </a:t>
            </a:r>
            <a:endParaRPr lang="sl-SI" sz="2000" dirty="0" smtClean="0"/>
          </a:p>
          <a:p>
            <a:pPr marL="152400" indent="0">
              <a:buNone/>
            </a:pPr>
            <a:endParaRPr lang="sl-SI" sz="2000" dirty="0" smtClean="0"/>
          </a:p>
          <a:p>
            <a:pPr marL="152400" indent="0">
              <a:buNone/>
            </a:pPr>
            <a:r>
              <a:rPr lang="sl-SI" sz="2000" dirty="0" smtClean="0"/>
              <a:t>Najbolj so uporabna </a:t>
            </a:r>
            <a:r>
              <a:rPr lang="en-US" sz="2000" dirty="0" err="1" smtClean="0"/>
              <a:t>živila</a:t>
            </a:r>
            <a:r>
              <a:rPr lang="sl-SI" sz="2000" dirty="0" smtClean="0"/>
              <a:t> in </a:t>
            </a:r>
            <a:r>
              <a:rPr lang="en-US" sz="2000" dirty="0" err="1" smtClean="0"/>
              <a:t>rastline</a:t>
            </a:r>
            <a:r>
              <a:rPr lang="en-US" sz="2000" dirty="0"/>
              <a:t>, </a:t>
            </a:r>
            <a:r>
              <a:rPr lang="en-US" sz="2000" dirty="0" err="1"/>
              <a:t>ki</a:t>
            </a:r>
            <a:r>
              <a:rPr lang="en-US" sz="2000" dirty="0"/>
              <a:t> </a:t>
            </a:r>
            <a:r>
              <a:rPr lang="en-US" sz="2000" dirty="0" err="1"/>
              <a:t>vsebujejo</a:t>
            </a:r>
            <a:r>
              <a:rPr lang="en-US" sz="2000" dirty="0"/>
              <a:t> </a:t>
            </a:r>
            <a:r>
              <a:rPr lang="en-US" sz="2000" dirty="0" err="1"/>
              <a:t>veliko</a:t>
            </a:r>
            <a:r>
              <a:rPr lang="en-US" sz="2000" dirty="0"/>
              <a:t> </a:t>
            </a:r>
            <a:r>
              <a:rPr lang="en-US" sz="2000" dirty="0" err="1"/>
              <a:t>naravnih</a:t>
            </a:r>
            <a:r>
              <a:rPr lang="en-US" sz="2000" dirty="0"/>
              <a:t> </a:t>
            </a:r>
            <a:r>
              <a:rPr lang="en-US" sz="2000" dirty="0" err="1" smtClean="0"/>
              <a:t>barvil</a:t>
            </a:r>
            <a:r>
              <a:rPr lang="en-US" sz="2000" dirty="0" smtClean="0"/>
              <a:t>.</a:t>
            </a:r>
            <a:endParaRPr lang="sl-SI" sz="2000" dirty="0"/>
          </a:p>
          <a:p>
            <a:pPr marL="152400" indent="0">
              <a:buNone/>
            </a:pPr>
            <a:endParaRPr lang="sl-SI" sz="2000" dirty="0" smtClean="0"/>
          </a:p>
          <a:p>
            <a:pPr marL="152400" indent="0">
              <a:buNone/>
            </a:pPr>
            <a:r>
              <a:rPr lang="sl-SI" sz="2000" dirty="0" smtClean="0"/>
              <a:t>Koliko barv boš pripravil, se odloči sam.</a:t>
            </a:r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30278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434343"/>
      </a:dk1>
      <a:lt1>
        <a:srgbClr val="FFFFFF"/>
      </a:lt1>
      <a:dk2>
        <a:srgbClr val="666666"/>
      </a:dk2>
      <a:lt2>
        <a:srgbClr val="B7B7B7"/>
      </a:lt2>
      <a:accent1>
        <a:srgbClr val="5FDB72"/>
      </a:accent1>
      <a:accent2>
        <a:srgbClr val="1CCFBA"/>
      </a:accent2>
      <a:accent3>
        <a:srgbClr val="23ADDF"/>
      </a:accent3>
      <a:accent4>
        <a:srgbClr val="E650D3"/>
      </a:accent4>
      <a:accent5>
        <a:srgbClr val="8B1EA0"/>
      </a:accent5>
      <a:accent6>
        <a:srgbClr val="FFB300"/>
      </a:accent6>
      <a:hlink>
        <a:srgbClr val="4A86E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511</Words>
  <Application>Microsoft Office PowerPoint</Application>
  <PresentationFormat>Diaprojekcija na zaslonu (16:9)</PresentationFormat>
  <Paragraphs>89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Eglamour template</vt:lpstr>
      <vt:lpstr>SLIKANJE Z  NARAVNIMI BARVILI </vt:lpstr>
      <vt:lpstr>KDAJ? ZAKAJ? KJE?</vt:lpstr>
      <vt:lpstr>PowerPointova predstavitev</vt:lpstr>
      <vt:lpstr>STE ŽE SLIŠALI ZA JAMSKE POSLIKAVE?</vt:lpstr>
      <vt:lpstr>PowerPointova predstavitev</vt:lpstr>
      <vt:lpstr>PowerPointova predstavitev</vt:lpstr>
      <vt:lpstr>PowerPointova predstavitev</vt:lpstr>
      <vt:lpstr>PowerPointova predstavitev</vt:lpstr>
      <vt:lpstr>Navodila za delo</vt:lpstr>
      <vt:lpstr>PowerPointova predstavitev</vt:lpstr>
      <vt:lpstr>ZDAJ PA …</vt:lpstr>
      <vt:lpstr>Da bo barva bolj intenzivna, lahko pri mletju uporabite mešalnik. Lahko pa uporabite tudi navaden ribež, cedilo ali gazo za precejanje.</vt:lpstr>
      <vt:lpstr>PowerPointova predstavitev</vt:lpstr>
      <vt:lpstr>PowerPointova predstavitev</vt:lpstr>
      <vt:lpstr>Motiv prepuščamo tebi.  Naslikaš lahko karkoli želiš.    Pri ustvarjanju pa se spomni vseh pomembnih pravil: - velikosti motiva,  - zapolnjenost risalnega lista, - inovativnost in ustvarjalnost.  </vt:lpstr>
      <vt:lpstr>PowerPointova predstavitev</vt:lpstr>
      <vt:lpstr>PowerPointova predstavitev</vt:lpstr>
      <vt:lpstr>ŽELIMO TI VELIKO ZABAVE PRI PRIPRAVI BARV IN VELIKO USTVARJALNEGA NAVDIHA PRI SLIKANJU.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SLIKANJE KAKO IZDELATI VODENE BARVE IZ NARAVNIH SESTAVIN NARAVNA BARVILA</dc:title>
  <dc:creator>AljaP</dc:creator>
  <cp:lastModifiedBy>AljaP</cp:lastModifiedBy>
  <cp:revision>20</cp:revision>
  <dcterms:modified xsi:type="dcterms:W3CDTF">2020-05-12T17:42:11Z</dcterms:modified>
</cp:coreProperties>
</file>