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2" r:id="rId2"/>
    <p:sldId id="261" r:id="rId3"/>
    <p:sldId id="257" r:id="rId4"/>
    <p:sldId id="260" r:id="rId5"/>
    <p:sldId id="258" r:id="rId6"/>
    <p:sldId id="264" r:id="rId7"/>
    <p:sldId id="267" r:id="rId8"/>
    <p:sldId id="259" r:id="rId9"/>
    <p:sldId id="265" r:id="rId10"/>
    <p:sldId id="263" r:id="rId11"/>
    <p:sldId id="268" r:id="rId12"/>
  </p:sldIdLst>
  <p:sldSz cx="9144000" cy="6858000" type="screen4x3"/>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1374"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l-SI"/>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l-SI"/>
          </a:p>
        </p:txBody>
      </p:sp>
      <p:sp>
        <p:nvSpPr>
          <p:cNvPr id="4" name="Date Placeholder 3"/>
          <p:cNvSpPr>
            <a:spLocks noGrp="1"/>
          </p:cNvSpPr>
          <p:nvPr>
            <p:ph type="dt" sz="half" idx="10"/>
          </p:nvPr>
        </p:nvSpPr>
        <p:spPr/>
        <p:txBody>
          <a:bodyPr/>
          <a:lstStyle/>
          <a:p>
            <a:fld id="{CB3B70B0-8641-4A22-AB9F-96948FA56445}" type="datetimeFigureOut">
              <a:rPr lang="sl-SI" smtClean="0"/>
              <a:t>5.5.2020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6FDC5DE7-371F-437C-922B-7E384141712D}" type="slidenum">
              <a:rPr lang="sl-SI" smtClean="0"/>
              <a:t>‹#›</a:t>
            </a:fld>
            <a:endParaRPr lang="sl-SI"/>
          </a:p>
        </p:txBody>
      </p:sp>
    </p:spTree>
    <p:extLst>
      <p:ext uri="{BB962C8B-B14F-4D97-AF65-F5344CB8AC3E}">
        <p14:creationId xmlns:p14="http://schemas.microsoft.com/office/powerpoint/2010/main" val="3924011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p>
            <a:fld id="{CB3B70B0-8641-4A22-AB9F-96948FA56445}" type="datetimeFigureOut">
              <a:rPr lang="sl-SI" smtClean="0"/>
              <a:t>5.5.2020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6FDC5DE7-371F-437C-922B-7E384141712D}" type="slidenum">
              <a:rPr lang="sl-SI" smtClean="0"/>
              <a:t>‹#›</a:t>
            </a:fld>
            <a:endParaRPr lang="sl-SI"/>
          </a:p>
        </p:txBody>
      </p:sp>
    </p:spTree>
    <p:extLst>
      <p:ext uri="{BB962C8B-B14F-4D97-AF65-F5344CB8AC3E}">
        <p14:creationId xmlns:p14="http://schemas.microsoft.com/office/powerpoint/2010/main" val="3586724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sl-SI"/>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p>
            <a:fld id="{CB3B70B0-8641-4A22-AB9F-96948FA56445}" type="datetimeFigureOut">
              <a:rPr lang="sl-SI" smtClean="0"/>
              <a:t>5.5.2020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6FDC5DE7-371F-437C-922B-7E384141712D}" type="slidenum">
              <a:rPr lang="sl-SI" smtClean="0"/>
              <a:t>‹#›</a:t>
            </a:fld>
            <a:endParaRPr lang="sl-SI"/>
          </a:p>
        </p:txBody>
      </p:sp>
    </p:spTree>
    <p:extLst>
      <p:ext uri="{BB962C8B-B14F-4D97-AF65-F5344CB8AC3E}">
        <p14:creationId xmlns:p14="http://schemas.microsoft.com/office/powerpoint/2010/main" val="843590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p>
            <a:fld id="{CB3B70B0-8641-4A22-AB9F-96948FA56445}" type="datetimeFigureOut">
              <a:rPr lang="sl-SI" smtClean="0"/>
              <a:t>5.5.2020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6FDC5DE7-371F-437C-922B-7E384141712D}" type="slidenum">
              <a:rPr lang="sl-SI" smtClean="0"/>
              <a:t>‹#›</a:t>
            </a:fld>
            <a:endParaRPr lang="sl-SI"/>
          </a:p>
        </p:txBody>
      </p:sp>
    </p:spTree>
    <p:extLst>
      <p:ext uri="{BB962C8B-B14F-4D97-AF65-F5344CB8AC3E}">
        <p14:creationId xmlns:p14="http://schemas.microsoft.com/office/powerpoint/2010/main" val="1952632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l-SI"/>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3B70B0-8641-4A22-AB9F-96948FA56445}" type="datetimeFigureOut">
              <a:rPr lang="sl-SI" smtClean="0"/>
              <a:t>5.5.2020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6FDC5DE7-371F-437C-922B-7E384141712D}" type="slidenum">
              <a:rPr lang="sl-SI" smtClean="0"/>
              <a:t>‹#›</a:t>
            </a:fld>
            <a:endParaRPr lang="sl-SI"/>
          </a:p>
        </p:txBody>
      </p:sp>
    </p:spTree>
    <p:extLst>
      <p:ext uri="{BB962C8B-B14F-4D97-AF65-F5344CB8AC3E}">
        <p14:creationId xmlns:p14="http://schemas.microsoft.com/office/powerpoint/2010/main" val="67449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Date Placeholder 4"/>
          <p:cNvSpPr>
            <a:spLocks noGrp="1"/>
          </p:cNvSpPr>
          <p:nvPr>
            <p:ph type="dt" sz="half" idx="10"/>
          </p:nvPr>
        </p:nvSpPr>
        <p:spPr/>
        <p:txBody>
          <a:bodyPr/>
          <a:lstStyle/>
          <a:p>
            <a:fld id="{CB3B70B0-8641-4A22-AB9F-96948FA56445}" type="datetimeFigureOut">
              <a:rPr lang="sl-SI" smtClean="0"/>
              <a:t>5.5.2020</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6FDC5DE7-371F-437C-922B-7E384141712D}" type="slidenum">
              <a:rPr lang="sl-SI" smtClean="0"/>
              <a:t>‹#›</a:t>
            </a:fld>
            <a:endParaRPr lang="sl-SI"/>
          </a:p>
        </p:txBody>
      </p:sp>
    </p:spTree>
    <p:extLst>
      <p:ext uri="{BB962C8B-B14F-4D97-AF65-F5344CB8AC3E}">
        <p14:creationId xmlns:p14="http://schemas.microsoft.com/office/powerpoint/2010/main" val="1969060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l-SI"/>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7" name="Date Placeholder 6"/>
          <p:cNvSpPr>
            <a:spLocks noGrp="1"/>
          </p:cNvSpPr>
          <p:nvPr>
            <p:ph type="dt" sz="half" idx="10"/>
          </p:nvPr>
        </p:nvSpPr>
        <p:spPr/>
        <p:txBody>
          <a:bodyPr/>
          <a:lstStyle/>
          <a:p>
            <a:fld id="{CB3B70B0-8641-4A22-AB9F-96948FA56445}" type="datetimeFigureOut">
              <a:rPr lang="sl-SI" smtClean="0"/>
              <a:t>5.5.2020</a:t>
            </a:fld>
            <a:endParaRPr lang="sl-SI"/>
          </a:p>
        </p:txBody>
      </p:sp>
      <p:sp>
        <p:nvSpPr>
          <p:cNvPr id="8" name="Footer Placeholder 7"/>
          <p:cNvSpPr>
            <a:spLocks noGrp="1"/>
          </p:cNvSpPr>
          <p:nvPr>
            <p:ph type="ftr" sz="quarter" idx="11"/>
          </p:nvPr>
        </p:nvSpPr>
        <p:spPr/>
        <p:txBody>
          <a:bodyPr/>
          <a:lstStyle/>
          <a:p>
            <a:endParaRPr lang="sl-SI"/>
          </a:p>
        </p:txBody>
      </p:sp>
      <p:sp>
        <p:nvSpPr>
          <p:cNvPr id="9" name="Slide Number Placeholder 8"/>
          <p:cNvSpPr>
            <a:spLocks noGrp="1"/>
          </p:cNvSpPr>
          <p:nvPr>
            <p:ph type="sldNum" sz="quarter" idx="12"/>
          </p:nvPr>
        </p:nvSpPr>
        <p:spPr/>
        <p:txBody>
          <a:bodyPr/>
          <a:lstStyle/>
          <a:p>
            <a:fld id="{6FDC5DE7-371F-437C-922B-7E384141712D}" type="slidenum">
              <a:rPr lang="sl-SI" smtClean="0"/>
              <a:t>‹#›</a:t>
            </a:fld>
            <a:endParaRPr lang="sl-SI"/>
          </a:p>
        </p:txBody>
      </p:sp>
    </p:spTree>
    <p:extLst>
      <p:ext uri="{BB962C8B-B14F-4D97-AF65-F5344CB8AC3E}">
        <p14:creationId xmlns:p14="http://schemas.microsoft.com/office/powerpoint/2010/main" val="399836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Date Placeholder 2"/>
          <p:cNvSpPr>
            <a:spLocks noGrp="1"/>
          </p:cNvSpPr>
          <p:nvPr>
            <p:ph type="dt" sz="half" idx="10"/>
          </p:nvPr>
        </p:nvSpPr>
        <p:spPr/>
        <p:txBody>
          <a:bodyPr/>
          <a:lstStyle/>
          <a:p>
            <a:fld id="{CB3B70B0-8641-4A22-AB9F-96948FA56445}" type="datetimeFigureOut">
              <a:rPr lang="sl-SI" smtClean="0"/>
              <a:t>5.5.2020</a:t>
            </a:fld>
            <a:endParaRPr lang="sl-SI"/>
          </a:p>
        </p:txBody>
      </p:sp>
      <p:sp>
        <p:nvSpPr>
          <p:cNvPr id="4" name="Footer Placeholder 3"/>
          <p:cNvSpPr>
            <a:spLocks noGrp="1"/>
          </p:cNvSpPr>
          <p:nvPr>
            <p:ph type="ftr" sz="quarter" idx="11"/>
          </p:nvPr>
        </p:nvSpPr>
        <p:spPr/>
        <p:txBody>
          <a:bodyPr/>
          <a:lstStyle/>
          <a:p>
            <a:endParaRPr lang="sl-SI"/>
          </a:p>
        </p:txBody>
      </p:sp>
      <p:sp>
        <p:nvSpPr>
          <p:cNvPr id="5" name="Slide Number Placeholder 4"/>
          <p:cNvSpPr>
            <a:spLocks noGrp="1"/>
          </p:cNvSpPr>
          <p:nvPr>
            <p:ph type="sldNum" sz="quarter" idx="12"/>
          </p:nvPr>
        </p:nvSpPr>
        <p:spPr/>
        <p:txBody>
          <a:bodyPr/>
          <a:lstStyle/>
          <a:p>
            <a:fld id="{6FDC5DE7-371F-437C-922B-7E384141712D}" type="slidenum">
              <a:rPr lang="sl-SI" smtClean="0"/>
              <a:t>‹#›</a:t>
            </a:fld>
            <a:endParaRPr lang="sl-SI"/>
          </a:p>
        </p:txBody>
      </p:sp>
    </p:spTree>
    <p:extLst>
      <p:ext uri="{BB962C8B-B14F-4D97-AF65-F5344CB8AC3E}">
        <p14:creationId xmlns:p14="http://schemas.microsoft.com/office/powerpoint/2010/main" val="1021675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3B70B0-8641-4A22-AB9F-96948FA56445}" type="datetimeFigureOut">
              <a:rPr lang="sl-SI" smtClean="0"/>
              <a:t>5.5.2020</a:t>
            </a:fld>
            <a:endParaRPr lang="sl-SI"/>
          </a:p>
        </p:txBody>
      </p:sp>
      <p:sp>
        <p:nvSpPr>
          <p:cNvPr id="3" name="Footer Placeholder 2"/>
          <p:cNvSpPr>
            <a:spLocks noGrp="1"/>
          </p:cNvSpPr>
          <p:nvPr>
            <p:ph type="ftr" sz="quarter" idx="11"/>
          </p:nvPr>
        </p:nvSpPr>
        <p:spPr/>
        <p:txBody>
          <a:bodyPr/>
          <a:lstStyle/>
          <a:p>
            <a:endParaRPr lang="sl-SI"/>
          </a:p>
        </p:txBody>
      </p:sp>
      <p:sp>
        <p:nvSpPr>
          <p:cNvPr id="4" name="Slide Number Placeholder 3"/>
          <p:cNvSpPr>
            <a:spLocks noGrp="1"/>
          </p:cNvSpPr>
          <p:nvPr>
            <p:ph type="sldNum" sz="quarter" idx="12"/>
          </p:nvPr>
        </p:nvSpPr>
        <p:spPr/>
        <p:txBody>
          <a:bodyPr/>
          <a:lstStyle/>
          <a:p>
            <a:fld id="{6FDC5DE7-371F-437C-922B-7E384141712D}" type="slidenum">
              <a:rPr lang="sl-SI" smtClean="0"/>
              <a:t>‹#›</a:t>
            </a:fld>
            <a:endParaRPr lang="sl-SI"/>
          </a:p>
        </p:txBody>
      </p:sp>
    </p:spTree>
    <p:extLst>
      <p:ext uri="{BB962C8B-B14F-4D97-AF65-F5344CB8AC3E}">
        <p14:creationId xmlns:p14="http://schemas.microsoft.com/office/powerpoint/2010/main" val="3676085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l-SI"/>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3B70B0-8641-4A22-AB9F-96948FA56445}" type="datetimeFigureOut">
              <a:rPr lang="sl-SI" smtClean="0"/>
              <a:t>5.5.2020</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6FDC5DE7-371F-437C-922B-7E384141712D}" type="slidenum">
              <a:rPr lang="sl-SI" smtClean="0"/>
              <a:t>‹#›</a:t>
            </a:fld>
            <a:endParaRPr lang="sl-SI"/>
          </a:p>
        </p:txBody>
      </p:sp>
    </p:spTree>
    <p:extLst>
      <p:ext uri="{BB962C8B-B14F-4D97-AF65-F5344CB8AC3E}">
        <p14:creationId xmlns:p14="http://schemas.microsoft.com/office/powerpoint/2010/main" val="2381382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l-SI"/>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3B70B0-8641-4A22-AB9F-96948FA56445}" type="datetimeFigureOut">
              <a:rPr lang="sl-SI" smtClean="0"/>
              <a:t>5.5.2020</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6FDC5DE7-371F-437C-922B-7E384141712D}" type="slidenum">
              <a:rPr lang="sl-SI" smtClean="0"/>
              <a:t>‹#›</a:t>
            </a:fld>
            <a:endParaRPr lang="sl-SI"/>
          </a:p>
        </p:txBody>
      </p:sp>
    </p:spTree>
    <p:extLst>
      <p:ext uri="{BB962C8B-B14F-4D97-AF65-F5344CB8AC3E}">
        <p14:creationId xmlns:p14="http://schemas.microsoft.com/office/powerpoint/2010/main" val="402332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9000"/>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sl-SI"/>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3B70B0-8641-4A22-AB9F-96948FA56445}" type="datetimeFigureOut">
              <a:rPr lang="sl-SI" smtClean="0"/>
              <a:t>5.5.2020</a:t>
            </a:fld>
            <a:endParaRPr lang="sl-SI"/>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DC5DE7-371F-437C-922B-7E384141712D}" type="slidenum">
              <a:rPr lang="sl-SI" smtClean="0"/>
              <a:t>‹#›</a:t>
            </a:fld>
            <a:endParaRPr lang="sl-SI"/>
          </a:p>
        </p:txBody>
      </p:sp>
    </p:spTree>
    <p:extLst>
      <p:ext uri="{BB962C8B-B14F-4D97-AF65-F5344CB8AC3E}">
        <p14:creationId xmlns:p14="http://schemas.microsoft.com/office/powerpoint/2010/main" val="2354814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png"/><Relationship Id="rId4" Type="http://schemas.openxmlformats.org/officeDocument/2006/relationships/hyperlink" Target="https://www.youtube.com/watch?v=cSYzJdewgFI"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Slika:Rihard Jakopič - Sončni breg.jpg - Wikipedija, prosta ..."/>
          <p:cNvPicPr>
            <a:picLocks noChangeAspect="1" noChangeArrowheads="1"/>
          </p:cNvPicPr>
          <p:nvPr/>
        </p:nvPicPr>
        <p:blipFill rotWithShape="1">
          <a:blip r:embed="rId2">
            <a:extLst>
              <a:ext uri="{28A0092B-C50C-407E-A947-70E740481C1C}">
                <a14:useLocalDpi xmlns:a14="http://schemas.microsoft.com/office/drawing/2010/main" val="0"/>
              </a:ext>
            </a:extLst>
          </a:blip>
          <a:srcRect t="11067"/>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ctrTitle"/>
          </p:nvPr>
        </p:nvSpPr>
        <p:spPr>
          <a:xfrm>
            <a:off x="685800" y="2276872"/>
            <a:ext cx="8458200" cy="1470025"/>
          </a:xfrm>
        </p:spPr>
        <p:txBody>
          <a:bodyPr>
            <a:noAutofit/>
          </a:bodyPr>
          <a:lstStyle/>
          <a:p>
            <a:r>
              <a:rPr lang="sl-SI" sz="7200" dirty="0" smtClean="0">
                <a:latin typeface="Chiller" panose="04020404031007020602" pitchFamily="82" charset="0"/>
              </a:rPr>
              <a:t>LIKOVNA UMETNOST</a:t>
            </a:r>
            <a:br>
              <a:rPr lang="sl-SI" sz="7200" dirty="0" smtClean="0">
                <a:latin typeface="Chiller" panose="04020404031007020602" pitchFamily="82" charset="0"/>
              </a:rPr>
            </a:br>
            <a:r>
              <a:rPr lang="sl-SI" sz="7200" dirty="0" smtClean="0">
                <a:latin typeface="Chiller" panose="04020404031007020602" pitchFamily="82" charset="0"/>
              </a:rPr>
              <a:t/>
            </a:r>
            <a:br>
              <a:rPr lang="sl-SI" sz="7200" dirty="0" smtClean="0">
                <a:latin typeface="Chiller" panose="04020404031007020602" pitchFamily="82" charset="0"/>
              </a:rPr>
            </a:br>
            <a:r>
              <a:rPr lang="sl-SI" sz="7200" dirty="0" smtClean="0">
                <a:latin typeface="Chiller" panose="04020404031007020602" pitchFamily="82" charset="0"/>
              </a:rPr>
              <a:t>IMPRESIONIZEM</a:t>
            </a:r>
            <a:br>
              <a:rPr lang="sl-SI" sz="7200" dirty="0" smtClean="0">
                <a:latin typeface="Chiller" panose="04020404031007020602" pitchFamily="82" charset="0"/>
              </a:rPr>
            </a:br>
            <a:r>
              <a:rPr lang="sl-SI" sz="7200" dirty="0" smtClean="0">
                <a:latin typeface="Chiller" panose="04020404031007020602" pitchFamily="82" charset="0"/>
              </a:rPr>
              <a:t>RIHARDA JAKOPI</a:t>
            </a:r>
            <a:r>
              <a:rPr lang="sl-SI" sz="6000" dirty="0" smtClean="0">
                <a:latin typeface="Chiller" panose="04020404031007020602" pitchFamily="82" charset="0"/>
              </a:rPr>
              <a:t>Č</a:t>
            </a:r>
            <a:r>
              <a:rPr lang="sl-SI" sz="7200" dirty="0" smtClean="0">
                <a:latin typeface="Chiller" panose="04020404031007020602" pitchFamily="82" charset="0"/>
              </a:rPr>
              <a:t>A</a:t>
            </a:r>
            <a:endParaRPr lang="sl-SI" sz="7200" dirty="0">
              <a:latin typeface="Chiller" panose="04020404031007020602" pitchFamily="82" charset="0"/>
            </a:endParaRPr>
          </a:p>
        </p:txBody>
      </p:sp>
    </p:spTree>
    <p:extLst>
      <p:ext uri="{BB962C8B-B14F-4D97-AF65-F5344CB8AC3E}">
        <p14:creationId xmlns:p14="http://schemas.microsoft.com/office/powerpoint/2010/main" val="14966522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l-SI"/>
          </a:p>
        </p:txBody>
      </p:sp>
      <p:sp>
        <p:nvSpPr>
          <p:cNvPr id="3" name="Content Placeholder 2"/>
          <p:cNvSpPr>
            <a:spLocks noGrp="1"/>
          </p:cNvSpPr>
          <p:nvPr>
            <p:ph idx="1"/>
          </p:nvPr>
        </p:nvSpPr>
        <p:spPr/>
        <p:txBody>
          <a:bodyPr/>
          <a:lstStyle/>
          <a:p>
            <a:endParaRPr lang="sl-SI"/>
          </a:p>
        </p:txBody>
      </p:sp>
      <p:pic>
        <p:nvPicPr>
          <p:cNvPr id="4098" name="Picture 2" descr="Kaj se skriva na travniku?"/>
          <p:cNvPicPr>
            <a:picLocks noChangeAspect="1" noChangeArrowheads="1"/>
          </p:cNvPicPr>
          <p:nvPr/>
        </p:nvPicPr>
        <p:blipFill rotWithShape="1">
          <a:blip r:embed="rId2">
            <a:extLst>
              <a:ext uri="{28A0092B-C50C-407E-A947-70E740481C1C}">
                <a14:useLocalDpi xmlns:a14="http://schemas.microsoft.com/office/drawing/2010/main" val="0"/>
              </a:ext>
            </a:extLst>
          </a:blip>
          <a:srcRect t="41119"/>
          <a:stretch/>
        </p:blipFill>
        <p:spPr bwMode="auto">
          <a:xfrm>
            <a:off x="0" y="0"/>
            <a:ext cx="9144000" cy="360242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oj ustvarjalni kotiček: Pomlad na travniku"/>
          <p:cNvPicPr>
            <a:picLocks noChangeAspect="1" noChangeArrowheads="1"/>
          </p:cNvPicPr>
          <p:nvPr/>
        </p:nvPicPr>
        <p:blipFill rotWithShape="1">
          <a:blip r:embed="rId3">
            <a:extLst>
              <a:ext uri="{28A0092B-C50C-407E-A947-70E740481C1C}">
                <a14:useLocalDpi xmlns:a14="http://schemas.microsoft.com/office/drawing/2010/main" val="0"/>
              </a:ext>
            </a:extLst>
          </a:blip>
          <a:srcRect t="20235" b="14976"/>
          <a:stretch/>
        </p:blipFill>
        <p:spPr bwMode="auto">
          <a:xfrm>
            <a:off x="-28475" y="2901455"/>
            <a:ext cx="9172475" cy="3961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4831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196752"/>
            <a:ext cx="8229600" cy="1143000"/>
          </a:xfrm>
        </p:spPr>
        <p:txBody>
          <a:bodyPr>
            <a:noAutofit/>
          </a:bodyPr>
          <a:lstStyle/>
          <a:p>
            <a:r>
              <a:rPr lang="sl-SI" dirty="0" smtClean="0">
                <a:solidFill>
                  <a:srgbClr val="C00000"/>
                </a:solidFill>
                <a:latin typeface="Chiller" panose="04020404031007020602" pitchFamily="82" charset="0"/>
              </a:rPr>
              <a:t>Ž</a:t>
            </a:r>
            <a:r>
              <a:rPr lang="sl-SI" sz="4800" dirty="0" smtClean="0">
                <a:solidFill>
                  <a:srgbClr val="C00000"/>
                </a:solidFill>
                <a:latin typeface="Chiller" panose="04020404031007020602" pitchFamily="82" charset="0"/>
              </a:rPr>
              <a:t>ELIMO TI </a:t>
            </a:r>
            <a:r>
              <a:rPr lang="sl-SI" sz="4800" smtClean="0">
                <a:solidFill>
                  <a:srgbClr val="C00000"/>
                </a:solidFill>
                <a:latin typeface="Chiller" panose="04020404031007020602" pitchFamily="82" charset="0"/>
              </a:rPr>
              <a:t>VELIKO </a:t>
            </a:r>
            <a:r>
              <a:rPr lang="sl-SI" sz="4800" smtClean="0">
                <a:solidFill>
                  <a:srgbClr val="C00000"/>
                </a:solidFill>
                <a:latin typeface="Chiller" panose="04020404031007020602" pitchFamily="82" charset="0"/>
              </a:rPr>
              <a:t/>
            </a:r>
            <a:br>
              <a:rPr lang="sl-SI" sz="4800" smtClean="0">
                <a:solidFill>
                  <a:srgbClr val="C00000"/>
                </a:solidFill>
                <a:latin typeface="Chiller" panose="04020404031007020602" pitchFamily="82" charset="0"/>
              </a:rPr>
            </a:br>
            <a:r>
              <a:rPr lang="sl-SI" sz="4800" smtClean="0">
                <a:solidFill>
                  <a:srgbClr val="C00000"/>
                </a:solidFill>
                <a:latin typeface="Chiller" panose="04020404031007020602" pitchFamily="82" charset="0"/>
              </a:rPr>
              <a:t>USTVARJALNOSTI</a:t>
            </a:r>
            <a:r>
              <a:rPr lang="sl-SI" sz="4800" dirty="0" smtClean="0">
                <a:solidFill>
                  <a:srgbClr val="C00000"/>
                </a:solidFill>
                <a:latin typeface="Chiller" panose="04020404031007020602" pitchFamily="82" charset="0"/>
              </a:rPr>
              <a:t>!</a:t>
            </a:r>
            <a:endParaRPr lang="sl-SI" sz="4800" dirty="0">
              <a:solidFill>
                <a:srgbClr val="C00000"/>
              </a:solidFill>
              <a:latin typeface="Chiller" panose="04020404031007020602" pitchFamily="82" charset="0"/>
            </a:endParaRPr>
          </a:p>
        </p:txBody>
      </p:sp>
      <p:sp>
        <p:nvSpPr>
          <p:cNvPr id="3" name="Content Placeholder 2"/>
          <p:cNvSpPr>
            <a:spLocks noGrp="1"/>
          </p:cNvSpPr>
          <p:nvPr>
            <p:ph idx="1"/>
          </p:nvPr>
        </p:nvSpPr>
        <p:spPr>
          <a:xfrm>
            <a:off x="457200" y="1600200"/>
            <a:ext cx="8229600" cy="5069160"/>
          </a:xfrm>
        </p:spPr>
        <p:txBody>
          <a:bodyPr>
            <a:normAutofit/>
          </a:bodyPr>
          <a:lstStyle/>
          <a:p>
            <a:pPr marL="0" indent="0">
              <a:buNone/>
            </a:pPr>
            <a:endParaRPr lang="sl-SI" dirty="0" smtClean="0"/>
          </a:p>
          <a:p>
            <a:pPr marL="0" indent="0">
              <a:buNone/>
            </a:pPr>
            <a:endParaRPr lang="sl-SI" dirty="0"/>
          </a:p>
          <a:p>
            <a:pPr marL="0" indent="0">
              <a:buNone/>
            </a:pPr>
            <a:endParaRPr lang="sl-SI" dirty="0" smtClean="0"/>
          </a:p>
          <a:p>
            <a:pPr marL="0" indent="0">
              <a:buNone/>
            </a:pPr>
            <a:endParaRPr lang="sl-SI" dirty="0"/>
          </a:p>
          <a:p>
            <a:pPr marL="0" indent="0">
              <a:buNone/>
            </a:pPr>
            <a:endParaRPr lang="sl-SI" dirty="0" smtClean="0"/>
          </a:p>
          <a:p>
            <a:pPr marL="0" indent="0">
              <a:buNone/>
            </a:pPr>
            <a:endParaRPr lang="sl-SI" dirty="0"/>
          </a:p>
          <a:p>
            <a:pPr marL="0" indent="0">
              <a:buNone/>
            </a:pPr>
            <a:endParaRPr lang="sl-SI" dirty="0" smtClean="0"/>
          </a:p>
          <a:p>
            <a:pPr marL="0" indent="0" algn="ctr">
              <a:buNone/>
            </a:pPr>
            <a:r>
              <a:rPr lang="sl-SI" dirty="0" smtClean="0"/>
              <a:t>Svojo umetnino lahko pošlješ učiteljici!</a:t>
            </a:r>
          </a:p>
          <a:p>
            <a:pPr marL="0" indent="0">
              <a:buNone/>
            </a:pPr>
            <a:endParaRPr lang="sl-SI" dirty="0"/>
          </a:p>
        </p:txBody>
      </p:sp>
      <p:pic>
        <p:nvPicPr>
          <p:cNvPr id="9218" name="Picture 2" descr="Impressionism - BrainP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2685554"/>
            <a:ext cx="3642157" cy="27363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9931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197" y="116632"/>
            <a:ext cx="8229600" cy="1143000"/>
          </a:xfrm>
        </p:spPr>
        <p:txBody>
          <a:bodyPr>
            <a:normAutofit fontScale="90000"/>
          </a:bodyPr>
          <a:lstStyle/>
          <a:p>
            <a:r>
              <a:rPr lang="sl-SI" sz="8000" dirty="0" smtClean="0">
                <a:solidFill>
                  <a:srgbClr val="C00000"/>
                </a:solidFill>
              </a:rPr>
              <a:t>Rihard Jakopič</a:t>
            </a:r>
            <a:r>
              <a:rPr lang="sl-SI" dirty="0" smtClean="0">
                <a:solidFill>
                  <a:srgbClr val="C00000"/>
                </a:solidFill>
              </a:rPr>
              <a:t/>
            </a:r>
            <a:br>
              <a:rPr lang="sl-SI" dirty="0" smtClean="0">
                <a:solidFill>
                  <a:srgbClr val="C00000"/>
                </a:solidFill>
              </a:rPr>
            </a:br>
            <a:r>
              <a:rPr lang="sl-SI" sz="3600" dirty="0" smtClean="0">
                <a:solidFill>
                  <a:schemeClr val="accent2">
                    <a:lumMod val="50000"/>
                  </a:schemeClr>
                </a:solidFill>
              </a:rPr>
              <a:t>(12. april 1869 – 21. april 1943)</a:t>
            </a:r>
            <a:endParaRPr lang="sl-SI" sz="3600" dirty="0">
              <a:solidFill>
                <a:schemeClr val="accent2">
                  <a:lumMod val="50000"/>
                </a:schemeClr>
              </a:solidFill>
            </a:endParaRPr>
          </a:p>
        </p:txBody>
      </p:sp>
      <p:sp>
        <p:nvSpPr>
          <p:cNvPr id="3" name="Content Placeholder 2"/>
          <p:cNvSpPr>
            <a:spLocks noGrp="1"/>
          </p:cNvSpPr>
          <p:nvPr>
            <p:ph idx="1"/>
          </p:nvPr>
        </p:nvSpPr>
        <p:spPr>
          <a:xfrm>
            <a:off x="179512" y="1600200"/>
            <a:ext cx="8856984" cy="5257800"/>
          </a:xfrm>
        </p:spPr>
        <p:txBody>
          <a:bodyPr>
            <a:normAutofit fontScale="92500" lnSpcReduction="20000"/>
          </a:bodyPr>
          <a:lstStyle/>
          <a:p>
            <a:pPr marL="0" indent="0">
              <a:buNone/>
            </a:pPr>
            <a:r>
              <a:rPr lang="sl-SI" dirty="0" smtClean="0"/>
              <a:t>V mesecu </a:t>
            </a:r>
            <a:r>
              <a:rPr lang="sl-SI" b="1" dirty="0" smtClean="0">
                <a:solidFill>
                  <a:srgbClr val="C00000"/>
                </a:solidFill>
              </a:rPr>
              <a:t>aprilu</a:t>
            </a:r>
            <a:r>
              <a:rPr lang="sl-SI" dirty="0" smtClean="0"/>
              <a:t> smo praznovali obletnici njegovega rojstva in smrti.</a:t>
            </a:r>
          </a:p>
          <a:p>
            <a:pPr marL="0" indent="0">
              <a:buNone/>
            </a:pPr>
            <a:endParaRPr lang="sl-SI" dirty="0"/>
          </a:p>
          <a:p>
            <a:pPr marL="0" indent="0">
              <a:buNone/>
            </a:pPr>
            <a:r>
              <a:rPr lang="sl-SI" dirty="0" smtClean="0"/>
              <a:t>Zagotovo si že kdaj slišal/-a, </a:t>
            </a:r>
          </a:p>
          <a:p>
            <a:pPr marL="0" indent="0">
              <a:buNone/>
            </a:pPr>
            <a:r>
              <a:rPr lang="sl-SI" dirty="0" smtClean="0"/>
              <a:t>da je ustvarjal v odobju </a:t>
            </a:r>
          </a:p>
          <a:p>
            <a:pPr marL="0" indent="0">
              <a:buNone/>
            </a:pPr>
            <a:r>
              <a:rPr lang="sl-SI" b="1" dirty="0" smtClean="0">
                <a:solidFill>
                  <a:srgbClr val="C00000"/>
                </a:solidFill>
              </a:rPr>
              <a:t>impresionizma</a:t>
            </a:r>
            <a:r>
              <a:rPr lang="sl-SI" dirty="0" smtClean="0"/>
              <a:t>. </a:t>
            </a:r>
          </a:p>
          <a:p>
            <a:pPr marL="0" indent="0">
              <a:buNone/>
            </a:pPr>
            <a:endParaRPr lang="sl-SI" dirty="0" smtClean="0"/>
          </a:p>
          <a:p>
            <a:pPr marL="0" indent="0">
              <a:buNone/>
            </a:pPr>
            <a:r>
              <a:rPr lang="sl-SI" dirty="0" smtClean="0"/>
              <a:t>Pri slikanju so </a:t>
            </a:r>
            <a:r>
              <a:rPr lang="sl-SI" b="1" dirty="0" smtClean="0">
                <a:solidFill>
                  <a:srgbClr val="C00000"/>
                </a:solidFill>
              </a:rPr>
              <a:t>impresionisti</a:t>
            </a:r>
            <a:r>
              <a:rPr lang="sl-SI" dirty="0" smtClean="0"/>
              <a:t>: </a:t>
            </a:r>
          </a:p>
          <a:p>
            <a:pPr>
              <a:buFontTx/>
              <a:buChar char="-"/>
            </a:pPr>
            <a:r>
              <a:rPr lang="sl-SI" dirty="0"/>
              <a:t>d</a:t>
            </a:r>
            <a:r>
              <a:rPr lang="sl-SI" dirty="0" smtClean="0"/>
              <a:t>elali kratke</a:t>
            </a:r>
            <a:r>
              <a:rPr lang="sl-SI" dirty="0"/>
              <a:t>, odrezane </a:t>
            </a:r>
            <a:r>
              <a:rPr lang="sl-SI" dirty="0" smtClean="0"/>
              <a:t>poteze, </a:t>
            </a:r>
          </a:p>
          <a:p>
            <a:pPr>
              <a:buFontTx/>
              <a:buChar char="-"/>
            </a:pPr>
            <a:r>
              <a:rPr lang="sl-SI" dirty="0" smtClean="0"/>
              <a:t>platno so prekrivali z </a:t>
            </a:r>
            <a:r>
              <a:rPr lang="sl-SI" dirty="0"/>
              <a:t>debelim slojem </a:t>
            </a:r>
            <a:r>
              <a:rPr lang="sl-SI" dirty="0" smtClean="0"/>
              <a:t>barv,</a:t>
            </a:r>
          </a:p>
          <a:p>
            <a:pPr>
              <a:buFontTx/>
              <a:buChar char="-"/>
            </a:pPr>
            <a:r>
              <a:rPr lang="sl-SI" dirty="0"/>
              <a:t>n</a:t>
            </a:r>
            <a:r>
              <a:rPr lang="sl-SI" dirty="0" smtClean="0"/>
              <a:t>a sliki niso natančno naslikali podrobnosti.</a:t>
            </a:r>
          </a:p>
        </p:txBody>
      </p:sp>
      <p:pic>
        <p:nvPicPr>
          <p:cNvPr id="3074" name="Picture 2" descr="Rihard Jakopič je bil vodilni slovenski impresionistični slik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2276872"/>
            <a:ext cx="3648406" cy="27363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112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l-SI" sz="4800" dirty="0" smtClean="0">
                <a:solidFill>
                  <a:srgbClr val="C00000"/>
                </a:solidFill>
                <a:latin typeface="+mn-lt"/>
              </a:rPr>
              <a:t>Rihard Jakopič in impresionizem</a:t>
            </a:r>
            <a:endParaRPr lang="sl-SI" sz="4800" dirty="0">
              <a:solidFill>
                <a:srgbClr val="C00000"/>
              </a:solidFill>
              <a:latin typeface="+mn-lt"/>
            </a:endParaRPr>
          </a:p>
        </p:txBody>
      </p:sp>
      <p:sp>
        <p:nvSpPr>
          <p:cNvPr id="3" name="Content Placeholder 2"/>
          <p:cNvSpPr>
            <a:spLocks noGrp="1"/>
          </p:cNvSpPr>
          <p:nvPr>
            <p:ph idx="1"/>
          </p:nvPr>
        </p:nvSpPr>
        <p:spPr>
          <a:xfrm>
            <a:off x="457200" y="1484784"/>
            <a:ext cx="8229600" cy="5501208"/>
          </a:xfrm>
        </p:spPr>
        <p:txBody>
          <a:bodyPr>
            <a:normAutofit/>
          </a:bodyPr>
          <a:lstStyle/>
          <a:p>
            <a:pPr marL="0" indent="0">
              <a:buNone/>
            </a:pPr>
            <a:endParaRPr lang="sl-SI" sz="1800" dirty="0" smtClean="0"/>
          </a:p>
          <a:p>
            <a:pPr marL="0" indent="0">
              <a:buNone/>
            </a:pPr>
            <a:endParaRPr lang="sl-SI" sz="1800" dirty="0"/>
          </a:p>
          <a:p>
            <a:pPr marL="0" indent="0">
              <a:buNone/>
            </a:pPr>
            <a:endParaRPr lang="sl-SI" sz="1800" dirty="0" smtClean="0"/>
          </a:p>
          <a:p>
            <a:pPr marL="0" indent="0">
              <a:buNone/>
            </a:pPr>
            <a:endParaRPr lang="sl-SI" sz="1800" dirty="0"/>
          </a:p>
          <a:p>
            <a:pPr marL="0" indent="0">
              <a:buNone/>
            </a:pPr>
            <a:endParaRPr lang="sl-SI" sz="1800" dirty="0" smtClean="0"/>
          </a:p>
          <a:p>
            <a:pPr marL="0" indent="0">
              <a:buNone/>
            </a:pPr>
            <a:endParaRPr lang="sl-SI" sz="1800" dirty="0"/>
          </a:p>
          <a:p>
            <a:pPr marL="0" indent="0">
              <a:buNone/>
            </a:pPr>
            <a:endParaRPr lang="sl-SI" sz="1800" dirty="0" smtClean="0"/>
          </a:p>
          <a:p>
            <a:pPr marL="0" indent="0">
              <a:buNone/>
            </a:pPr>
            <a:endParaRPr lang="sl-SI" sz="1800" dirty="0"/>
          </a:p>
          <a:p>
            <a:pPr marL="0" indent="0">
              <a:buNone/>
            </a:pPr>
            <a:endParaRPr lang="sl-SI" sz="1800" dirty="0"/>
          </a:p>
          <a:p>
            <a:pPr marL="0" indent="0">
              <a:buNone/>
            </a:pPr>
            <a:endParaRPr lang="sl-SI" sz="1800" dirty="0" smtClean="0"/>
          </a:p>
          <a:p>
            <a:pPr marL="0" indent="0">
              <a:buNone/>
            </a:pPr>
            <a:endParaRPr lang="sl-SI" sz="1800" dirty="0"/>
          </a:p>
          <a:p>
            <a:pPr marL="0" indent="0">
              <a:buNone/>
            </a:pPr>
            <a:endParaRPr lang="sl-SI" sz="1800" dirty="0" smtClean="0"/>
          </a:p>
          <a:p>
            <a:pPr marL="0" indent="0">
              <a:buNone/>
            </a:pPr>
            <a:endParaRPr lang="sl-SI" sz="1800" dirty="0" smtClean="0"/>
          </a:p>
          <a:p>
            <a:pPr marL="0" indent="0">
              <a:buNone/>
            </a:pPr>
            <a:endParaRPr lang="sl-SI" sz="1800" dirty="0" smtClean="0">
              <a:solidFill>
                <a:srgbClr val="002060"/>
              </a:solidFill>
            </a:endParaRPr>
          </a:p>
          <a:p>
            <a:pPr marL="0" indent="0">
              <a:buNone/>
            </a:pPr>
            <a:endParaRPr lang="sl-SI" sz="1800" dirty="0">
              <a:solidFill>
                <a:srgbClr val="002060"/>
              </a:solidFill>
            </a:endParaRPr>
          </a:p>
          <a:p>
            <a:pPr marL="0" indent="0">
              <a:buNone/>
            </a:pPr>
            <a:r>
              <a:rPr lang="sl-SI" sz="1600" dirty="0" smtClean="0">
                <a:solidFill>
                  <a:srgbClr val="002060"/>
                </a:solidFill>
              </a:rPr>
              <a:t>Če posnetek ne deluje pravilno, si ga oglej tu: </a:t>
            </a:r>
            <a:r>
              <a:rPr lang="sl-SI" sz="1600" dirty="0" smtClean="0">
                <a:solidFill>
                  <a:srgbClr val="002060"/>
                </a:solidFill>
                <a:hlinkClick r:id="rId4"/>
              </a:rPr>
              <a:t>https://www.youtube.com/watch?v=cSYzJdewgFI</a:t>
            </a:r>
            <a:endParaRPr lang="sl-SI" sz="1600" dirty="0">
              <a:solidFill>
                <a:srgbClr val="002060"/>
              </a:solidFill>
            </a:endParaRPr>
          </a:p>
        </p:txBody>
      </p:sp>
      <p:pic>
        <p:nvPicPr>
          <p:cNvPr id="5" name="Umetnost-impresionisti.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4958" y="1700808"/>
            <a:ext cx="8262986" cy="4647930"/>
          </a:xfrm>
          <a:prstGeom prst="rect">
            <a:avLst/>
          </a:prstGeom>
        </p:spPr>
      </p:pic>
      <p:sp>
        <p:nvSpPr>
          <p:cNvPr id="6" name="TextBox 5"/>
          <p:cNvSpPr txBox="1"/>
          <p:nvPr/>
        </p:nvSpPr>
        <p:spPr>
          <a:xfrm>
            <a:off x="611560" y="1268760"/>
            <a:ext cx="7776864" cy="369332"/>
          </a:xfrm>
          <a:prstGeom prst="rect">
            <a:avLst/>
          </a:prstGeom>
          <a:noFill/>
        </p:spPr>
        <p:txBody>
          <a:bodyPr wrap="square" rtlCol="0">
            <a:spAutoFit/>
          </a:bodyPr>
          <a:lstStyle/>
          <a:p>
            <a:r>
              <a:rPr lang="sl-SI" dirty="0" smtClean="0"/>
              <a:t>KLIKNI NA POSNETEK!</a:t>
            </a:r>
            <a:endParaRPr lang="sl-SI" dirty="0"/>
          </a:p>
        </p:txBody>
      </p:sp>
    </p:spTree>
    <p:extLst>
      <p:ext uri="{BB962C8B-B14F-4D97-AF65-F5344CB8AC3E}">
        <p14:creationId xmlns:p14="http://schemas.microsoft.com/office/powerpoint/2010/main" val="6291354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564904"/>
            <a:ext cx="1954560" cy="1143000"/>
          </a:xfrm>
        </p:spPr>
        <p:txBody>
          <a:bodyPr>
            <a:normAutofit fontScale="90000"/>
          </a:bodyPr>
          <a:lstStyle/>
          <a:p>
            <a:pPr algn="l"/>
            <a:r>
              <a:rPr lang="sl-SI" dirty="0" smtClean="0">
                <a:solidFill>
                  <a:schemeClr val="accent2">
                    <a:lumMod val="50000"/>
                  </a:schemeClr>
                </a:solidFill>
              </a:rPr>
              <a:t>Likovna dela</a:t>
            </a:r>
            <a:br>
              <a:rPr lang="sl-SI" dirty="0" smtClean="0">
                <a:solidFill>
                  <a:schemeClr val="accent2">
                    <a:lumMod val="50000"/>
                  </a:schemeClr>
                </a:solidFill>
              </a:rPr>
            </a:br>
            <a:r>
              <a:rPr lang="sl-SI" dirty="0">
                <a:solidFill>
                  <a:schemeClr val="accent2">
                    <a:lumMod val="50000"/>
                  </a:schemeClr>
                </a:solidFill>
              </a:rPr>
              <a:t/>
            </a:r>
            <a:br>
              <a:rPr lang="sl-SI" dirty="0">
                <a:solidFill>
                  <a:schemeClr val="accent2">
                    <a:lumMod val="50000"/>
                  </a:schemeClr>
                </a:solidFill>
              </a:rPr>
            </a:br>
            <a:r>
              <a:rPr lang="sl-SI" dirty="0" smtClean="0">
                <a:solidFill>
                  <a:schemeClr val="accent2">
                    <a:lumMod val="50000"/>
                  </a:schemeClr>
                </a:solidFill>
              </a:rPr>
              <a:t>Riharda Jakopiča</a:t>
            </a:r>
            <a:endParaRPr lang="sl-SI" dirty="0">
              <a:solidFill>
                <a:schemeClr val="accent2">
                  <a:lumMod val="50000"/>
                </a:schemeClr>
              </a:solidFill>
            </a:endParaRPr>
          </a:p>
        </p:txBody>
      </p:sp>
      <p:pic>
        <p:nvPicPr>
          <p:cNvPr id="2051"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6855" t="12026" r="36876" b="6920"/>
          <a:stretch/>
        </p:blipFill>
        <p:spPr bwMode="auto">
          <a:xfrm>
            <a:off x="2267744" y="51547"/>
            <a:ext cx="6897216" cy="6796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01878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smtClean="0">
                <a:solidFill>
                  <a:srgbClr val="C00000"/>
                </a:solidFill>
              </a:rPr>
              <a:t>SONČNI BREG, Rihard Jakopič</a:t>
            </a:r>
            <a:endParaRPr lang="sl-SI" dirty="0">
              <a:solidFill>
                <a:srgbClr val="C00000"/>
              </a:solidFill>
            </a:endParaRPr>
          </a:p>
        </p:txBody>
      </p:sp>
      <p:sp>
        <p:nvSpPr>
          <p:cNvPr id="3" name="Content Placeholder 2"/>
          <p:cNvSpPr>
            <a:spLocks noGrp="1"/>
          </p:cNvSpPr>
          <p:nvPr>
            <p:ph idx="1"/>
          </p:nvPr>
        </p:nvSpPr>
        <p:spPr>
          <a:xfrm>
            <a:off x="457200" y="1412776"/>
            <a:ext cx="8229600" cy="4713387"/>
          </a:xfrm>
        </p:spPr>
        <p:txBody>
          <a:bodyPr/>
          <a:lstStyle/>
          <a:p>
            <a:pPr marL="0" indent="0">
              <a:buNone/>
            </a:pPr>
            <a:r>
              <a:rPr lang="sl-SI" dirty="0" smtClean="0"/>
              <a:t>Eno izmed njegovih del je tudi slika Sončni breg.</a:t>
            </a:r>
            <a:endParaRPr lang="sl-SI" dirty="0"/>
          </a:p>
        </p:txBody>
      </p:sp>
      <p:pic>
        <p:nvPicPr>
          <p:cNvPr id="1028" name="Picture 4" descr="Slika:Rihard Jakopič - Sončni breg.jpg - Wikipedija, prosta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4489" y="2303495"/>
            <a:ext cx="5400600" cy="4554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8364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712" y="197768"/>
            <a:ext cx="8229600" cy="1143000"/>
          </a:xfrm>
        </p:spPr>
        <p:txBody>
          <a:bodyPr>
            <a:noAutofit/>
          </a:bodyPr>
          <a:lstStyle/>
          <a:p>
            <a:r>
              <a:rPr lang="sl-SI" sz="3200" dirty="0" smtClean="0">
                <a:solidFill>
                  <a:srgbClr val="C00000"/>
                </a:solidFill>
              </a:rPr>
              <a:t>Tudi </a:t>
            </a:r>
            <a:r>
              <a:rPr lang="sl-SI" sz="3200" dirty="0" smtClean="0">
                <a:solidFill>
                  <a:srgbClr val="C00000"/>
                </a:solidFill>
              </a:rPr>
              <a:t>vi </a:t>
            </a:r>
            <a:r>
              <a:rPr lang="sl-SI" sz="3200" dirty="0" smtClean="0">
                <a:solidFill>
                  <a:srgbClr val="C00000"/>
                </a:solidFill>
              </a:rPr>
              <a:t>se boste danes spremenili v impresionistične umetnike ...</a:t>
            </a:r>
            <a:endParaRPr lang="sl-SI" sz="3200" dirty="0">
              <a:solidFill>
                <a:srgbClr val="C00000"/>
              </a:solidFill>
            </a:endParaRPr>
          </a:p>
        </p:txBody>
      </p:sp>
      <p:sp>
        <p:nvSpPr>
          <p:cNvPr id="3" name="Content Placeholder 2"/>
          <p:cNvSpPr>
            <a:spLocks noGrp="1"/>
          </p:cNvSpPr>
          <p:nvPr>
            <p:ph idx="1"/>
          </p:nvPr>
        </p:nvSpPr>
        <p:spPr>
          <a:xfrm>
            <a:off x="395536" y="1340768"/>
            <a:ext cx="8229600" cy="4525963"/>
          </a:xfrm>
        </p:spPr>
        <p:txBody>
          <a:bodyPr/>
          <a:lstStyle/>
          <a:p>
            <a:endParaRPr lang="sl-SI" dirty="0"/>
          </a:p>
        </p:txBody>
      </p:sp>
      <p:pic>
        <p:nvPicPr>
          <p:cNvPr id="7170" name="Picture 2" descr="Learn art history while creating a Vincent Van Gogh-inspired Wheat Field with Crows drawing. Fill up your art sub plan folder with no-prep, Post-Impressionism art projects that are easy to implement for kids. Great for arts integration, homeschooling parents, and art teachers wanting to liven up their art lessons with art games and projects. | Glitter Meets Glue #art #wheatfieldwithcrows #arthistory #vangogh #artlesson"/>
          <p:cNvPicPr>
            <a:picLocks noChangeAspect="1" noChangeArrowheads="1"/>
          </p:cNvPicPr>
          <p:nvPr/>
        </p:nvPicPr>
        <p:blipFill rotWithShape="1">
          <a:blip r:embed="rId2">
            <a:extLst>
              <a:ext uri="{28A0092B-C50C-407E-A947-70E740481C1C}">
                <a14:useLocalDpi xmlns:a14="http://schemas.microsoft.com/office/drawing/2010/main" val="0"/>
              </a:ext>
            </a:extLst>
          </a:blip>
          <a:srcRect b="17701"/>
          <a:stretch/>
        </p:blipFill>
        <p:spPr bwMode="auto">
          <a:xfrm>
            <a:off x="499211" y="1363937"/>
            <a:ext cx="2799862" cy="345638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Learn art history while creating a Vincent Van Gogh-inspired Green Wheat Fields oil pastel drawing. Fill up your art sub plan folder with no-prep, Post-Impressionism art projects that are easy to implement for kids. Great for middle school arts integration, homeschooling parents, and art teachers wanting to liven up their art lessons with art games. | Glitter Meets Glue"/>
          <p:cNvPicPr>
            <a:picLocks noChangeAspect="1" noChangeArrowheads="1"/>
          </p:cNvPicPr>
          <p:nvPr/>
        </p:nvPicPr>
        <p:blipFill rotWithShape="1">
          <a:blip r:embed="rId3">
            <a:extLst>
              <a:ext uri="{28A0092B-C50C-407E-A947-70E740481C1C}">
                <a14:useLocalDpi xmlns:a14="http://schemas.microsoft.com/office/drawing/2010/main" val="0"/>
              </a:ext>
            </a:extLst>
          </a:blip>
          <a:srcRect b="18591"/>
          <a:stretch/>
        </p:blipFill>
        <p:spPr bwMode="auto">
          <a:xfrm>
            <a:off x="3299073" y="1363937"/>
            <a:ext cx="2811479" cy="343321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Art With Katie: Art for Kids: Paint Like Mon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9073" y="4952761"/>
            <a:ext cx="2937481" cy="1916832"/>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Geography for Kids: French impressionism lesson from that artist woman -other good art projects on her blo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168" y="1340768"/>
            <a:ext cx="2649946" cy="3441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80050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sl-SI" sz="5300" dirty="0" smtClean="0">
                <a:latin typeface="Chiller" panose="04020404031007020602" pitchFamily="82" charset="0"/>
              </a:rPr>
              <a:t>UPODOBILI BOSTE ...</a:t>
            </a:r>
            <a:r>
              <a:rPr lang="sl-SI" dirty="0" smtClean="0"/>
              <a:t/>
            </a:r>
            <a:br>
              <a:rPr lang="sl-SI" dirty="0" smtClean="0"/>
            </a:br>
            <a:r>
              <a:rPr lang="sl-SI" dirty="0" smtClean="0"/>
              <a:t/>
            </a:r>
            <a:br>
              <a:rPr lang="sl-SI" dirty="0" smtClean="0"/>
            </a:br>
            <a:r>
              <a:rPr lang="sl-SI" dirty="0"/>
              <a:t/>
            </a:r>
            <a:br>
              <a:rPr lang="sl-SI" dirty="0"/>
            </a:br>
            <a:r>
              <a:rPr lang="sl-SI" sz="8900" dirty="0" smtClean="0">
                <a:latin typeface="Chiller" panose="04020404031007020602" pitchFamily="82" charset="0"/>
              </a:rPr>
              <a:t>CVETO</a:t>
            </a:r>
            <a:r>
              <a:rPr lang="sl-SI" sz="7300" dirty="0" smtClean="0">
                <a:latin typeface="Chiller" panose="04020404031007020602" pitchFamily="82" charset="0"/>
              </a:rPr>
              <a:t>Č</a:t>
            </a:r>
            <a:r>
              <a:rPr lang="sl-SI" sz="8900" dirty="0" smtClean="0">
                <a:latin typeface="Chiller" panose="04020404031007020602" pitchFamily="82" charset="0"/>
              </a:rPr>
              <a:t>I TRAVNIK</a:t>
            </a:r>
            <a:endParaRPr lang="sl-SI" sz="8900" dirty="0">
              <a:latin typeface="Chiller" panose="04020404031007020602" pitchFamily="82" charset="0"/>
            </a:endParaRPr>
          </a:p>
        </p:txBody>
      </p:sp>
    </p:spTree>
    <p:extLst>
      <p:ext uri="{BB962C8B-B14F-4D97-AF65-F5344CB8AC3E}">
        <p14:creationId xmlns:p14="http://schemas.microsoft.com/office/powerpoint/2010/main" val="136166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l-SI" dirty="0" smtClean="0">
                <a:solidFill>
                  <a:schemeClr val="accent6">
                    <a:lumMod val="50000"/>
                  </a:schemeClr>
                </a:solidFill>
              </a:rPr>
              <a:t>LIKOVNA NALOGA: </a:t>
            </a:r>
            <a:br>
              <a:rPr lang="sl-SI" dirty="0" smtClean="0">
                <a:solidFill>
                  <a:schemeClr val="accent6">
                    <a:lumMod val="50000"/>
                  </a:schemeClr>
                </a:solidFill>
              </a:rPr>
            </a:br>
            <a:r>
              <a:rPr lang="sl-SI" dirty="0" smtClean="0">
                <a:solidFill>
                  <a:srgbClr val="C00000"/>
                </a:solidFill>
              </a:rPr>
              <a:t>CVETOČI TRAVNIK</a:t>
            </a:r>
            <a:endParaRPr lang="sl-SI" dirty="0">
              <a:solidFill>
                <a:srgbClr val="C00000"/>
              </a:solidFill>
            </a:endParaRPr>
          </a:p>
        </p:txBody>
      </p:sp>
      <p:sp>
        <p:nvSpPr>
          <p:cNvPr id="3" name="Content Placeholder 2"/>
          <p:cNvSpPr>
            <a:spLocks noGrp="1"/>
          </p:cNvSpPr>
          <p:nvPr>
            <p:ph idx="1"/>
          </p:nvPr>
        </p:nvSpPr>
        <p:spPr>
          <a:xfrm>
            <a:off x="467544" y="1772816"/>
            <a:ext cx="8229600" cy="4525963"/>
          </a:xfrm>
        </p:spPr>
        <p:txBody>
          <a:bodyPr>
            <a:normAutofit fontScale="77500" lnSpcReduction="20000"/>
          </a:bodyPr>
          <a:lstStyle/>
          <a:p>
            <a:r>
              <a:rPr lang="sl-SI" dirty="0" smtClean="0"/>
              <a:t>S </a:t>
            </a:r>
            <a:r>
              <a:rPr lang="sl-SI" dirty="0" smtClean="0">
                <a:solidFill>
                  <a:srgbClr val="C00000"/>
                </a:solidFill>
              </a:rPr>
              <a:t>tempera barvami </a:t>
            </a:r>
            <a:r>
              <a:rPr lang="sl-SI" dirty="0" smtClean="0"/>
              <a:t>naslikaj podobo </a:t>
            </a:r>
            <a:r>
              <a:rPr lang="sl-SI" dirty="0" smtClean="0">
                <a:solidFill>
                  <a:srgbClr val="C00000"/>
                </a:solidFill>
              </a:rPr>
              <a:t>travnika</a:t>
            </a:r>
            <a:r>
              <a:rPr lang="sl-SI" dirty="0" smtClean="0"/>
              <a:t>, kot je to delal slikar Rihard Jakopič. Lahko slikaš s prsti ali rišeš kratke črtice. </a:t>
            </a:r>
          </a:p>
          <a:p>
            <a:pPr marL="0" indent="0">
              <a:buNone/>
            </a:pPr>
            <a:endParaRPr lang="sl-SI" dirty="0" smtClean="0"/>
          </a:p>
          <a:p>
            <a:r>
              <a:rPr lang="sl-SI" dirty="0" smtClean="0"/>
              <a:t>Pazi, da zapolniš </a:t>
            </a:r>
            <a:r>
              <a:rPr lang="sl-SI" dirty="0" smtClean="0">
                <a:solidFill>
                  <a:srgbClr val="C00000"/>
                </a:solidFill>
              </a:rPr>
              <a:t>celotno površino </a:t>
            </a:r>
            <a:r>
              <a:rPr lang="sl-SI" dirty="0" smtClean="0"/>
              <a:t>risalnega lista. Pri ustvarjanju </a:t>
            </a:r>
            <a:r>
              <a:rPr lang="sl-SI" dirty="0" smtClean="0">
                <a:solidFill>
                  <a:srgbClr val="C00000"/>
                </a:solidFill>
              </a:rPr>
              <a:t>ne riši podrobnosti</a:t>
            </a:r>
            <a:r>
              <a:rPr lang="sl-SI" dirty="0" smtClean="0"/>
              <a:t>. </a:t>
            </a:r>
          </a:p>
          <a:p>
            <a:pPr marL="0" indent="0">
              <a:buNone/>
            </a:pPr>
            <a:endParaRPr lang="sl-SI" dirty="0" smtClean="0"/>
          </a:p>
          <a:p>
            <a:r>
              <a:rPr lang="sl-SI" dirty="0" smtClean="0"/>
              <a:t>Barve naj bodo čim  bolj močne. Lahko jih nanašaš na debelo, uporabljaj </a:t>
            </a:r>
            <a:r>
              <a:rPr lang="sl-SI" dirty="0" smtClean="0">
                <a:solidFill>
                  <a:srgbClr val="C00000"/>
                </a:solidFill>
              </a:rPr>
              <a:t>čim manj vode</a:t>
            </a:r>
            <a:r>
              <a:rPr lang="sl-SI" dirty="0" smtClean="0"/>
              <a:t>.</a:t>
            </a:r>
          </a:p>
          <a:p>
            <a:endParaRPr lang="sl-SI" dirty="0" smtClean="0"/>
          </a:p>
          <a:p>
            <a:r>
              <a:rPr lang="sl-SI" dirty="0" smtClean="0"/>
              <a:t>Če tempera barv doma nimaš, lahko uporabiš poljubne likovne materiale (npr. voščenke).</a:t>
            </a:r>
          </a:p>
        </p:txBody>
      </p:sp>
    </p:spTree>
    <p:extLst>
      <p:ext uri="{BB962C8B-B14F-4D97-AF65-F5344CB8AC3E}">
        <p14:creationId xmlns:p14="http://schemas.microsoft.com/office/powerpoint/2010/main" val="101333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sl-SI" sz="3600" dirty="0" smtClean="0">
                <a:solidFill>
                  <a:srgbClr val="C00000"/>
                </a:solidFill>
              </a:rPr>
              <a:t>Če skozi okno ne vidiš cvetočega travnika, lahko nekaj idej najdeš tukaj ...</a:t>
            </a:r>
            <a:endParaRPr lang="sl-SI" sz="3600" dirty="0">
              <a:solidFill>
                <a:srgbClr val="C00000"/>
              </a:solidFill>
            </a:endParaRPr>
          </a:p>
        </p:txBody>
      </p:sp>
      <p:pic>
        <p:nvPicPr>
          <p:cNvPr id="8194" name="Picture 2" descr="Katero seme je primerno za bujni cvetoči travnik divjih cvetov ..."/>
          <p:cNvPicPr>
            <a:picLocks noChangeAspect="1" noChangeArrowheads="1"/>
          </p:cNvPicPr>
          <p:nvPr/>
        </p:nvPicPr>
        <p:blipFill rotWithShape="1">
          <a:blip r:embed="rId2">
            <a:extLst>
              <a:ext uri="{28A0092B-C50C-407E-A947-70E740481C1C}">
                <a14:useLocalDpi xmlns:a14="http://schemas.microsoft.com/office/drawing/2010/main" val="0"/>
              </a:ext>
            </a:extLst>
          </a:blip>
          <a:srcRect b="17920"/>
          <a:stretch/>
        </p:blipFill>
        <p:spPr bwMode="auto">
          <a:xfrm>
            <a:off x="251520" y="1556792"/>
            <a:ext cx="3629025" cy="197797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V tujih medijih odkrivajo lepote slovenske narave: cvetoči ..."/>
          <p:cNvPicPr>
            <a:picLocks noChangeAspect="1" noChangeArrowheads="1"/>
          </p:cNvPicPr>
          <p:nvPr/>
        </p:nvPicPr>
        <p:blipFill rotWithShape="1">
          <a:blip r:embed="rId3">
            <a:extLst>
              <a:ext uri="{28A0092B-C50C-407E-A947-70E740481C1C}">
                <a14:useLocalDpi xmlns:a14="http://schemas.microsoft.com/office/drawing/2010/main" val="0"/>
              </a:ext>
            </a:extLst>
          </a:blip>
          <a:srcRect t="24387"/>
          <a:stretch/>
        </p:blipFill>
        <p:spPr bwMode="auto">
          <a:xfrm>
            <a:off x="4355976" y="1539929"/>
            <a:ext cx="4240188" cy="1994841"/>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Divji travnik na domačem vrtu - siol.n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3861048"/>
            <a:ext cx="3679095" cy="2448272"/>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descr="foto-narava.com - /Cvetoči travni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5" name="AutoShape 10" descr="foto-narava.com - /Cvetoči travni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pic>
        <p:nvPicPr>
          <p:cNvPr id="8204" name="Picture 12" descr="resna navihanka: Veselje barv..."/>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3014"/>
          <a:stretch/>
        </p:blipFill>
        <p:spPr bwMode="auto">
          <a:xfrm>
            <a:off x="4355976" y="3861048"/>
            <a:ext cx="4240188" cy="2448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0962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TotalTime>
  <Words>207</Words>
  <Application>Microsoft Office PowerPoint</Application>
  <PresentationFormat>Diaprojekcija na zaslonu (4:3)</PresentationFormat>
  <Paragraphs>53</Paragraphs>
  <Slides>11</Slides>
  <Notes>0</Notes>
  <HiddenSlides>0</HiddenSlides>
  <MMClips>1</MMClips>
  <ScaleCrop>false</ScaleCrop>
  <HeadingPairs>
    <vt:vector size="4" baseType="variant">
      <vt:variant>
        <vt:lpstr>Tema</vt:lpstr>
      </vt:variant>
      <vt:variant>
        <vt:i4>1</vt:i4>
      </vt:variant>
      <vt:variant>
        <vt:lpstr>Naslovi diapozitivov</vt:lpstr>
      </vt:variant>
      <vt:variant>
        <vt:i4>11</vt:i4>
      </vt:variant>
    </vt:vector>
  </HeadingPairs>
  <TitlesOfParts>
    <vt:vector size="12" baseType="lpstr">
      <vt:lpstr>Office Theme</vt:lpstr>
      <vt:lpstr>LIKOVNA UMETNOST  IMPRESIONIZEM RIHARDA JAKOPIČA</vt:lpstr>
      <vt:lpstr>Rihard Jakopič (12. april 1869 – 21. april 1943)</vt:lpstr>
      <vt:lpstr>Rihard Jakopič in impresionizem</vt:lpstr>
      <vt:lpstr>Likovna dela  Riharda Jakopiča</vt:lpstr>
      <vt:lpstr>SONČNI BREG, Rihard Jakopič</vt:lpstr>
      <vt:lpstr>Tudi vi se boste danes spremenili v impresionistične umetnike ...</vt:lpstr>
      <vt:lpstr>UPODOBILI BOSTE ...   CVETOČI TRAVNIK</vt:lpstr>
      <vt:lpstr>LIKOVNA NALOGA:  CVETOČI TRAVNIK</vt:lpstr>
      <vt:lpstr>Če skozi okno ne vidiš cvetočega travnika, lahko nekaj idej najdeš tukaj ...</vt:lpstr>
      <vt:lpstr>PowerPointova predstavitev</vt:lpstr>
      <vt:lpstr>ŽELIMO TI VELIKO  USTVARJALNOSTI!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Uroš</dc:creator>
  <cp:lastModifiedBy>AljaP</cp:lastModifiedBy>
  <cp:revision>10</cp:revision>
  <dcterms:created xsi:type="dcterms:W3CDTF">2020-05-05T10:35:19Z</dcterms:created>
  <dcterms:modified xsi:type="dcterms:W3CDTF">2020-05-05T12:32:32Z</dcterms:modified>
</cp:coreProperties>
</file>