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9" r:id="rId3"/>
    <p:sldId id="256" r:id="rId4"/>
    <p:sldId id="263" r:id="rId5"/>
    <p:sldId id="265" r:id="rId6"/>
    <p:sldId id="261" r:id="rId7"/>
    <p:sldId id="267" r:id="rId8"/>
    <p:sldId id="268" r:id="rId9"/>
    <p:sldId id="269" r:id="rId10"/>
    <p:sldId id="280" r:id="rId11"/>
    <p:sldId id="281" r:id="rId12"/>
    <p:sldId id="270" r:id="rId13"/>
    <p:sldId id="266" r:id="rId14"/>
    <p:sldId id="283" r:id="rId15"/>
    <p:sldId id="282" r:id="rId16"/>
    <p:sldId id="278" r:id="rId17"/>
    <p:sldId id="272" r:id="rId18"/>
    <p:sldId id="277" r:id="rId19"/>
    <p:sldId id="271" r:id="rId20"/>
    <p:sldId id="275" r:id="rId21"/>
    <p:sldId id="284" r:id="rId22"/>
    <p:sldId id="274" r:id="rId23"/>
    <p:sldId id="276" r:id="rId24"/>
    <p:sldId id="279" r:id="rId25"/>
    <p:sldId id="285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F8224-4264-4D27-8DE2-1FF6C33D6084}" type="doc">
      <dgm:prSet loTypeId="urn:microsoft.com/office/officeart/2005/8/layout/radial6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7F2F385-9D8D-41AA-A247-C4C8A24EBEA9}">
      <dgm:prSet phldrT="[besedilo]"/>
      <dgm:spPr/>
      <dgm:t>
        <a:bodyPr/>
        <a:lstStyle/>
        <a:p>
          <a:r>
            <a:rPr lang="sl-SI" dirty="0" smtClean="0">
              <a:latin typeface="Century Gothic" panose="020B0502020202020204" pitchFamily="34" charset="0"/>
            </a:rPr>
            <a:t>LIKOVNA UMETNOST</a:t>
          </a:r>
          <a:endParaRPr lang="en-US" dirty="0">
            <a:latin typeface="Century Gothic" panose="020B0502020202020204" pitchFamily="34" charset="0"/>
          </a:endParaRPr>
        </a:p>
      </dgm:t>
    </dgm:pt>
    <dgm:pt modelId="{45FC74C5-C8E9-4694-88FD-B3270C78DB5D}" type="parTrans" cxnId="{07B2844A-A457-4742-AF0D-3755FE75FE15}">
      <dgm:prSet/>
      <dgm:spPr/>
      <dgm:t>
        <a:bodyPr/>
        <a:lstStyle/>
        <a:p>
          <a:endParaRPr lang="en-US"/>
        </a:p>
      </dgm:t>
    </dgm:pt>
    <dgm:pt modelId="{D93EB810-E51B-441B-803E-27ABA68444A3}" type="sibTrans" cxnId="{07B2844A-A457-4742-AF0D-3755FE75FE15}">
      <dgm:prSet/>
      <dgm:spPr/>
      <dgm:t>
        <a:bodyPr/>
        <a:lstStyle/>
        <a:p>
          <a:endParaRPr lang="en-US"/>
        </a:p>
      </dgm:t>
    </dgm:pt>
    <dgm:pt modelId="{F66F2D62-C13E-4FA2-B02B-594770546158}">
      <dgm:prSet phldrT="[besedilo]"/>
      <dgm:spPr/>
      <dgm:t>
        <a:bodyPr/>
        <a:lstStyle/>
        <a:p>
          <a:r>
            <a:rPr lang="sl-SI" dirty="0" smtClean="0">
              <a:latin typeface="Century Gothic" panose="020B0502020202020204" pitchFamily="34" charset="0"/>
            </a:rPr>
            <a:t>GLASBENA UMETNOST</a:t>
          </a:r>
          <a:endParaRPr lang="en-US" dirty="0">
            <a:latin typeface="Century Gothic" panose="020B0502020202020204" pitchFamily="34" charset="0"/>
          </a:endParaRPr>
        </a:p>
      </dgm:t>
    </dgm:pt>
    <dgm:pt modelId="{8D34D7F4-49A6-40AA-BDFF-AB6FB5DCC28A}" type="parTrans" cxnId="{F5B72E98-8AE0-4858-A05F-7EF5B5A74023}">
      <dgm:prSet/>
      <dgm:spPr/>
      <dgm:t>
        <a:bodyPr/>
        <a:lstStyle/>
        <a:p>
          <a:endParaRPr lang="en-US"/>
        </a:p>
      </dgm:t>
    </dgm:pt>
    <dgm:pt modelId="{41AC162C-EC4B-4DCE-A47B-6625224DFEA5}" type="sibTrans" cxnId="{F5B72E98-8AE0-4858-A05F-7EF5B5A74023}">
      <dgm:prSet/>
      <dgm:spPr/>
      <dgm:t>
        <a:bodyPr/>
        <a:lstStyle/>
        <a:p>
          <a:endParaRPr lang="en-US"/>
        </a:p>
      </dgm:t>
    </dgm:pt>
    <dgm:pt modelId="{522EA402-87EB-4A7D-A5B1-ACA4213EE587}">
      <dgm:prSet phldrT="[besedilo]"/>
      <dgm:spPr/>
      <dgm:t>
        <a:bodyPr/>
        <a:lstStyle/>
        <a:p>
          <a:r>
            <a:rPr lang="sl-SI" dirty="0" smtClean="0">
              <a:latin typeface="Century Gothic" panose="020B0502020202020204" pitchFamily="34" charset="0"/>
            </a:rPr>
            <a:t>KNJIŽEVNOST</a:t>
          </a:r>
          <a:endParaRPr lang="en-US" dirty="0">
            <a:latin typeface="Century Gothic" panose="020B0502020202020204" pitchFamily="34" charset="0"/>
          </a:endParaRPr>
        </a:p>
      </dgm:t>
    </dgm:pt>
    <dgm:pt modelId="{2C41DFC7-F736-4531-A3BC-67FFC89A7BE4}" type="parTrans" cxnId="{E866C244-7BB0-484C-B2A1-0552DE31BE63}">
      <dgm:prSet/>
      <dgm:spPr/>
      <dgm:t>
        <a:bodyPr/>
        <a:lstStyle/>
        <a:p>
          <a:endParaRPr lang="en-US"/>
        </a:p>
      </dgm:t>
    </dgm:pt>
    <dgm:pt modelId="{A7BE7718-8D23-4BF1-86FD-D991013C1196}" type="sibTrans" cxnId="{E866C244-7BB0-484C-B2A1-0552DE31BE63}">
      <dgm:prSet/>
      <dgm:spPr/>
      <dgm:t>
        <a:bodyPr/>
        <a:lstStyle/>
        <a:p>
          <a:endParaRPr lang="en-US"/>
        </a:p>
      </dgm:t>
    </dgm:pt>
    <dgm:pt modelId="{1A4A69D1-73C3-4096-B19F-DFEB521FC19C}">
      <dgm:prSet phldrT="[besedil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l-SI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MEDPREDMETNO POVEZOVANJE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42A3617-0B8D-4AD2-9588-5C420F164D1E}" type="sibTrans" cxnId="{69B4F20B-F3A9-4A1C-B424-D4EFDA9D4D4A}">
      <dgm:prSet/>
      <dgm:spPr/>
      <dgm:t>
        <a:bodyPr/>
        <a:lstStyle/>
        <a:p>
          <a:endParaRPr lang="en-US"/>
        </a:p>
      </dgm:t>
    </dgm:pt>
    <dgm:pt modelId="{426D06A7-A661-4B27-8416-616AA0CE7750}" type="parTrans" cxnId="{69B4F20B-F3A9-4A1C-B424-D4EFDA9D4D4A}">
      <dgm:prSet/>
      <dgm:spPr/>
      <dgm:t>
        <a:bodyPr/>
        <a:lstStyle/>
        <a:p>
          <a:endParaRPr lang="en-US"/>
        </a:p>
      </dgm:t>
    </dgm:pt>
    <dgm:pt modelId="{4F4B2943-AD1A-4BE3-9089-66E15A6072E7}" type="pres">
      <dgm:prSet presAssocID="{250F8224-4264-4D27-8DE2-1FF6C33D60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3E9D3-9998-42EF-ACB3-172A1511D53E}" type="pres">
      <dgm:prSet presAssocID="{1A4A69D1-73C3-4096-B19F-DFEB521FC19C}" presName="centerShape" presStyleLbl="node0" presStyleIdx="0" presStyleCnt="1" custScaleX="113774" custScaleY="52602" custLinFactNeighborX="-55428" custLinFactNeighborY="-48138"/>
      <dgm:spPr/>
      <dgm:t>
        <a:bodyPr/>
        <a:lstStyle/>
        <a:p>
          <a:endParaRPr lang="en-US"/>
        </a:p>
      </dgm:t>
    </dgm:pt>
    <dgm:pt modelId="{7AFD7020-0EBC-4453-92EC-14F078EFC356}" type="pres">
      <dgm:prSet presAssocID="{87F2F385-9D8D-41AA-A247-C4C8A24EBE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AC582-6C23-49F0-B87C-6D861D1DF49F}" type="pres">
      <dgm:prSet presAssocID="{87F2F385-9D8D-41AA-A247-C4C8A24EBEA9}" presName="dummy" presStyleCnt="0"/>
      <dgm:spPr/>
    </dgm:pt>
    <dgm:pt modelId="{8F526F3D-DB4A-40D5-9106-3186DA2067CB}" type="pres">
      <dgm:prSet presAssocID="{D93EB810-E51B-441B-803E-27ABA68444A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8476DA4-4C30-4963-983E-5FD6D63A9901}" type="pres">
      <dgm:prSet presAssocID="{F66F2D62-C13E-4FA2-B02B-5947705461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DF97C-8B27-42CB-B706-C89609502364}" type="pres">
      <dgm:prSet presAssocID="{F66F2D62-C13E-4FA2-B02B-594770546158}" presName="dummy" presStyleCnt="0"/>
      <dgm:spPr/>
    </dgm:pt>
    <dgm:pt modelId="{1B1609C6-220B-4292-8C86-177568D45806}" type="pres">
      <dgm:prSet presAssocID="{41AC162C-EC4B-4DCE-A47B-6625224DFEA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CA2EAA8-5D6A-48C8-8878-83CD99DC8796}" type="pres">
      <dgm:prSet presAssocID="{522EA402-87EB-4A7D-A5B1-ACA4213EE5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46AFD-000A-4210-BF47-5A9FD92A1D5E}" type="pres">
      <dgm:prSet presAssocID="{522EA402-87EB-4A7D-A5B1-ACA4213EE587}" presName="dummy" presStyleCnt="0"/>
      <dgm:spPr/>
    </dgm:pt>
    <dgm:pt modelId="{3DBA34DC-077F-4870-A310-58F08662BC1B}" type="pres">
      <dgm:prSet presAssocID="{A7BE7718-8D23-4BF1-86FD-D991013C1196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2E41424-027F-4267-BC2B-C79ACB81CF8E}" type="presOf" srcId="{41AC162C-EC4B-4DCE-A47B-6625224DFEA5}" destId="{1B1609C6-220B-4292-8C86-177568D45806}" srcOrd="0" destOrd="0" presId="urn:microsoft.com/office/officeart/2005/8/layout/radial6"/>
    <dgm:cxn modelId="{9A4D70F5-E02D-497A-8AA7-F1C56D6CE9DF}" type="presOf" srcId="{522EA402-87EB-4A7D-A5B1-ACA4213EE587}" destId="{6CA2EAA8-5D6A-48C8-8878-83CD99DC8796}" srcOrd="0" destOrd="0" presId="urn:microsoft.com/office/officeart/2005/8/layout/radial6"/>
    <dgm:cxn modelId="{9CCF885E-0B6A-4CD6-9595-AD8C35BB39EA}" type="presOf" srcId="{1A4A69D1-73C3-4096-B19F-DFEB521FC19C}" destId="{F863E9D3-9998-42EF-ACB3-172A1511D53E}" srcOrd="0" destOrd="0" presId="urn:microsoft.com/office/officeart/2005/8/layout/radial6"/>
    <dgm:cxn modelId="{C62BDB07-C137-4144-B58B-32A33FE576D1}" type="presOf" srcId="{250F8224-4264-4D27-8DE2-1FF6C33D6084}" destId="{4F4B2943-AD1A-4BE3-9089-66E15A6072E7}" srcOrd="0" destOrd="0" presId="urn:microsoft.com/office/officeart/2005/8/layout/radial6"/>
    <dgm:cxn modelId="{6591C9D0-1391-458B-B1FE-6B5BF8D6BE67}" type="presOf" srcId="{87F2F385-9D8D-41AA-A247-C4C8A24EBEA9}" destId="{7AFD7020-0EBC-4453-92EC-14F078EFC356}" srcOrd="0" destOrd="0" presId="urn:microsoft.com/office/officeart/2005/8/layout/radial6"/>
    <dgm:cxn modelId="{855FB2BC-0BA8-461B-B1AE-CF39A76F9A88}" type="presOf" srcId="{D93EB810-E51B-441B-803E-27ABA68444A3}" destId="{8F526F3D-DB4A-40D5-9106-3186DA2067CB}" srcOrd="0" destOrd="0" presId="urn:microsoft.com/office/officeart/2005/8/layout/radial6"/>
    <dgm:cxn modelId="{69B4F20B-F3A9-4A1C-B424-D4EFDA9D4D4A}" srcId="{250F8224-4264-4D27-8DE2-1FF6C33D6084}" destId="{1A4A69D1-73C3-4096-B19F-DFEB521FC19C}" srcOrd="0" destOrd="0" parTransId="{426D06A7-A661-4B27-8416-616AA0CE7750}" sibTransId="{342A3617-0B8D-4AD2-9588-5C420F164D1E}"/>
    <dgm:cxn modelId="{75106DC8-A768-4FD4-89DA-A92B6F7DDEFA}" type="presOf" srcId="{F66F2D62-C13E-4FA2-B02B-594770546158}" destId="{58476DA4-4C30-4963-983E-5FD6D63A9901}" srcOrd="0" destOrd="0" presId="urn:microsoft.com/office/officeart/2005/8/layout/radial6"/>
    <dgm:cxn modelId="{72759D3C-0978-41AE-BD5C-E0961C6C371E}" type="presOf" srcId="{A7BE7718-8D23-4BF1-86FD-D991013C1196}" destId="{3DBA34DC-077F-4870-A310-58F08662BC1B}" srcOrd="0" destOrd="0" presId="urn:microsoft.com/office/officeart/2005/8/layout/radial6"/>
    <dgm:cxn modelId="{F5B72E98-8AE0-4858-A05F-7EF5B5A74023}" srcId="{1A4A69D1-73C3-4096-B19F-DFEB521FC19C}" destId="{F66F2D62-C13E-4FA2-B02B-594770546158}" srcOrd="1" destOrd="0" parTransId="{8D34D7F4-49A6-40AA-BDFF-AB6FB5DCC28A}" sibTransId="{41AC162C-EC4B-4DCE-A47B-6625224DFEA5}"/>
    <dgm:cxn modelId="{07B2844A-A457-4742-AF0D-3755FE75FE15}" srcId="{1A4A69D1-73C3-4096-B19F-DFEB521FC19C}" destId="{87F2F385-9D8D-41AA-A247-C4C8A24EBEA9}" srcOrd="0" destOrd="0" parTransId="{45FC74C5-C8E9-4694-88FD-B3270C78DB5D}" sibTransId="{D93EB810-E51B-441B-803E-27ABA68444A3}"/>
    <dgm:cxn modelId="{E866C244-7BB0-484C-B2A1-0552DE31BE63}" srcId="{1A4A69D1-73C3-4096-B19F-DFEB521FC19C}" destId="{522EA402-87EB-4A7D-A5B1-ACA4213EE587}" srcOrd="2" destOrd="0" parTransId="{2C41DFC7-F736-4531-A3BC-67FFC89A7BE4}" sibTransId="{A7BE7718-8D23-4BF1-86FD-D991013C1196}"/>
    <dgm:cxn modelId="{2FC04087-39CD-4780-AA31-C6C538BCA2D3}" type="presParOf" srcId="{4F4B2943-AD1A-4BE3-9089-66E15A6072E7}" destId="{F863E9D3-9998-42EF-ACB3-172A1511D53E}" srcOrd="0" destOrd="0" presId="urn:microsoft.com/office/officeart/2005/8/layout/radial6"/>
    <dgm:cxn modelId="{BEDA0775-E2DB-4353-867A-5E9A73871C0D}" type="presParOf" srcId="{4F4B2943-AD1A-4BE3-9089-66E15A6072E7}" destId="{7AFD7020-0EBC-4453-92EC-14F078EFC356}" srcOrd="1" destOrd="0" presId="urn:microsoft.com/office/officeart/2005/8/layout/radial6"/>
    <dgm:cxn modelId="{88C3CD2C-B3E8-4862-BD11-1D828C12130A}" type="presParOf" srcId="{4F4B2943-AD1A-4BE3-9089-66E15A6072E7}" destId="{B96AC582-6C23-49F0-B87C-6D861D1DF49F}" srcOrd="2" destOrd="0" presId="urn:microsoft.com/office/officeart/2005/8/layout/radial6"/>
    <dgm:cxn modelId="{22108D2C-768D-4A4D-8ED3-E97AD74919B6}" type="presParOf" srcId="{4F4B2943-AD1A-4BE3-9089-66E15A6072E7}" destId="{8F526F3D-DB4A-40D5-9106-3186DA2067CB}" srcOrd="3" destOrd="0" presId="urn:microsoft.com/office/officeart/2005/8/layout/radial6"/>
    <dgm:cxn modelId="{EA280FE1-23D1-4B87-9646-3D796C919695}" type="presParOf" srcId="{4F4B2943-AD1A-4BE3-9089-66E15A6072E7}" destId="{58476DA4-4C30-4963-983E-5FD6D63A9901}" srcOrd="4" destOrd="0" presId="urn:microsoft.com/office/officeart/2005/8/layout/radial6"/>
    <dgm:cxn modelId="{9BBF8F05-2E72-4ABE-8EE4-372D80312FA5}" type="presParOf" srcId="{4F4B2943-AD1A-4BE3-9089-66E15A6072E7}" destId="{3B4DF97C-8B27-42CB-B706-C89609502364}" srcOrd="5" destOrd="0" presId="urn:microsoft.com/office/officeart/2005/8/layout/radial6"/>
    <dgm:cxn modelId="{277DD22A-5FC2-4F34-A4EB-BAA4717DFD57}" type="presParOf" srcId="{4F4B2943-AD1A-4BE3-9089-66E15A6072E7}" destId="{1B1609C6-220B-4292-8C86-177568D45806}" srcOrd="6" destOrd="0" presId="urn:microsoft.com/office/officeart/2005/8/layout/radial6"/>
    <dgm:cxn modelId="{A9521AFE-011F-491E-A8A4-9D2CFB35E64A}" type="presParOf" srcId="{4F4B2943-AD1A-4BE3-9089-66E15A6072E7}" destId="{6CA2EAA8-5D6A-48C8-8878-83CD99DC8796}" srcOrd="7" destOrd="0" presId="urn:microsoft.com/office/officeart/2005/8/layout/radial6"/>
    <dgm:cxn modelId="{228F947D-E4E9-4EFC-B32F-7FDFDB99616E}" type="presParOf" srcId="{4F4B2943-AD1A-4BE3-9089-66E15A6072E7}" destId="{EFB46AFD-000A-4210-BF47-5A9FD92A1D5E}" srcOrd="8" destOrd="0" presId="urn:microsoft.com/office/officeart/2005/8/layout/radial6"/>
    <dgm:cxn modelId="{AD4FB94D-809B-4C1B-B79B-9779CE7A610A}" type="presParOf" srcId="{4F4B2943-AD1A-4BE3-9089-66E15A6072E7}" destId="{3DBA34DC-077F-4870-A310-58F08662BC1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A34DC-077F-4870-A310-58F08662BC1B}">
      <dsp:nvSpPr>
        <dsp:cNvPr id="0" name=""/>
        <dsp:cNvSpPr/>
      </dsp:nvSpPr>
      <dsp:spPr>
        <a:xfrm>
          <a:off x="1761531" y="849475"/>
          <a:ext cx="5664983" cy="5664983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1609C6-220B-4292-8C86-177568D45806}">
      <dsp:nvSpPr>
        <dsp:cNvPr id="0" name=""/>
        <dsp:cNvSpPr/>
      </dsp:nvSpPr>
      <dsp:spPr>
        <a:xfrm>
          <a:off x="1761531" y="849475"/>
          <a:ext cx="5664983" cy="5664983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526F3D-DB4A-40D5-9106-3186DA2067CB}">
      <dsp:nvSpPr>
        <dsp:cNvPr id="0" name=""/>
        <dsp:cNvSpPr/>
      </dsp:nvSpPr>
      <dsp:spPr>
        <a:xfrm>
          <a:off x="1761531" y="849475"/>
          <a:ext cx="5664983" cy="5664983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63E9D3-9998-42EF-ACB3-172A1511D53E}">
      <dsp:nvSpPr>
        <dsp:cNvPr id="0" name=""/>
        <dsp:cNvSpPr/>
      </dsp:nvSpPr>
      <dsp:spPr>
        <a:xfrm>
          <a:off x="44053" y="332642"/>
          <a:ext cx="2965598" cy="137110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MEDPREDMETNO POVEZOVANJE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78355" y="533436"/>
        <a:ext cx="2096994" cy="969519"/>
      </dsp:txXfrm>
    </dsp:sp>
    <dsp:sp modelId="{7AFD7020-0EBC-4453-92EC-14F078EFC356}">
      <dsp:nvSpPr>
        <dsp:cNvPr id="0" name=""/>
        <dsp:cNvSpPr/>
      </dsp:nvSpPr>
      <dsp:spPr>
        <a:xfrm>
          <a:off x="3681724" y="2861"/>
          <a:ext cx="1824598" cy="18245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Century Gothic" panose="020B0502020202020204" pitchFamily="34" charset="0"/>
            </a:rPr>
            <a:t>LIKOVNA UMETNOST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3948930" y="270067"/>
        <a:ext cx="1290186" cy="1290186"/>
      </dsp:txXfrm>
    </dsp:sp>
    <dsp:sp modelId="{58476DA4-4C30-4963-983E-5FD6D63A9901}">
      <dsp:nvSpPr>
        <dsp:cNvPr id="0" name=""/>
        <dsp:cNvSpPr/>
      </dsp:nvSpPr>
      <dsp:spPr>
        <a:xfrm>
          <a:off x="6077848" y="4153070"/>
          <a:ext cx="1824598" cy="18245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Century Gothic" panose="020B0502020202020204" pitchFamily="34" charset="0"/>
            </a:rPr>
            <a:t>GLASBENA UMETNOST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6345054" y="4420276"/>
        <a:ext cx="1290186" cy="1290186"/>
      </dsp:txXfrm>
    </dsp:sp>
    <dsp:sp modelId="{6CA2EAA8-5D6A-48C8-8878-83CD99DC8796}">
      <dsp:nvSpPr>
        <dsp:cNvPr id="0" name=""/>
        <dsp:cNvSpPr/>
      </dsp:nvSpPr>
      <dsp:spPr>
        <a:xfrm>
          <a:off x="1285599" y="4153070"/>
          <a:ext cx="1824598" cy="18245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kern="1200" dirty="0" smtClean="0">
              <a:latin typeface="Century Gothic" panose="020B0502020202020204" pitchFamily="34" charset="0"/>
            </a:rPr>
            <a:t>KNJIŽEVNOST</a:t>
          </a:r>
          <a:endParaRPr lang="en-US" sz="1500" kern="1200" dirty="0">
            <a:latin typeface="Century Gothic" panose="020B0502020202020204" pitchFamily="34" charset="0"/>
          </a:endParaRPr>
        </a:p>
      </dsp:txBody>
      <dsp:txXfrm>
        <a:off x="1552805" y="4420276"/>
        <a:ext cx="1290186" cy="129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229F-515D-42AE-A6D6-802C281403AA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A1CF-CC88-417D-92AE-8268A05A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A1CF-CC88-417D-92AE-8268A05A98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56C-7CC1-453D-8030-60914AD66A7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vimeo.com/413540977?ref=em-sha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q3rUEECX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47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sovirja na leteči žlici, Dom kulture Velenje, Titov trg 4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1424"/>
            <a:ext cx="4553248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0095442"/>
              </p:ext>
            </p:extLst>
          </p:nvPr>
        </p:nvGraphicFramePr>
        <p:xfrm>
          <a:off x="-44047" y="-1"/>
          <a:ext cx="9188047" cy="688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19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8"/>
          <a:stretch/>
        </p:blipFill>
        <p:spPr bwMode="auto">
          <a:xfrm>
            <a:off x="0" y="0"/>
            <a:ext cx="5123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8" t="2221" r="6144" b="27816"/>
          <a:stretch/>
        </p:blipFill>
        <p:spPr bwMode="auto">
          <a:xfrm>
            <a:off x="5076056" y="3402599"/>
            <a:ext cx="4091257" cy="34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0" y="0"/>
            <a:ext cx="7452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16377" r="16793" b="18698"/>
          <a:stretch/>
        </p:blipFill>
        <p:spPr bwMode="auto">
          <a:xfrm>
            <a:off x="4874049" y="3789040"/>
            <a:ext cx="428138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2498" y="0"/>
            <a:ext cx="8229600" cy="94096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RAZMISLI IN ODGOVORI …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36793" r="24443" b="14977"/>
          <a:stretch/>
        </p:blipFill>
        <p:spPr bwMode="auto">
          <a:xfrm>
            <a:off x="277294" y="2249488"/>
            <a:ext cx="86069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95536" y="966301"/>
            <a:ext cx="8567936" cy="830997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NAVODILO: Odpri zvezek, napiši naslov: </a:t>
            </a:r>
            <a:r>
              <a:rPr lang="sl-SI" sz="2400" b="1" dirty="0" smtClean="0">
                <a:solidFill>
                  <a:srgbClr val="7030A0"/>
                </a:solidFill>
              </a:rPr>
              <a:t>SVETLANA MAKAROVIČ: KOSOVIRJA NA LETEČI ŽLICI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sl-SI" sz="2400" b="1" dirty="0" smtClean="0">
                <a:solidFill>
                  <a:srgbClr val="7030A0"/>
                </a:solidFill>
              </a:rPr>
              <a:t> </a:t>
            </a:r>
            <a:r>
              <a:rPr lang="sl-SI" sz="2400" dirty="0" smtClean="0"/>
              <a:t>odgovori na vprašanja.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2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Dobro premislite, preden komu izrečete težko besedo in ne zamudite nobene priložnosti, da izrečete dobro.</a:t>
            </a:r>
          </a:p>
          <a:p>
            <a:pPr marL="0" indent="0" algn="r">
              <a:buNone/>
            </a:pPr>
            <a:endParaRPr lang="sl-SI" sz="20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sl-SI" sz="2000" dirty="0" smtClean="0">
                <a:latin typeface="Century Gothic" panose="020B0502020202020204" pitchFamily="34" charset="0"/>
              </a:rPr>
              <a:t>(Georg Horace </a:t>
            </a:r>
            <a:r>
              <a:rPr lang="sl-SI" sz="2000" dirty="0" err="1" smtClean="0">
                <a:latin typeface="Century Gothic" panose="020B0502020202020204" pitchFamily="34" charset="0"/>
              </a:rPr>
              <a:t>Lorimer</a:t>
            </a:r>
            <a:r>
              <a:rPr lang="sl-SI" sz="2000" dirty="0" smtClean="0">
                <a:latin typeface="Century Gothic" panose="020B0502020202020204" pitchFamily="34" charset="0"/>
              </a:rPr>
              <a:t>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MODRA MISEL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Celjsko gledališče s pravljico Svetlane Makarovič: Kosovirja 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61680"/>
            <a:ext cx="6192688" cy="348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KOSOVIRSKE PESMI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Misliš, da imajo </a:t>
            </a:r>
            <a:r>
              <a:rPr lang="sl-SI" dirty="0" err="1" smtClean="0">
                <a:latin typeface="Century Gothic" panose="020B0502020202020204" pitchFamily="34" charset="0"/>
              </a:rPr>
              <a:t>kosovirji</a:t>
            </a:r>
            <a:r>
              <a:rPr lang="sl-SI" dirty="0" smtClean="0">
                <a:latin typeface="Century Gothic" panose="020B0502020202020204" pitchFamily="34" charset="0"/>
              </a:rPr>
              <a:t> svoje pesmi?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Morda celo </a:t>
            </a:r>
            <a:r>
              <a:rPr lang="sl-SI" dirty="0" err="1" smtClean="0">
                <a:latin typeface="Century Gothic" panose="020B0502020202020204" pitchFamily="34" charset="0"/>
              </a:rPr>
              <a:t>Kosovirsko</a:t>
            </a:r>
            <a:r>
              <a:rPr lang="sl-SI" dirty="0" smtClean="0">
                <a:latin typeface="Century Gothic" panose="020B0502020202020204" pitchFamily="34" charset="0"/>
              </a:rPr>
              <a:t> himno?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Kaj pa, če jim </a:t>
            </a:r>
            <a:r>
              <a:rPr lang="sl-SI" dirty="0">
                <a:latin typeface="Century Gothic" panose="020B0502020202020204" pitchFamily="34" charset="0"/>
              </a:rPr>
              <a:t>na nebu kdaj </a:t>
            </a:r>
            <a:r>
              <a:rPr lang="sl-SI" dirty="0" smtClean="0">
                <a:latin typeface="Century Gothic" panose="020B0502020202020204" pitchFamily="34" charset="0"/>
              </a:rPr>
              <a:t>grozijo spake?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Le kako jim uidejo?</a:t>
            </a: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73795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3" r="17057"/>
          <a:stretch/>
        </p:blipFill>
        <p:spPr bwMode="auto">
          <a:xfrm>
            <a:off x="0" y="-1"/>
            <a:ext cx="9144000" cy="68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247" y="1124744"/>
            <a:ext cx="8229600" cy="11430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KAJ NASTANE, ČE ZDRUŽIMO: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95723" y="2625865"/>
            <a:ext cx="2438119" cy="856134"/>
            <a:chOff x="223568" y="332642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LIKOVNO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347864" y="2584289"/>
            <a:ext cx="2438119" cy="856134"/>
            <a:chOff x="223568" y="332642"/>
            <a:chExt cx="2606569" cy="1371107"/>
          </a:xfrm>
        </p:grpSpPr>
        <p:sp>
          <p:nvSpPr>
            <p:cNvPr id="8" name="Elipsa 7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KNJIŽEVNOST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608057" y="2566259"/>
            <a:ext cx="2438119" cy="856134"/>
            <a:chOff x="223568" y="332642"/>
            <a:chExt cx="2606569" cy="1371107"/>
          </a:xfrm>
        </p:grpSpPr>
        <p:sp>
          <p:nvSpPr>
            <p:cNvPr id="11" name="Elipsa 10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GLASBENO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Plus 12"/>
          <p:cNvSpPr/>
          <p:nvPr/>
        </p:nvSpPr>
        <p:spPr>
          <a:xfrm>
            <a:off x="2633842" y="2751243"/>
            <a:ext cx="605520" cy="6053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5924600" y="2709667"/>
            <a:ext cx="605520" cy="6053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Slika:Ambox blue question.svg – Wikiver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74" y="4035524"/>
            <a:ext cx="2319609" cy="23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SEVEDA, LUTKOVNA PREDSTAVA!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l-SI" dirty="0" smtClean="0"/>
              <a:t>Domišljijski svet pravljic lahko uprizorimo na najrazličnejše načine. V </a:t>
            </a:r>
            <a:r>
              <a:rPr lang="sl-SI" dirty="0"/>
              <a:t>Lutkovnem gledališču Ljubljana </a:t>
            </a:r>
            <a:r>
              <a:rPr lang="sl-SI" dirty="0" smtClean="0"/>
              <a:t>so združili književnost, glasbo in likovno umetnost ter tako odigrali predstavo </a:t>
            </a:r>
            <a:r>
              <a:rPr lang="sl-SI" b="1" i="1" dirty="0" smtClean="0"/>
              <a:t>Spet </a:t>
            </a:r>
            <a:r>
              <a:rPr lang="sl-SI" b="1" i="1" dirty="0" err="1"/>
              <a:t>kosovirji</a:t>
            </a:r>
            <a:r>
              <a:rPr lang="sl-SI" b="1" i="1" dirty="0" smtClean="0"/>
              <a:t>!. </a:t>
            </a: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Predstavo si oglej tu: </a:t>
            </a:r>
            <a:r>
              <a:rPr lang="sl-SI" dirty="0" smtClean="0">
                <a:hlinkClick r:id="rId2"/>
              </a:rPr>
              <a:t>https://vimeo.com/413540977?ref=em-share</a:t>
            </a:r>
            <a:endParaRPr lang="sl-SI" dirty="0" smtClean="0"/>
          </a:p>
        </p:txBody>
      </p:sp>
      <p:pic>
        <p:nvPicPr>
          <p:cNvPr id="12290" name="Picture 2" descr="Predstava Spet kosovirji! slavi 150. ponovit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18" y="2780928"/>
            <a:ext cx="425201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KDAJ JE SREČEN KOSOVIR?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/>
              <a:t>Si opazil/-a da je lutkovna predstava prepletena tudi z glasbo? 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dirty="0" smtClean="0"/>
              <a:t>Še enkrat poslušaj eno izmed pesmi predstave: </a:t>
            </a:r>
            <a:r>
              <a:rPr lang="sl-SI" sz="2800" dirty="0" smtClean="0">
                <a:hlinkClick r:id="rId2"/>
              </a:rPr>
              <a:t>https://www.youtube.com/watch?v=XWq3rUEECXA</a:t>
            </a: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Gre hitro v uho, kajne? </a:t>
            </a:r>
          </a:p>
          <a:p>
            <a:pPr marL="0" indent="0">
              <a:buNone/>
            </a:pPr>
            <a:r>
              <a:rPr lang="sl-SI" dirty="0" smtClean="0"/>
              <a:t>Le zapoj zraven!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Skupina 4"/>
          <p:cNvGrpSpPr/>
          <p:nvPr/>
        </p:nvGrpSpPr>
        <p:grpSpPr>
          <a:xfrm>
            <a:off x="6373929" y="5839132"/>
            <a:ext cx="2438119" cy="856134"/>
            <a:chOff x="223568" y="332642"/>
            <a:chExt cx="2606569" cy="1371107"/>
          </a:xfrm>
        </p:grpSpPr>
        <p:sp>
          <p:nvSpPr>
            <p:cNvPr id="6" name="Elipsa 5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GLASBENA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6" y="3068691"/>
            <a:ext cx="3122511" cy="302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2610" y="188640"/>
            <a:ext cx="8229600" cy="868958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POUSTVARJANJE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09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Sedaj pa sledi tvoje poustvarjanje. </a:t>
            </a:r>
          </a:p>
          <a:p>
            <a:pPr marL="0" indent="0" algn="ctr">
              <a:buNone/>
            </a:pPr>
            <a:r>
              <a:rPr lang="sl-SI" b="1" u="sng" dirty="0" smtClean="0"/>
              <a:t>Med ponujenimi možnostmi izberi tisto, ki ti je najbolj blizu. Lahko izbereš tudi več možnosti.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639556" y="4293082"/>
            <a:ext cx="2438119" cy="856134"/>
            <a:chOff x="223568" y="332642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LIKOVNA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19872" y="5967144"/>
            <a:ext cx="2438119" cy="856134"/>
            <a:chOff x="223568" y="332642"/>
            <a:chExt cx="2606569" cy="1371107"/>
          </a:xfrm>
        </p:grpSpPr>
        <p:sp>
          <p:nvSpPr>
            <p:cNvPr id="8" name="Elipsa 7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KNJIŽEVNOST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304091" y="4367011"/>
            <a:ext cx="2438119" cy="856134"/>
            <a:chOff x="223568" y="332642"/>
            <a:chExt cx="2606569" cy="1371107"/>
          </a:xfrm>
        </p:grpSpPr>
        <p:sp>
          <p:nvSpPr>
            <p:cNvPr id="11" name="Elipsa 10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GLASBENA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3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Dragi učenci!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tem tednu se bomo </a:t>
            </a:r>
            <a:r>
              <a:rPr lang="sl-SI" dirty="0" err="1" smtClean="0">
                <a:latin typeface="Century Gothic" panose="020B0502020202020204" pitchFamily="34" charset="0"/>
              </a:rPr>
              <a:t>Glili</a:t>
            </a:r>
            <a:r>
              <a:rPr lang="sl-SI" dirty="0" smtClean="0">
                <a:latin typeface="Century Gothic" panose="020B0502020202020204" pitchFamily="34" charset="0"/>
              </a:rPr>
              <a:t> in </a:t>
            </a:r>
            <a:r>
              <a:rPr lang="sl-SI" dirty="0" err="1" smtClean="0">
                <a:latin typeface="Century Gothic" panose="020B0502020202020204" pitchFamily="34" charset="0"/>
              </a:rPr>
              <a:t>Glalu</a:t>
            </a:r>
            <a:r>
              <a:rPr lang="sl-SI" dirty="0" smtClean="0">
                <a:latin typeface="Century Gothic" panose="020B0502020202020204" pitchFamily="34" charset="0"/>
              </a:rPr>
              <a:t>  pridružili na leteči žlici.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Odleteli bomo v deželo domišljije, kjer bomo književnost združili z likovno in glasbeno umetnostjo!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Ker je gradivo bolj obsežno, lahko naloge razporediš na več dni.</a:t>
            </a: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Naj se popotovanje prične!</a:t>
            </a: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5280"/>
            <a:ext cx="8229600" cy="94096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LITERARNO POUSVARJANJE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6444208" cy="58052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Prestavljaj si, da </a:t>
            </a:r>
            <a:r>
              <a:rPr lang="sl-SI" dirty="0" err="1" smtClean="0"/>
              <a:t>Glili</a:t>
            </a:r>
            <a:r>
              <a:rPr lang="sl-SI" dirty="0" smtClean="0"/>
              <a:t> in </a:t>
            </a:r>
            <a:r>
              <a:rPr lang="sl-SI" dirty="0" err="1" smtClean="0"/>
              <a:t>Glib</a:t>
            </a:r>
            <a:r>
              <a:rPr lang="sl-SI" dirty="0" smtClean="0"/>
              <a:t> pristaneta na tvojem oknu. Ker piha veter Prepirljivec, te </a:t>
            </a:r>
            <a:r>
              <a:rPr lang="sl-SI" dirty="0" err="1" smtClean="0"/>
              <a:t>kosovirja</a:t>
            </a:r>
            <a:r>
              <a:rPr lang="sl-SI" dirty="0" smtClean="0"/>
              <a:t> začneta izzivati … Napiši, kaj se zgodi.</a:t>
            </a:r>
          </a:p>
          <a:p>
            <a:pPr marL="514350" indent="-514350">
              <a:buFont typeface="+mj-lt"/>
              <a:buAutoNum type="arabicPeriod"/>
            </a:pPr>
            <a:endParaRPr lang="sl-SI" sz="1800" dirty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Napiši pesem o </a:t>
            </a:r>
            <a:r>
              <a:rPr lang="sl-SI" dirty="0" err="1" smtClean="0"/>
              <a:t>kosovirjih</a:t>
            </a:r>
            <a:r>
              <a:rPr lang="sl-SI" dirty="0" smtClean="0"/>
              <a:t> in njihovih doživetjih.  </a:t>
            </a:r>
          </a:p>
          <a:p>
            <a:pPr marL="514350" indent="-514350">
              <a:buFont typeface="+mj-lt"/>
              <a:buAutoNum type="arabicPeriod"/>
            </a:pPr>
            <a:endParaRPr lang="sl-SI" sz="1900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S svojih potepanj bi </a:t>
            </a:r>
            <a:r>
              <a:rPr lang="sl-SI" dirty="0" err="1"/>
              <a:t>Glili</a:t>
            </a:r>
            <a:r>
              <a:rPr lang="sl-SI" dirty="0"/>
              <a:t> in </a:t>
            </a:r>
            <a:r>
              <a:rPr lang="sl-SI" dirty="0" err="1"/>
              <a:t>Glal</a:t>
            </a:r>
            <a:r>
              <a:rPr lang="sl-SI" dirty="0"/>
              <a:t> malemu </a:t>
            </a:r>
            <a:r>
              <a:rPr lang="sl-SI" dirty="0" err="1"/>
              <a:t>kosovirju</a:t>
            </a:r>
            <a:r>
              <a:rPr lang="sl-SI" dirty="0"/>
              <a:t> </a:t>
            </a:r>
            <a:r>
              <a:rPr lang="sl-SI" dirty="0" err="1"/>
              <a:t>Galilu</a:t>
            </a:r>
            <a:r>
              <a:rPr lang="sl-SI" dirty="0"/>
              <a:t> lahko poslala pismo. Kako sta zvedavemu </a:t>
            </a:r>
            <a:r>
              <a:rPr lang="sl-SI" dirty="0" err="1"/>
              <a:t>Galilu</a:t>
            </a:r>
            <a:r>
              <a:rPr lang="sl-SI" dirty="0"/>
              <a:t> v pismu opisala svoja vznemirljiva doživetja, npr. srečanje z mačko ali vetrom </a:t>
            </a:r>
            <a:r>
              <a:rPr lang="sl-SI" dirty="0" smtClean="0"/>
              <a:t>Prepirljivcem</a:t>
            </a:r>
            <a:r>
              <a:rPr lang="sl-SI" dirty="0"/>
              <a:t>? Nadaljuj pismo</a:t>
            </a:r>
            <a:r>
              <a:rPr lang="sl-SI" dirty="0" smtClean="0"/>
              <a:t>.</a:t>
            </a:r>
            <a:endParaRPr lang="sl-SI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9460" name="Picture 4" descr="Writing a List Poem | Thoughtful Learning K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01" y="2348880"/>
            <a:ext cx="2835399" cy="346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riting a List Poem | Thoughtful Learning K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635896" cy="4442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32656"/>
            <a:ext cx="8064896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4. Predstavljaj si, da si </a:t>
            </a:r>
            <a:r>
              <a:rPr lang="sl-SI" dirty="0" err="1" smtClean="0"/>
              <a:t>kosovir</a:t>
            </a:r>
            <a:r>
              <a:rPr lang="sl-SI" dirty="0" smtClean="0"/>
              <a:t>. </a:t>
            </a:r>
            <a:r>
              <a:rPr lang="sl-SI" dirty="0"/>
              <a:t>Opiši, kako preživljaš dneve,kaj vidiš, slišiš, vonjaš in okušaš, </a:t>
            </a:r>
            <a:r>
              <a:rPr lang="sl-SI" dirty="0" smtClean="0"/>
              <a:t>ko na </a:t>
            </a:r>
            <a:r>
              <a:rPr lang="sl-SI" dirty="0"/>
              <a:t>svoji žlici letaš po svetu? Lahko zapišeš v obliki zgodbe, </a:t>
            </a:r>
            <a:r>
              <a:rPr lang="sl-SI" dirty="0" smtClean="0"/>
              <a:t>dnevnika …</a:t>
            </a:r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 startAt="4"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5. </a:t>
            </a:r>
            <a:r>
              <a:rPr lang="en-US" dirty="0" err="1" smtClean="0"/>
              <a:t>Kosovirji</a:t>
            </a:r>
            <a:r>
              <a:rPr lang="en-US" dirty="0" smtClean="0"/>
              <a:t> </a:t>
            </a:r>
            <a:r>
              <a:rPr lang="en-US" dirty="0"/>
              <a:t>so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povabili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večerjo</a:t>
            </a:r>
            <a:r>
              <a:rPr lang="en-US" dirty="0"/>
              <a:t>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-  </a:t>
            </a:r>
            <a:r>
              <a:rPr lang="en-US" dirty="0" err="1" smtClean="0"/>
              <a:t>Seveda</a:t>
            </a:r>
            <a:r>
              <a:rPr lang="en-US" dirty="0" smtClean="0"/>
              <a:t> </a:t>
            </a:r>
            <a:r>
              <a:rPr lang="en-US" dirty="0"/>
              <a:t>so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najprej</a:t>
            </a:r>
            <a:r>
              <a:rPr lang="en-US" dirty="0"/>
              <a:t> </a:t>
            </a:r>
            <a:r>
              <a:rPr lang="en-US" dirty="0" err="1"/>
              <a:t>poslali</a:t>
            </a:r>
            <a:r>
              <a:rPr lang="en-US" dirty="0"/>
              <a:t> </a:t>
            </a:r>
            <a:r>
              <a:rPr lang="en-US" dirty="0" err="1"/>
              <a:t>vabilo</a:t>
            </a:r>
            <a:r>
              <a:rPr lang="en-US" dirty="0"/>
              <a:t>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en-US" dirty="0" err="1" smtClean="0"/>
              <a:t>Kaj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pisalo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l-SI" dirty="0" smtClean="0"/>
              <a:t> </a:t>
            </a:r>
            <a:r>
              <a:rPr lang="en-US" dirty="0" err="1" smtClean="0"/>
              <a:t>njem</a:t>
            </a:r>
            <a:r>
              <a:rPr lang="en-US" dirty="0" smtClean="0"/>
              <a:t>?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Posebej </a:t>
            </a:r>
            <a:r>
              <a:rPr lang="sl-SI" dirty="0"/>
              <a:t>zate so pripravili </a:t>
            </a:r>
            <a:r>
              <a:rPr lang="sl-SI" dirty="0" smtClean="0"/>
              <a:t>umetniški </a:t>
            </a:r>
            <a:r>
              <a:rPr lang="sl-SI" dirty="0" smtClean="0"/>
              <a:t>večer</a:t>
            </a:r>
            <a:r>
              <a:rPr lang="sl-SI" dirty="0"/>
              <a:t>. Opiši </a:t>
            </a:r>
            <a:r>
              <a:rPr lang="sl-SI" dirty="0" smtClean="0"/>
              <a:t>program.</a:t>
            </a:r>
          </a:p>
          <a:p>
            <a:pPr>
              <a:buFontTx/>
              <a:buChar char="-"/>
            </a:pPr>
            <a:r>
              <a:rPr lang="pl-PL" dirty="0"/>
              <a:t>Vse nas zanima, kaj ste jedli za večerjo. Napiši jedilni list.</a:t>
            </a:r>
            <a:endParaRPr lang="sl-SI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LIKOVNO POUSTVARJANJE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Ilustriraj </a:t>
            </a:r>
            <a:r>
              <a:rPr lang="sl-SI" dirty="0" err="1" smtClean="0"/>
              <a:t>Glili</a:t>
            </a:r>
            <a:r>
              <a:rPr lang="sl-SI" dirty="0" smtClean="0"/>
              <a:t> in </a:t>
            </a:r>
            <a:r>
              <a:rPr lang="sl-SI" dirty="0" err="1" smtClean="0"/>
              <a:t>Glala</a:t>
            </a:r>
            <a:r>
              <a:rPr lang="sl-SI" dirty="0" smtClean="0"/>
              <a:t> po svoji domišljiji.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Izdelaj lutke pravljice </a:t>
            </a:r>
            <a:r>
              <a:rPr lang="sl-SI" dirty="0" err="1" smtClean="0"/>
              <a:t>Kosovirja</a:t>
            </a:r>
            <a:r>
              <a:rPr lang="sl-SI" dirty="0" smtClean="0"/>
              <a:t> na leteči žlici in odigraj pravo lutkovno predstavo. 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Predstavi svoj najljubši odlomek lutkovne predstave v obliki stripa.</a:t>
            </a:r>
            <a:endParaRPr lang="en-US" dirty="0"/>
          </a:p>
        </p:txBody>
      </p:sp>
      <p:pic>
        <p:nvPicPr>
          <p:cNvPr id="18434" name="Picture 2" descr="Veliki kosovirski konc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GLASBENO POUSTVARJANJE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8" y="4509120"/>
            <a:ext cx="2450737" cy="236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628800"/>
            <a:ext cx="858964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Z inštrumentom, ki si ga izdelal/-a pri GUM, spremljaj pesem </a:t>
            </a:r>
            <a:r>
              <a:rPr lang="sl-SI" i="1" dirty="0" smtClean="0"/>
              <a:t>Kdaj je srečen </a:t>
            </a:r>
            <a:r>
              <a:rPr lang="sl-SI" i="1" dirty="0" err="1" smtClean="0"/>
              <a:t>kosovir</a:t>
            </a:r>
            <a:r>
              <a:rPr lang="sl-SI" i="1" dirty="0" smtClean="0"/>
              <a:t>?</a:t>
            </a:r>
            <a:r>
              <a:rPr lang="sl-SI" dirty="0" smtClean="0"/>
              <a:t>. Zraven seveda zapoj. </a:t>
            </a:r>
          </a:p>
          <a:p>
            <a:pPr marL="514350" indent="-514350">
              <a:buAutoNum type="arabicPeriod"/>
            </a:pPr>
            <a:r>
              <a:rPr lang="sl-SI" dirty="0" smtClean="0"/>
              <a:t>Pesmi </a:t>
            </a:r>
            <a:r>
              <a:rPr lang="sl-SI" i="1" dirty="0" err="1" smtClean="0"/>
              <a:t>Kosovirja</a:t>
            </a:r>
            <a:r>
              <a:rPr lang="sl-SI" i="1" dirty="0" smtClean="0"/>
              <a:t> na leteči žlici </a:t>
            </a:r>
            <a:r>
              <a:rPr lang="sl-SI" dirty="0" smtClean="0"/>
              <a:t>ali pesmi </a:t>
            </a:r>
            <a:r>
              <a:rPr lang="sl-SI" i="1" dirty="0" smtClean="0"/>
              <a:t>Glej ga spaka </a:t>
            </a:r>
            <a:r>
              <a:rPr lang="sl-SI" dirty="0" smtClean="0"/>
              <a:t>dodaj instrumentalno spremljavo. </a:t>
            </a:r>
            <a:endParaRPr lang="sl-SI" dirty="0"/>
          </a:p>
          <a:p>
            <a:pPr marL="514350" indent="-514350">
              <a:buAutoNum type="arabicPeriod"/>
            </a:pPr>
            <a:r>
              <a:rPr lang="sl-SI" dirty="0" smtClean="0"/>
              <a:t>Izmisli si besedilo svoje pesmi o </a:t>
            </a:r>
            <a:r>
              <a:rPr lang="sl-SI" dirty="0" err="1" smtClean="0"/>
              <a:t>kosovirjih</a:t>
            </a:r>
            <a:r>
              <a:rPr lang="sl-SI" dirty="0" smtClean="0"/>
              <a:t> ter dodaj instrumentalno spremljavo.</a:t>
            </a:r>
          </a:p>
        </p:txBody>
      </p:sp>
    </p:spTree>
    <p:extLst>
      <p:ext uri="{BB962C8B-B14F-4D97-AF65-F5344CB8AC3E}">
        <p14:creationId xmlns:p14="http://schemas.microsoft.com/office/powerpoint/2010/main" val="29892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6" y="3068691"/>
            <a:ext cx="3122511" cy="302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2610" y="188640"/>
            <a:ext cx="8229600" cy="868958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POUSTVARJANJE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09987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/>
              <a:t>Izbrano poustvarjanje fotografiraj ali posnemi ter pošlji učiteljici po elektronski pošti, </a:t>
            </a:r>
          </a:p>
          <a:p>
            <a:pPr marL="0" indent="0" algn="ctr">
              <a:buNone/>
            </a:pPr>
            <a:r>
              <a:rPr lang="sl-SI" b="1" u="sng" dirty="0" smtClean="0"/>
              <a:t>in sicer do ponedeljka, 1. 6. 2020.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639556" y="4293082"/>
            <a:ext cx="2438119" cy="856134"/>
            <a:chOff x="223568" y="332642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LIKOVNA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19872" y="5967144"/>
            <a:ext cx="2438119" cy="856134"/>
            <a:chOff x="223568" y="332642"/>
            <a:chExt cx="2606569" cy="1371107"/>
          </a:xfrm>
        </p:grpSpPr>
        <p:sp>
          <p:nvSpPr>
            <p:cNvPr id="8" name="Elipsa 7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KNJIŽEVNOST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304091" y="4367011"/>
            <a:ext cx="2438119" cy="856134"/>
            <a:chOff x="223568" y="332642"/>
            <a:chExt cx="2606569" cy="1371107"/>
          </a:xfrm>
        </p:grpSpPr>
        <p:sp>
          <p:nvSpPr>
            <p:cNvPr id="11" name="Elipsa 10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kern="1200" dirty="0" smtClean="0">
                  <a:latin typeface="Century Gothic" panose="020B0502020202020204" pitchFamily="34" charset="0"/>
                </a:rPr>
                <a:t>GLASBENA UMETNOST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4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Radovednih 5, berilo za 4. razred</a:t>
            </a:r>
          </a:p>
          <a:p>
            <a:r>
              <a:rPr lang="sl-SI" sz="2400" dirty="0" smtClean="0"/>
              <a:t>Lutkovno gledališče Ljubljana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3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2" y="2130425"/>
            <a:ext cx="9142868" cy="1470025"/>
          </a:xfrm>
        </p:spPr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KOSOVIRJA NA LETEČI ŽLICI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Svetlana Makarovič</a:t>
            </a:r>
            <a:endParaRPr lang="en-US" sz="4000" dirty="0"/>
          </a:p>
        </p:txBody>
      </p:sp>
      <p:pic>
        <p:nvPicPr>
          <p:cNvPr id="1028" name="Picture 4" descr="Kosovirja na leteči žlici, Dom kulture Velenje, Titov trg 4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2" y="3705617"/>
            <a:ext cx="4553248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KOSOVIRJI?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573016"/>
            <a:ext cx="871296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dirty="0" err="1" smtClean="0">
                <a:latin typeface="Century Gothic" panose="020B0502020202020204" pitchFamily="34" charset="0"/>
              </a:rPr>
              <a:t>Kosovirji</a:t>
            </a:r>
            <a:r>
              <a:rPr lang="sl-SI" sz="2800" dirty="0" smtClean="0">
                <a:latin typeface="Century Gothic" panose="020B0502020202020204" pitchFamily="34" charset="0"/>
              </a:rPr>
              <a:t> imajo mehak rjav kožuh, košat rep in šestnajst ostrih zob s katerimi razkosavajo paradižnike, ki so glavna </a:t>
            </a:r>
            <a:r>
              <a:rPr lang="sl-SI" sz="2800" dirty="0" err="1" smtClean="0">
                <a:latin typeface="Century Gothic" panose="020B0502020202020204" pitchFamily="34" charset="0"/>
              </a:rPr>
              <a:t>kosovirska</a:t>
            </a:r>
            <a:r>
              <a:rPr lang="sl-SI" sz="2800" dirty="0" smtClean="0">
                <a:latin typeface="Century Gothic" panose="020B0502020202020204" pitchFamily="34" charset="0"/>
              </a:rPr>
              <a:t> hrana. </a:t>
            </a: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Večinoma so ljubki in družabni, ne marajo pa draženja ali prehitrega zbujanja iz spanja.</a:t>
            </a:r>
          </a:p>
        </p:txBody>
      </p:sp>
      <p:pic>
        <p:nvPicPr>
          <p:cNvPr id="3074" name="Picture 2" descr="Liana Saje Wang Illustration - Post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6534"/>
            <a:ext cx="5976664" cy="2265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KOSOVIRJI?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5410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Delijo se na </a:t>
            </a:r>
            <a:r>
              <a:rPr lang="sl-SI" sz="2800" dirty="0" err="1" smtClean="0">
                <a:latin typeface="Century Gothic" panose="020B0502020202020204" pitchFamily="34" charset="0"/>
              </a:rPr>
              <a:t>neradovedne</a:t>
            </a:r>
            <a:r>
              <a:rPr lang="sl-SI" sz="2800" dirty="0" smtClean="0">
                <a:latin typeface="Century Gothic" panose="020B0502020202020204" pitchFamily="34" charset="0"/>
              </a:rPr>
              <a:t>, ki večinoma spijo in radovedne, ki jih vse zanima.</a:t>
            </a: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Po zraku se premikajo z letečimi žlicami, na katerih dozorevajo paradižniki.</a:t>
            </a: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800" dirty="0" err="1" smtClean="0">
                <a:latin typeface="Century Gothic" panose="020B0502020202020204" pitchFamily="34" charset="0"/>
              </a:rPr>
              <a:t>Kosovirji</a:t>
            </a:r>
            <a:r>
              <a:rPr lang="sl-SI" sz="2800" dirty="0" smtClean="0">
                <a:latin typeface="Century Gothic" panose="020B0502020202020204" pitchFamily="34" charset="0"/>
              </a:rPr>
              <a:t> živijo v </a:t>
            </a:r>
            <a:r>
              <a:rPr lang="sl-SI" sz="2800" dirty="0" err="1" smtClean="0">
                <a:latin typeface="Century Gothic" panose="020B0502020202020204" pitchFamily="34" charset="0"/>
              </a:rPr>
              <a:t>Kosoviriji</a:t>
            </a:r>
            <a:r>
              <a:rPr lang="sl-SI" sz="2800" dirty="0" smtClean="0">
                <a:latin typeface="Century Gothic" panose="020B0502020202020204" pitchFamily="34" charset="0"/>
              </a:rPr>
              <a:t> deželi, ki je ni na zemljevidu, ker je zdaj tu, zdaj tam.</a:t>
            </a:r>
          </a:p>
        </p:txBody>
      </p:sp>
      <p:pic>
        <p:nvPicPr>
          <p:cNvPr id="8194" name="Picture 2" descr="Kosovirji by Nino de Gleria on SoundCloud - Hear the world's s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250332" cy="325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958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</a:t>
            </a:r>
            <a:r>
              <a:rPr lang="sl-SI" sz="2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so nastali v domišljij pisateljice Svetlane!</a:t>
            </a:r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8435" r="23472" b="10156"/>
          <a:stretch/>
        </p:blipFill>
        <p:spPr bwMode="auto">
          <a:xfrm>
            <a:off x="1488" y="709777"/>
            <a:ext cx="9215420" cy="60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6264274" y="5877272"/>
            <a:ext cx="2438119" cy="856134"/>
            <a:chOff x="223568" y="332642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KNJIŽEVNOST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Te je že kdaj kdo namerno jezil, izzival?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Kako si se odzval?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RAZMISLI …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The Gentle Art of Apologe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06" y="2276872"/>
            <a:ext cx="3817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rovocation Businesswoman Stock Illustrations – 3 Provocati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6966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ODLOMEK IZ BERILA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kazalu berila poišči pisateljico Svetlano Makarovič in odlomek z naslovom </a:t>
            </a:r>
          </a:p>
          <a:p>
            <a:pPr marL="0" indent="0" algn="ctr">
              <a:buNone/>
            </a:pPr>
            <a:r>
              <a:rPr lang="sl-SI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Kosovirja</a:t>
            </a:r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na leteči žlici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sl-SI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Poslušaj odlomek iz berila. </a:t>
            </a:r>
          </a:p>
        </p:txBody>
      </p:sp>
      <p:pic>
        <p:nvPicPr>
          <p:cNvPr id="4" name="20200518_14220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4502781"/>
            <a:ext cx="1944216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99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Zdaj pa sam/-a glasno preberi odlomek iz berila.</a:t>
            </a: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Če berila nimaš, si lahko pomagaš s prosojnicama na naslednji strani.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796950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ODLOMEK IZ BERILA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16147" r="17716" b="12760"/>
          <a:stretch/>
        </p:blipFill>
        <p:spPr bwMode="auto">
          <a:xfrm>
            <a:off x="1763688" y="1845568"/>
            <a:ext cx="56709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723</Words>
  <Application>Microsoft Office PowerPoint</Application>
  <PresentationFormat>Diaprojekcija na zaslonu (4:3)</PresentationFormat>
  <Paragraphs>141</Paragraphs>
  <Slides>25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Officeova tema</vt:lpstr>
      <vt:lpstr>PowerPointova predstavitev</vt:lpstr>
      <vt:lpstr>PowerPointova predstavitev</vt:lpstr>
      <vt:lpstr>KOSOVIRJA NA LETEČI ŽLICI</vt:lpstr>
      <vt:lpstr>KOSOVIRJI?</vt:lpstr>
      <vt:lpstr>KOSOVIRJI?</vt:lpstr>
      <vt:lpstr>Kosovirji so nastali v domišljij pisateljice Svetlane!</vt:lpstr>
      <vt:lpstr>RAZMISLI …</vt:lpstr>
      <vt:lpstr>ODLOMEK IZ BERILA</vt:lpstr>
      <vt:lpstr>ODLOMEK IZ BERILA</vt:lpstr>
      <vt:lpstr>PowerPointova predstavitev</vt:lpstr>
      <vt:lpstr>PowerPointova predstavitev</vt:lpstr>
      <vt:lpstr>RAZMISLI IN ODGOVORI …</vt:lpstr>
      <vt:lpstr>MODRA MISEL</vt:lpstr>
      <vt:lpstr>KOSOVIRSKE PESMI</vt:lpstr>
      <vt:lpstr>PowerPointova predstavitev</vt:lpstr>
      <vt:lpstr>KAJ NASTANE, ČE ZDRUŽIMO:</vt:lpstr>
      <vt:lpstr>SEVEDA, LUTKOVNA PREDSTAVA!</vt:lpstr>
      <vt:lpstr>KDAJ JE SREČEN KOSOVIR?</vt:lpstr>
      <vt:lpstr>POUSTVARJANJE</vt:lpstr>
      <vt:lpstr>LITERARNO POUSVARJANJE</vt:lpstr>
      <vt:lpstr>PowerPointova predstavitev</vt:lpstr>
      <vt:lpstr>LIKOVNO POUSTVARJANJE</vt:lpstr>
      <vt:lpstr>GLASBENO POUSTVARJANJE</vt:lpstr>
      <vt:lpstr>POUSTVARJANJE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KOSOVIRJA NA LETEČI ŽLICI</dc:title>
  <dc:creator>AljaP</dc:creator>
  <cp:lastModifiedBy>AljaP</cp:lastModifiedBy>
  <cp:revision>30</cp:revision>
  <dcterms:created xsi:type="dcterms:W3CDTF">2020-05-18T10:52:53Z</dcterms:created>
  <dcterms:modified xsi:type="dcterms:W3CDTF">2020-05-22T12:04:19Z</dcterms:modified>
</cp:coreProperties>
</file>