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3B"/>
    <a:srgbClr val="FF1515"/>
    <a:srgbClr val="EA9199"/>
    <a:srgbClr val="FFE05B"/>
    <a:srgbClr val="EC3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27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D75B-114E-42DB-954D-58B0994DC30F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8817-D4DE-4E7C-8F9E-C4CCCA206B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215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D75B-114E-42DB-954D-58B0994DC30F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8817-D4DE-4E7C-8F9E-C4CCCA206B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9079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D75B-114E-42DB-954D-58B0994DC30F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8817-D4DE-4E7C-8F9E-C4CCCA206B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8438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D75B-114E-42DB-954D-58B0994DC30F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8817-D4DE-4E7C-8F9E-C4CCCA206B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4278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D75B-114E-42DB-954D-58B0994DC30F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8817-D4DE-4E7C-8F9E-C4CCCA206B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4045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D75B-114E-42DB-954D-58B0994DC30F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8817-D4DE-4E7C-8F9E-C4CCCA206B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3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D75B-114E-42DB-954D-58B0994DC30F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8817-D4DE-4E7C-8F9E-C4CCCA206B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254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D75B-114E-42DB-954D-58B0994DC30F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8817-D4DE-4E7C-8F9E-C4CCCA206B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5829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D75B-114E-42DB-954D-58B0994DC30F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8817-D4DE-4E7C-8F9E-C4CCCA206B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2448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D75B-114E-42DB-954D-58B0994DC30F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8817-D4DE-4E7C-8F9E-C4CCCA206B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864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D75B-114E-42DB-954D-58B0994DC30F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8817-D4DE-4E7C-8F9E-C4CCCA206B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987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D75B-114E-42DB-954D-58B0994DC30F}" type="datetimeFigureOut">
              <a:rPr lang="sl-SI" smtClean="0"/>
              <a:t>12.5.2020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58817-D4DE-4E7C-8F9E-C4CCCA206BF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696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gml.si/sl/programi/programi-sole/ucno-gradivo-gremo-v-srednji-vek/" TargetMode="External"/><Relationship Id="rId2" Type="http://schemas.openxmlformats.org/officeDocument/2006/relationships/hyperlink" Target="https://mgml.si/sl/programi/programi-sole/spoznajmo-emonc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mgml.si/sl/programi/programi-sole/ucno-gradivo-otrostv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C3487"/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189649" y="5220419"/>
            <a:ext cx="4253311" cy="1228161"/>
          </a:xfrm>
        </p:spPr>
        <p:txBody>
          <a:bodyPr/>
          <a:lstStyle/>
          <a:p>
            <a:r>
              <a:rPr lang="sl-SI" dirty="0" smtClean="0">
                <a:latin typeface="Algerian" panose="04020705040A02060702" pitchFamily="82" charset="0"/>
              </a:rPr>
              <a:t>Predmet: Družba</a:t>
            </a:r>
          </a:p>
          <a:p>
            <a:r>
              <a:rPr lang="sl-SI" dirty="0" smtClean="0">
                <a:latin typeface="Algerian" panose="04020705040A02060702" pitchFamily="82" charset="0"/>
              </a:rPr>
              <a:t>4. razred</a:t>
            </a:r>
            <a:endParaRPr lang="sl-SI" dirty="0">
              <a:latin typeface="Algerian" panose="04020705040A02060702" pitchFamily="82" charset="0"/>
            </a:endParaRPr>
          </a:p>
        </p:txBody>
      </p:sp>
      <p:pic>
        <p:nvPicPr>
          <p:cNvPr id="7170" name="Picture 2" descr="Simple ornamental decorative frame vector image on (With image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8" t="4000" r="13912" b="5067"/>
          <a:stretch/>
        </p:blipFill>
        <p:spPr bwMode="auto">
          <a:xfrm rot="5400000">
            <a:off x="4481090" y="267381"/>
            <a:ext cx="3502539" cy="557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762028" y="1691989"/>
            <a:ext cx="4940665" cy="2753679"/>
          </a:xfrm>
          <a:noFill/>
          <a:effectLst>
            <a:softEdge rad="0"/>
          </a:effectLst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sl-SI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latin typeface="Algerian" panose="04020705040A02060702" pitchFamily="82" charset="0"/>
              </a:rPr>
              <a:t>PRETEKLOST,</a:t>
            </a:r>
            <a:br>
              <a:rPr lang="sl-SI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latin typeface="Algerian" panose="04020705040A02060702" pitchFamily="82" charset="0"/>
              </a:rPr>
            </a:br>
            <a:r>
              <a:rPr lang="sl-SI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latin typeface="Algerian" panose="04020705040A02060702" pitchFamily="82" charset="0"/>
              </a:rPr>
              <a:t>SEDANJOST,</a:t>
            </a:r>
            <a:br>
              <a:rPr lang="sl-SI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latin typeface="Algerian" panose="04020705040A02060702" pitchFamily="82" charset="0"/>
              </a:rPr>
            </a:br>
            <a:r>
              <a:rPr lang="sl-SI" dirty="0" smtClean="0">
                <a:ln>
                  <a:solidFill>
                    <a:schemeClr val="accent1">
                      <a:shade val="50000"/>
                    </a:schemeClr>
                  </a:solidFill>
                </a:ln>
                <a:latin typeface="Algerian" panose="04020705040A02060702" pitchFamily="82" charset="0"/>
              </a:rPr>
              <a:t>PRIHODNOST</a:t>
            </a:r>
            <a:endParaRPr lang="sl-SI" dirty="0">
              <a:ln>
                <a:solidFill>
                  <a:schemeClr val="accent1">
                    <a:shade val="50000"/>
                  </a:schemeClr>
                </a:solidFill>
              </a:ln>
              <a:latin typeface="Algerian" panose="04020705040A02060702" pitchFamily="82" charset="0"/>
            </a:endParaRPr>
          </a:p>
        </p:txBody>
      </p:sp>
      <p:pic>
        <p:nvPicPr>
          <p:cNvPr id="7174" name="Picture 6" descr="Neolithic Person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1" y="3739615"/>
            <a:ext cx="2685365" cy="262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719,561 Man Woman Stock Vector Illustration And Royalty Free Man 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 t="6874" r="13510" b="7555"/>
          <a:stretch/>
        </p:blipFill>
        <p:spPr bwMode="auto">
          <a:xfrm>
            <a:off x="9506163" y="3739615"/>
            <a:ext cx="2190690" cy="262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3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Radovednih pet - Družba 4. Rokus </a:t>
            </a:r>
            <a:r>
              <a:rPr lang="sl-SI" dirty="0" err="1" smtClean="0"/>
              <a:t>Klett</a:t>
            </a:r>
            <a:r>
              <a:rPr lang="sl-SI" dirty="0" smtClean="0"/>
              <a:t>.</a:t>
            </a:r>
          </a:p>
          <a:p>
            <a:r>
              <a:rPr lang="sl-SI" dirty="0" smtClean="0"/>
              <a:t>Slike s spletnih strani.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032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5520" y="172721"/>
            <a:ext cx="6746240" cy="1158239"/>
          </a:xfrm>
          <a:ln w="38100">
            <a:solidFill>
              <a:srgbClr val="FF3B3B">
                <a:alpha val="44000"/>
              </a:srgbClr>
            </a:solidFill>
          </a:ln>
        </p:spPr>
        <p:txBody>
          <a:bodyPr>
            <a:normAutofit/>
          </a:bodyPr>
          <a:lstStyle/>
          <a:p>
            <a:r>
              <a:rPr lang="sl-SI" sz="5400" b="1" dirty="0" smtClean="0"/>
              <a:t>1. Nekoč - danes - jutri</a:t>
            </a:r>
            <a:endParaRPr lang="sl-SI" sz="5400" b="1" dirty="0"/>
          </a:p>
        </p:txBody>
      </p:sp>
      <p:sp>
        <p:nvSpPr>
          <p:cNvPr id="4" name="Pravokotnik 3"/>
          <p:cNvSpPr/>
          <p:nvPr/>
        </p:nvSpPr>
        <p:spPr>
          <a:xfrm>
            <a:off x="284480" y="1456054"/>
            <a:ext cx="8503920" cy="50869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5600" y="1508444"/>
            <a:ext cx="8280400" cy="527843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sl-SI" sz="3600" dirty="0" smtClean="0"/>
              <a:t>Se spomniš pravljic? Pogosto se začnejo 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sl-SI" sz="3600" dirty="0"/>
              <a:t> </a:t>
            </a:r>
            <a:r>
              <a:rPr lang="sl-SI" sz="3600" dirty="0" smtClean="0"/>
              <a:t> stavkom: „Bilo je pred davnimi časi …“</a:t>
            </a:r>
          </a:p>
          <a:p>
            <a:pPr>
              <a:spcBef>
                <a:spcPts val="600"/>
              </a:spcBef>
            </a:pPr>
            <a:endParaRPr lang="sl-SI" sz="3600" dirty="0" smtClean="0"/>
          </a:p>
          <a:p>
            <a:pPr>
              <a:spcBef>
                <a:spcPts val="600"/>
              </a:spcBef>
            </a:pPr>
            <a:r>
              <a:rPr lang="sl-SI" sz="3600" dirty="0" smtClean="0"/>
              <a:t>Kadar rečemo, da se je nek dogodek zgodil NEKOČ, to pomeni, </a:t>
            </a:r>
            <a:r>
              <a:rPr lang="sl-SI" sz="3600" u="sng" dirty="0" smtClean="0"/>
              <a:t>da se je zgodil v času, ki je minil.</a:t>
            </a:r>
          </a:p>
          <a:p>
            <a:pPr>
              <a:spcBef>
                <a:spcPts val="600"/>
              </a:spcBef>
            </a:pPr>
            <a:endParaRPr lang="sl-SI" sz="3600" u="sng" dirty="0" smtClean="0"/>
          </a:p>
          <a:p>
            <a:pPr>
              <a:spcBef>
                <a:spcPts val="600"/>
              </a:spcBef>
            </a:pPr>
            <a:r>
              <a:rPr lang="sl-SI" sz="3600" dirty="0" smtClean="0"/>
              <a:t>SEDANJOST imenujemo </a:t>
            </a:r>
            <a:r>
              <a:rPr lang="sl-SI" sz="3600" u="sng" dirty="0" smtClean="0"/>
              <a:t>čas, v katerem živimo zdaj</a:t>
            </a:r>
            <a:r>
              <a:rPr lang="sl-SI" sz="3600" dirty="0" smtClean="0"/>
              <a:t>.</a:t>
            </a:r>
          </a:p>
          <a:p>
            <a:pPr>
              <a:spcBef>
                <a:spcPts val="600"/>
              </a:spcBef>
            </a:pPr>
            <a:endParaRPr lang="sl-SI" sz="3600" dirty="0" smtClean="0"/>
          </a:p>
          <a:p>
            <a:pPr>
              <a:spcBef>
                <a:spcPts val="600"/>
              </a:spcBef>
            </a:pPr>
            <a:r>
              <a:rPr lang="sl-SI" sz="3600" dirty="0" smtClean="0"/>
              <a:t>PRIHODNOST pa imenujemo </a:t>
            </a:r>
            <a:r>
              <a:rPr lang="sl-SI" sz="3600" u="sng" dirty="0" smtClean="0"/>
              <a:t>čas, ki se šele bo zgodil</a:t>
            </a:r>
            <a:r>
              <a:rPr lang="sl-SI" sz="3600" dirty="0" smtClean="0"/>
              <a:t>.</a:t>
            </a:r>
            <a:endParaRPr lang="sl-SI" sz="3600" u="sng" dirty="0"/>
          </a:p>
        </p:txBody>
      </p:sp>
      <p:pic>
        <p:nvPicPr>
          <p:cNvPr id="6150" name="Picture 6" descr="red ridding hood on Behance Children's Book Illustration, Character Illustration, Illustration For Children, Book Illustrations, Little Red Ridding Hood, Kids Story Books, Children Books, Fairytale Art, Drawing Tutori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120" y="1933575"/>
            <a:ext cx="2658884" cy="386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4557" y="202279"/>
            <a:ext cx="9622972" cy="1236530"/>
          </a:xfrm>
          <a:ln w="28575">
            <a:solidFill>
              <a:srgbClr val="0070C0">
                <a:alpha val="94000"/>
              </a:srgbClr>
            </a:solidFill>
          </a:ln>
        </p:spPr>
        <p:txBody>
          <a:bodyPr>
            <a:normAutofit/>
          </a:bodyPr>
          <a:lstStyle/>
          <a:p>
            <a:r>
              <a:rPr lang="sl-SI" sz="5400" b="1" dirty="0" smtClean="0"/>
              <a:t>2. Časovna razporeditev dogodkov</a:t>
            </a:r>
            <a:endParaRPr lang="sl-SI" sz="5400" b="1" dirty="0"/>
          </a:p>
        </p:txBody>
      </p:sp>
      <p:sp>
        <p:nvSpPr>
          <p:cNvPr id="4" name="Pravokotnik 3"/>
          <p:cNvSpPr/>
          <p:nvPr/>
        </p:nvSpPr>
        <p:spPr>
          <a:xfrm>
            <a:off x="4544426" y="5833288"/>
            <a:ext cx="3204754" cy="4441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SEDANJOST</a:t>
            </a:r>
            <a:endParaRPr lang="sl-SI" sz="2400" b="1" dirty="0"/>
          </a:p>
        </p:txBody>
      </p:sp>
      <p:sp>
        <p:nvSpPr>
          <p:cNvPr id="5" name="Desna puščica 4"/>
          <p:cNvSpPr/>
          <p:nvPr/>
        </p:nvSpPr>
        <p:spPr>
          <a:xfrm>
            <a:off x="8136711" y="5624282"/>
            <a:ext cx="3301637" cy="86214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PRIHODNOST</a:t>
            </a:r>
            <a:endParaRPr lang="sl-SI" sz="2400" b="1" dirty="0"/>
          </a:p>
        </p:txBody>
      </p:sp>
      <p:sp>
        <p:nvSpPr>
          <p:cNvPr id="6" name="Leva puščica 5"/>
          <p:cNvSpPr/>
          <p:nvPr/>
        </p:nvSpPr>
        <p:spPr>
          <a:xfrm>
            <a:off x="900977" y="5624282"/>
            <a:ext cx="3255918" cy="862148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b="1" dirty="0" smtClean="0"/>
              <a:t>PRETEKLOST</a:t>
            </a:r>
            <a:endParaRPr lang="sl-SI" sz="2400" b="1" dirty="0"/>
          </a:p>
        </p:txBody>
      </p:sp>
      <p:pic>
        <p:nvPicPr>
          <p:cNvPr id="1030" name="Picture 6" descr="Abstract clock to infinity — Stock Photo © Funniefarm5 #145843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937" y="0"/>
            <a:ext cx="2299063" cy="229906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26868" y="1641087"/>
            <a:ext cx="10515600" cy="419220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400"/>
              </a:spcBef>
            </a:pPr>
            <a:r>
              <a:rPr lang="sl-SI" sz="3300" dirty="0" smtClean="0"/>
              <a:t>Nekateri dogodki so se zgodili že v davni preteklosti.</a:t>
            </a:r>
          </a:p>
          <a:p>
            <a:pPr>
              <a:spcBef>
                <a:spcPts val="400"/>
              </a:spcBef>
            </a:pPr>
            <a:endParaRPr lang="sl-SI" sz="3300" dirty="0" smtClean="0"/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sl-SI" sz="3300" dirty="0" smtClean="0"/>
              <a:t>Nekateri dogodki so se zgodili pred mesecem ali tednom, morda včeraj.</a:t>
            </a:r>
          </a:p>
          <a:p>
            <a:pPr>
              <a:spcBef>
                <a:spcPts val="400"/>
              </a:spcBef>
            </a:pPr>
            <a:endParaRPr lang="sl-SI" sz="3300" dirty="0" smtClean="0"/>
          </a:p>
          <a:p>
            <a:pPr>
              <a:lnSpc>
                <a:spcPct val="110000"/>
              </a:lnSpc>
              <a:spcBef>
                <a:spcPts val="400"/>
              </a:spcBef>
            </a:pPr>
            <a:r>
              <a:rPr lang="sl-SI" sz="3300" dirty="0" smtClean="0"/>
              <a:t>Dogodke preteklosti lahko prikažemo tako, da jih razvrstimo glede na čas nastanka enega za drugim.</a:t>
            </a:r>
            <a:r>
              <a:rPr lang="sl-SI" sz="3300" dirty="0"/>
              <a:t> </a:t>
            </a:r>
            <a:r>
              <a:rPr lang="sl-SI" sz="3300" dirty="0" smtClean="0"/>
              <a:t>Takšen prikaz imenujemo časovni trak.</a:t>
            </a:r>
          </a:p>
          <a:p>
            <a:endParaRPr lang="sl-SI" sz="3300" dirty="0" smtClean="0"/>
          </a:p>
        </p:txBody>
      </p:sp>
    </p:spTree>
    <p:extLst>
      <p:ext uri="{BB962C8B-B14F-4D97-AF65-F5344CB8AC3E}">
        <p14:creationId xmlns:p14="http://schemas.microsoft.com/office/powerpoint/2010/main" val="21302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ldest Figurative Cave Painting Found, Inviting Look at Pre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989"/>
            <a:ext cx="3760285" cy="26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krivnosti velike piramide - Duhovnost - Sensa.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74" y="1663579"/>
            <a:ext cx="4632943" cy="261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losseum | Facts &amp; Definition | Britann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207" y="2604346"/>
            <a:ext cx="3713793" cy="2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569783" y="540879"/>
            <a:ext cx="26207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Jamske slike prvih ljudi</a:t>
            </a:r>
            <a:endParaRPr lang="sl-SI" sz="2000" b="1" dirty="0"/>
          </a:p>
        </p:txBody>
      </p:sp>
      <p:sp>
        <p:nvSpPr>
          <p:cNvPr id="7" name="PoljeZBesedilom 6"/>
          <p:cNvSpPr txBox="1"/>
          <p:nvPr/>
        </p:nvSpPr>
        <p:spPr>
          <a:xfrm>
            <a:off x="5097298" y="1263469"/>
            <a:ext cx="20438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Piramide v Egiptu</a:t>
            </a:r>
            <a:endParaRPr lang="sl-SI" sz="2000" b="1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9475380" y="2160694"/>
            <a:ext cx="1719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Rimski Kolosej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303760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ka:Siege of a city, medieval miniature.jpg - Wikipedija, prost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4435"/>
            <a:ext cx="3685971" cy="277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rst factory in London | Industrial r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811" y="2525487"/>
            <a:ext cx="4023206" cy="284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asa finds astronaut blood moving BACKWARDS on ISS – and bizarr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549" y="3610196"/>
            <a:ext cx="4319451" cy="29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844731" y="992777"/>
            <a:ext cx="1886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Vitezi in gradovi</a:t>
            </a:r>
            <a:endParaRPr lang="sl-SI" sz="2000" b="1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965968" y="2125377"/>
            <a:ext cx="1548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Prve tovarne</a:t>
            </a:r>
            <a:endParaRPr lang="sl-SI" sz="20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874034" y="3210086"/>
            <a:ext cx="2422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smtClean="0"/>
              <a:t>Raziskovanje vesolja</a:t>
            </a:r>
            <a:endParaRPr lang="sl-SI" sz="2000" b="1" dirty="0"/>
          </a:p>
        </p:txBody>
      </p:sp>
    </p:spTree>
    <p:extLst>
      <p:ext uri="{BB962C8B-B14F-4D97-AF65-F5344CB8AC3E}">
        <p14:creationId xmlns:p14="http://schemas.microsoft.com/office/powerpoint/2010/main" val="36488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70538" y="471697"/>
            <a:ext cx="6416040" cy="1087755"/>
          </a:xfrm>
          <a:ln w="28575">
            <a:solidFill>
              <a:srgbClr val="0070C0"/>
            </a:solidFill>
          </a:ln>
        </p:spPr>
        <p:txBody>
          <a:bodyPr/>
          <a:lstStyle/>
          <a:p>
            <a:r>
              <a:rPr lang="sl-SI" dirty="0" smtClean="0"/>
              <a:t>3. Raziskovanje preteklosti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825625"/>
            <a:ext cx="5858691" cy="4351338"/>
          </a:xfrm>
        </p:spPr>
        <p:txBody>
          <a:bodyPr>
            <a:normAutofit/>
          </a:bodyPr>
          <a:lstStyle/>
          <a:p>
            <a:r>
              <a:rPr lang="sl-SI" dirty="0" smtClean="0"/>
              <a:t>Ljudje, ki so živeli v davni preteklosti, so zapustili le številne predmete, ker niso poznali pisave (nakit, orodje, orožje …).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S časoma so ljudje razvili pisavo in dogodke so začeli zapisovati. Tako so nastali tudi zapisi iz preteklosti.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098" name="Picture 2" descr="Ancient Resource: Authentic Ancient Egyptian Jewelry for S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703" y="2565048"/>
            <a:ext cx="2941678" cy="163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Železna ostroga in puščične osti z Ajdne nad Potok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3" b="17659"/>
          <a:stretch/>
        </p:blipFill>
        <p:spPr bwMode="auto">
          <a:xfrm>
            <a:off x="10411141" y="694983"/>
            <a:ext cx="1474240" cy="17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akit slovanskih žena; 9.-10. stol. po Kr.; Farna cerkev in križišče Iskra, Kranj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" b="9197"/>
          <a:stretch/>
        </p:blipFill>
        <p:spPr bwMode="auto">
          <a:xfrm>
            <a:off x="7402286" y="2492071"/>
            <a:ext cx="1370723" cy="171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eramične zajemalke z Drulovke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" b="10697"/>
          <a:stretch/>
        </p:blipFill>
        <p:spPr bwMode="auto">
          <a:xfrm>
            <a:off x="8943703" y="694983"/>
            <a:ext cx="1390261" cy="172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onosni na svoj slovenski jezik in njegovih 400 tisoč lepih besed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448" y="4435114"/>
            <a:ext cx="2561587" cy="22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Abecedarium - Wikipedija, prosta enciklopedi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86" y="4435114"/>
            <a:ext cx="1722477" cy="2249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8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12075" y="397419"/>
            <a:ext cx="10515600" cy="4351338"/>
          </a:xfrm>
        </p:spPr>
        <p:txBody>
          <a:bodyPr/>
          <a:lstStyle/>
          <a:p>
            <a:r>
              <a:rPr lang="sl-SI" dirty="0" smtClean="0"/>
              <a:t>Ostanke preteklosti lahko najdemo vsepovsod: na vrtu, na podstrešju, v kleteh, rekah, morju, jamah, celo na smetiščih.</a:t>
            </a:r>
          </a:p>
          <a:p>
            <a:endParaRPr lang="sl-SI" dirty="0" smtClean="0"/>
          </a:p>
          <a:p>
            <a:r>
              <a:rPr lang="sl-SI" dirty="0" smtClean="0"/>
              <a:t>Mnoge premete najdemo slučajno (na primer ko preurejamo stanovanje, gradimo nove ceste… ).</a:t>
            </a:r>
          </a:p>
          <a:p>
            <a:endParaRPr lang="sl-SI" dirty="0"/>
          </a:p>
          <a:p>
            <a:r>
              <a:rPr lang="sl-SI" dirty="0" smtClean="0"/>
              <a:t>Veliko ostankov preteklosti strokovnjaki najdejo z načrtnim raziskovanjem.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5122" name="Picture 2" descr="CHSP: Medieval Japan's Urban Archaeological Heritage: Comparativ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739" y="4113161"/>
            <a:ext cx="3019188" cy="227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op 5 Archaeology Discoveries in the American West of 2016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60" y="4113161"/>
            <a:ext cx="3675017" cy="227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KRINJA | Museu.M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75" y="4113161"/>
            <a:ext cx="3150325" cy="227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3960" cy="1325563"/>
          </a:xfrm>
        </p:spPr>
        <p:txBody>
          <a:bodyPr/>
          <a:lstStyle/>
          <a:p>
            <a:r>
              <a:rPr lang="sl-SI" b="1" dirty="0" smtClean="0"/>
              <a:t>4. </a:t>
            </a:r>
            <a:r>
              <a:rPr lang="sl-SI" b="1" u="sng" dirty="0" smtClean="0"/>
              <a:t>TVOJA NALOGA:</a:t>
            </a:r>
            <a:endParaRPr lang="sl-SI" b="1" u="sng" dirty="0"/>
          </a:p>
        </p:txBody>
      </p:sp>
      <p:pic>
        <p:nvPicPr>
          <p:cNvPr id="4" name="Picture 8" descr="Biology evolution of homo sapiens. Vector characters in cartoon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0" b="22245"/>
          <a:stretch/>
        </p:blipFill>
        <p:spPr bwMode="auto">
          <a:xfrm>
            <a:off x="2905760" y="4917440"/>
            <a:ext cx="6380479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36600" y="1690688"/>
            <a:ext cx="10515600" cy="3064192"/>
          </a:xfrm>
          <a:solidFill>
            <a:srgbClr val="92D050">
              <a:alpha val="61000"/>
            </a:srgbClr>
          </a:solidFill>
        </p:spPr>
        <p:txBody>
          <a:bodyPr/>
          <a:lstStyle/>
          <a:p>
            <a:r>
              <a:rPr lang="sl-SI" dirty="0" smtClean="0"/>
              <a:t>Odpri učbenik za družbo na strani 80 in 81.</a:t>
            </a:r>
          </a:p>
          <a:p>
            <a:r>
              <a:rPr lang="sl-SI" dirty="0" smtClean="0"/>
              <a:t>V zvezek za družbo napiši naslov: PRETEKLOST, SEDANJOST, PRIHODNOST. </a:t>
            </a:r>
          </a:p>
          <a:p>
            <a:r>
              <a:rPr lang="sl-SI" dirty="0" smtClean="0"/>
              <a:t>Iz učbenika na strani 81 prepiši vprašanja v zelenem okvirju in nanje odgovori.</a:t>
            </a:r>
          </a:p>
          <a:p>
            <a:r>
              <a:rPr lang="sl-SI" dirty="0" smtClean="0"/>
              <a:t>Nariši nekaj predmetov iz preteklosti. Lahko si pomagaš z učbenikom.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0453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610" y="975361"/>
            <a:ext cx="8419013" cy="4998720"/>
          </a:xfrm>
        </p:spPr>
        <p:txBody>
          <a:bodyPr/>
          <a:lstStyle/>
          <a:p>
            <a:r>
              <a:rPr lang="sl-SI" dirty="0" smtClean="0"/>
              <a:t>Na spodnjih spletnih povezavah si lahko ogledate še nekaj zanimivih tem o predelani učni snovi. S tem boste razširili svoje znanje.</a:t>
            </a:r>
          </a:p>
          <a:p>
            <a:pPr marL="0" indent="0">
              <a:buNone/>
            </a:pPr>
            <a:endParaRPr lang="sl-SI" dirty="0">
              <a:hlinkClick r:id="rId2"/>
            </a:endParaRPr>
          </a:p>
          <a:p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://mgml.si/sl/programi/programi-sole/spoznajmo-emonce</a:t>
            </a:r>
            <a:r>
              <a:rPr lang="sl-SI" dirty="0" smtClean="0">
                <a:hlinkClick r:id="rId2"/>
              </a:rPr>
              <a:t>/</a:t>
            </a:r>
            <a:endParaRPr lang="sl-SI" dirty="0" smtClean="0"/>
          </a:p>
          <a:p>
            <a:r>
              <a:rPr lang="sl-SI" dirty="0">
                <a:hlinkClick r:id="rId3"/>
              </a:rPr>
              <a:t>https://mgml.si/sl/programi/programi-sole/ucno-gradivo-gremo-v-srednji-vek</a:t>
            </a:r>
            <a:r>
              <a:rPr lang="sl-SI" dirty="0" smtClean="0">
                <a:hlinkClick r:id="rId3"/>
              </a:rPr>
              <a:t>/</a:t>
            </a:r>
            <a:endParaRPr lang="sl-SI" dirty="0" smtClean="0"/>
          </a:p>
          <a:p>
            <a:r>
              <a:rPr lang="sl-SI" dirty="0">
                <a:hlinkClick r:id="rId4"/>
              </a:rPr>
              <a:t>https://mgml.si/sl/programi/programi-sole/ucno-gradivo-otrostvo/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5682" y="1122771"/>
            <a:ext cx="1913709" cy="1913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352</Words>
  <Application>Microsoft Office PowerPoint</Application>
  <PresentationFormat>Po meri</PresentationFormat>
  <Paragraphs>49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Officeova tema</vt:lpstr>
      <vt:lpstr>PRETEKLOST, SEDANJOST, PRIHODNOST</vt:lpstr>
      <vt:lpstr>1. Nekoč - danes - jutri</vt:lpstr>
      <vt:lpstr>2. Časovna razporeditev dogodkov</vt:lpstr>
      <vt:lpstr>PowerPointova predstavitev</vt:lpstr>
      <vt:lpstr>PowerPointova predstavitev</vt:lpstr>
      <vt:lpstr>3. Raziskovanje preteklosti</vt:lpstr>
      <vt:lpstr>PowerPointova predstavitev</vt:lpstr>
      <vt:lpstr>4. TVOJA NALOGA:</vt:lpstr>
      <vt:lpstr>PowerPointova predstavitev</vt:lpstr>
      <vt:lpstr>VIRI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PRETEKLOST, SEDANJOST, PRIHODNOST</dc:title>
  <dc:creator>BoŽidAr</dc:creator>
  <cp:lastModifiedBy>AljaP</cp:lastModifiedBy>
  <cp:revision>17</cp:revision>
  <dcterms:created xsi:type="dcterms:W3CDTF">2020-05-11T19:07:01Z</dcterms:created>
  <dcterms:modified xsi:type="dcterms:W3CDTF">2020-05-12T17:50:53Z</dcterms:modified>
</cp:coreProperties>
</file>