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>
        <p:scale>
          <a:sx n="81" d="100"/>
          <a:sy n="81" d="100"/>
        </p:scale>
        <p:origin x="-27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3AB1-D760-4990-AEBA-86EB0DD9285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AC8F-8A4E-4FAF-8A2C-0B0DD3B37E16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23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3AB1-D760-4990-AEBA-86EB0DD9285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AC8F-8A4E-4FAF-8A2C-0B0DD3B37E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468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3AB1-D760-4990-AEBA-86EB0DD9285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AC8F-8A4E-4FAF-8A2C-0B0DD3B37E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558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3AB1-D760-4990-AEBA-86EB0DD9285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AC8F-8A4E-4FAF-8A2C-0B0DD3B37E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96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3AB1-D760-4990-AEBA-86EB0DD9285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AC8F-8A4E-4FAF-8A2C-0B0DD3B37E16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89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3AB1-D760-4990-AEBA-86EB0DD9285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AC8F-8A4E-4FAF-8A2C-0B0DD3B37E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580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3AB1-D760-4990-AEBA-86EB0DD9285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AC8F-8A4E-4FAF-8A2C-0B0DD3B37E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389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3AB1-D760-4990-AEBA-86EB0DD9285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AC8F-8A4E-4FAF-8A2C-0B0DD3B37E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444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3AB1-D760-4990-AEBA-86EB0DD9285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AC8F-8A4E-4FAF-8A2C-0B0DD3B37E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380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CF3AB1-D760-4990-AEBA-86EB0DD9285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82AC8F-8A4E-4FAF-8A2C-0B0DD3B37E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831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3AB1-D760-4990-AEBA-86EB0DD9285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AC8F-8A4E-4FAF-8A2C-0B0DD3B37E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802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CF3AB1-D760-4990-AEBA-86EB0DD9285D}" type="datetimeFigureOut">
              <a:rPr lang="sl-SI" smtClean="0"/>
              <a:t>20.5.2020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82AC8F-8A4E-4FAF-8A2C-0B0DD3B37E16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9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zQEj6xdu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mMFoWTwq1e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/>
              <a:t>KULTURNA DEDIŠČINA</a:t>
            </a:r>
            <a:endParaRPr lang="sl-SI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/>
              <a:t>DRUŽBA - 4 RAZRED</a:t>
            </a:r>
            <a:endParaRPr lang="sl-SI" sz="2800" b="1" dirty="0"/>
          </a:p>
        </p:txBody>
      </p:sp>
      <p:pic>
        <p:nvPicPr>
          <p:cNvPr id="9218" name="Picture 2" descr="Ljubljana Dragon - Eva Forstneric - Paintings &amp; Prints, Building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" r="2471"/>
          <a:stretch/>
        </p:blipFill>
        <p:spPr bwMode="auto">
          <a:xfrm>
            <a:off x="8811896" y="500804"/>
            <a:ext cx="2666002" cy="382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9823" y="1937657"/>
            <a:ext cx="4822371" cy="224245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800" dirty="0" smtClean="0"/>
              <a:t> Šege in navade niso nekaj stalnega, ampak se ves čas spreminjajo.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 smtClean="0"/>
              <a:t> V zadnjih desetletjih prihajajo k nam številne </a:t>
            </a:r>
            <a:r>
              <a:rPr lang="sl-SI" sz="2800" dirty="0" smtClean="0">
                <a:solidFill>
                  <a:schemeClr val="accent5"/>
                </a:solidFill>
              </a:rPr>
              <a:t>NOVE šege in navade</a:t>
            </a:r>
            <a:r>
              <a:rPr lang="sl-SI" sz="2800" dirty="0" smtClean="0"/>
              <a:t>, na primer obiskovanje Božička, noč čarovnic, Valentinovo…</a:t>
            </a:r>
            <a:endParaRPr lang="sl-SI" sz="2800" dirty="0"/>
          </a:p>
        </p:txBody>
      </p:sp>
      <p:pic>
        <p:nvPicPr>
          <p:cNvPr id="8200" name="Picture 8" descr="163 Best Halloween Clip Art images | Halloween clipart, Hallowe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92" y="3480367"/>
            <a:ext cx="2785154" cy="278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appy Christmas character Santa claus cartoon 014 - Download Fre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17" y="148047"/>
            <a:ext cx="3108959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Valentine Teddy Bears PNG Clipart Picture | Gallery Yopricevill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55" y="2386148"/>
            <a:ext cx="2365673" cy="311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/>
          <a:lstStyle/>
          <a:p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TVOJA NALOGA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800" dirty="0" smtClean="0"/>
              <a:t>V zvezek za DRUŽBO napiši naslov </a:t>
            </a:r>
            <a:r>
              <a:rPr lang="sl-SI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SLOVENSKA KULTURNA DEDIŠČINA.</a:t>
            </a:r>
          </a:p>
          <a:p>
            <a:r>
              <a:rPr lang="sl-SI" sz="2800" dirty="0" smtClean="0"/>
              <a:t>Prepiši spodnja vprašanja in nanje odgovori. Pri tem si lahko </a:t>
            </a:r>
            <a:r>
              <a:rPr lang="sl-SI" sz="2800" u="sng" dirty="0" smtClean="0"/>
              <a:t>pomagaš z učbenikom družbe na strani 82 in 83.</a:t>
            </a:r>
          </a:p>
          <a:p>
            <a:r>
              <a:rPr lang="sl-SI" sz="2800" dirty="0" smtClean="0"/>
              <a:t>1. Kaj je kulturna dediščina?</a:t>
            </a:r>
          </a:p>
          <a:p>
            <a:r>
              <a:rPr lang="sl-SI" sz="2800" dirty="0" smtClean="0"/>
              <a:t>2. Kje vse hranimo našo kulturno dediščino?</a:t>
            </a:r>
          </a:p>
          <a:p>
            <a:r>
              <a:rPr lang="sl-SI" sz="2800" dirty="0" smtClean="0"/>
              <a:t>3. Kaj so šege in kaj so navade?</a:t>
            </a:r>
          </a:p>
          <a:p>
            <a:r>
              <a:rPr lang="sl-SI" sz="2800" dirty="0" smtClean="0"/>
              <a:t>4. Katere šege in navade poznamo?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184" y="3296491"/>
            <a:ext cx="2433502" cy="26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 smtClean="0"/>
              <a:t> Učbenik za 4. razred: Radovednih pet, Družba 4. Založba Rokus </a:t>
            </a:r>
            <a:r>
              <a:rPr lang="sl-SI" sz="2400" dirty="0" err="1" smtClean="0"/>
              <a:t>Klett</a:t>
            </a:r>
            <a:r>
              <a:rPr lang="sl-SI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 smtClean="0"/>
              <a:t> Slike s spletnih strani.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2739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0195" y="989648"/>
            <a:ext cx="10058400" cy="701040"/>
          </a:xfrm>
        </p:spPr>
        <p:txBody>
          <a:bodyPr>
            <a:noAutofit/>
          </a:bodyPr>
          <a:lstStyle/>
          <a:p>
            <a:pPr algn="ctr"/>
            <a:r>
              <a:rPr lang="sl-SI" sz="5400" dirty="0" smtClean="0"/>
              <a:t>KAJ JE KULTURNA DEDIŠČINA?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9193" y="2116182"/>
            <a:ext cx="11353801" cy="3925843"/>
          </a:xfrm>
        </p:spPr>
        <p:txBody>
          <a:bodyPr>
            <a:noAutofit/>
          </a:bodyPr>
          <a:lstStyle/>
          <a:p>
            <a:r>
              <a:rPr lang="sl-SI" sz="2800" dirty="0" smtClean="0"/>
              <a:t>Ljudje nam iz preteklosti niso zapustili le ostankov v obliki predmetov.   Zapustili so nam tudi </a:t>
            </a:r>
            <a:r>
              <a:rPr lang="sl-SI" sz="2800" dirty="0" smtClean="0">
                <a:solidFill>
                  <a:schemeClr val="accent5"/>
                </a:solidFill>
              </a:rPr>
              <a:t>ŠEGE, NAVADE, LJUDSKE PLESE, GLASBO in še mnogo DRUGEGA.</a:t>
            </a:r>
          </a:p>
          <a:p>
            <a:endParaRPr lang="sl-SI" sz="2800" dirty="0" smtClean="0">
              <a:solidFill>
                <a:srgbClr val="C00000"/>
              </a:solidFill>
            </a:endParaRPr>
          </a:p>
          <a:p>
            <a:r>
              <a:rPr lang="sl-SI" sz="2800" dirty="0" smtClean="0"/>
              <a:t>Vse, kar so ljudje v preteklosti ustvarili, imenujemo </a:t>
            </a:r>
            <a:r>
              <a:rPr lang="sl-SI" sz="2800" u="sng" dirty="0" smtClean="0">
                <a:solidFill>
                  <a:schemeClr val="accent5"/>
                </a:solidFill>
              </a:rPr>
              <a:t>KULTURNA DEDIŠČINA. </a:t>
            </a:r>
          </a:p>
          <a:p>
            <a:pPr marL="0" indent="0">
              <a:buNone/>
            </a:pPr>
            <a:endParaRPr lang="sl-SI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sl-SI" sz="2800" dirty="0" smtClean="0"/>
              <a:t>            Pripoveduje nam o </a:t>
            </a:r>
            <a:r>
              <a:rPr lang="sl-SI" sz="2800" u="sng" dirty="0" smtClean="0">
                <a:solidFill>
                  <a:schemeClr val="accent5"/>
                </a:solidFill>
              </a:rPr>
              <a:t>LJUDEH in ŽIVLJENJU NEKOČ.</a:t>
            </a:r>
            <a:endParaRPr lang="sl-SI" sz="2800" u="sng" dirty="0">
              <a:solidFill>
                <a:schemeClr val="accent5"/>
              </a:solidFill>
            </a:endParaRPr>
          </a:p>
        </p:txBody>
      </p:sp>
      <p:cxnSp>
        <p:nvCxnSpPr>
          <p:cNvPr id="14" name="Ukrivljen povezovalnik 13"/>
          <p:cNvCxnSpPr/>
          <p:nvPr/>
        </p:nvCxnSpPr>
        <p:spPr>
          <a:xfrm rot="5400000">
            <a:off x="8769535" y="4493621"/>
            <a:ext cx="661851" cy="557353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8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9360" y="731520"/>
            <a:ext cx="5087337" cy="5616997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chemeClr val="accent5"/>
                </a:solidFill>
              </a:rPr>
              <a:t>Kulturna dediščina je ohranjena v različnih oblikah.</a:t>
            </a:r>
          </a:p>
          <a:p>
            <a:endParaRPr lang="sl-SI" sz="2800" dirty="0" smtClean="0"/>
          </a:p>
          <a:p>
            <a:r>
              <a:rPr lang="sl-SI" sz="2800" dirty="0" smtClean="0"/>
              <a:t>Nekatere oblike kulturne dediščine so predmetne. To pomeni, da jih lahko primemo ali otipamo. </a:t>
            </a:r>
          </a:p>
          <a:p>
            <a:endParaRPr lang="sl-SI" sz="2800" dirty="0" smtClean="0"/>
          </a:p>
          <a:p>
            <a:r>
              <a:rPr lang="sl-SI" sz="2800" dirty="0" smtClean="0"/>
              <a:t>Sem sodijo:</a:t>
            </a:r>
          </a:p>
          <a:p>
            <a:pPr lvl="1"/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209513" y="3965731"/>
            <a:ext cx="3339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dirty="0"/>
              <a:t>c</a:t>
            </a:r>
            <a:r>
              <a:rPr lang="sl-SI" sz="2400" dirty="0" smtClean="0"/>
              <a:t>erkve,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dirty="0"/>
              <a:t>g</a:t>
            </a:r>
            <a:r>
              <a:rPr lang="sl-SI" sz="2400" dirty="0" smtClean="0"/>
              <a:t>radovi,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dirty="0"/>
              <a:t>k</a:t>
            </a:r>
            <a:r>
              <a:rPr lang="sl-SI" sz="2400" dirty="0" smtClean="0"/>
              <a:t>ozolci,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l-SI" sz="2400" dirty="0"/>
              <a:t>s</a:t>
            </a:r>
            <a:r>
              <a:rPr lang="sl-SI" sz="2400" dirty="0" smtClean="0"/>
              <a:t>tari predmeti (skrinje, oblačila…).</a:t>
            </a:r>
            <a:endParaRPr lang="sl-SI" sz="2400" dirty="0"/>
          </a:p>
        </p:txBody>
      </p:sp>
      <p:sp>
        <p:nvSpPr>
          <p:cNvPr id="5" name="Levi zaviti oklepaj 4"/>
          <p:cNvSpPr/>
          <p:nvPr/>
        </p:nvSpPr>
        <p:spPr>
          <a:xfrm>
            <a:off x="2475509" y="3812430"/>
            <a:ext cx="1170899" cy="2197530"/>
          </a:xfrm>
          <a:prstGeom prst="leftBrac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Ob Stari cerkvi v Šiški spet raste drevo | Dnev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67" y="211641"/>
            <a:ext cx="2696044" cy="35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ovenska herald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26" y="211641"/>
            <a:ext cx="3183224" cy="214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ropsko leto kulturne dediščine: Kozolec - Evropsko leto kulturn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67" y="3929231"/>
            <a:ext cx="2696044" cy="26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ulinarika: Fine Food Berc, Bled - Raziščite Slovenij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46" y="2466655"/>
            <a:ext cx="2644040" cy="19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o in več let stara oblačila | Gorenjski muze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76" y="4548091"/>
            <a:ext cx="1366737" cy="20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99308" y="761917"/>
            <a:ext cx="7239001" cy="4638706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chemeClr val="accent5"/>
                </a:solidFill>
              </a:rPr>
              <a:t>Poznamo pa tudi oblike kulturne dediščine, ki jih ne moremo otipati ali prijeti.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sz="2800" dirty="0" smtClean="0"/>
              <a:t>Sem sodi:</a:t>
            </a:r>
            <a:endParaRPr lang="sl-SI" sz="2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127437" y="2699107"/>
            <a:ext cx="2732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sl-SI" sz="2400" dirty="0"/>
              <a:t>u</a:t>
            </a:r>
            <a:r>
              <a:rPr lang="sl-SI" sz="2400" dirty="0" smtClean="0"/>
              <a:t>stno izročilo</a:t>
            </a:r>
            <a:r>
              <a:rPr lang="sl-SI" sz="2400" dirty="0"/>
              <a:t> </a:t>
            </a:r>
            <a:r>
              <a:rPr lang="sl-SI" sz="2400" dirty="0" smtClean="0"/>
              <a:t>(ljudske pesmi, pripovedke …),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sl-SI" sz="2400" dirty="0"/>
              <a:t>l</a:t>
            </a:r>
            <a:r>
              <a:rPr lang="sl-SI" sz="2400" dirty="0" smtClean="0"/>
              <a:t>judski plesi,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sl-SI" sz="2400" dirty="0"/>
              <a:t>r</a:t>
            </a:r>
            <a:r>
              <a:rPr lang="sl-SI" sz="2400" dirty="0" smtClean="0"/>
              <a:t>azlična znanja…</a:t>
            </a:r>
          </a:p>
        </p:txBody>
      </p:sp>
      <p:sp>
        <p:nvSpPr>
          <p:cNvPr id="5" name="Levi zaviti oklepaj 4"/>
          <p:cNvSpPr/>
          <p:nvPr/>
        </p:nvSpPr>
        <p:spPr>
          <a:xfrm>
            <a:off x="2611805" y="2552623"/>
            <a:ext cx="869769" cy="2539739"/>
          </a:xfrm>
          <a:prstGeom prst="leftBrac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belokranjski plesi | Folklorno društvo K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854" y="38258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7327561" y="2390849"/>
            <a:ext cx="438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600" dirty="0" smtClean="0"/>
              <a:t>Posnetek belokranjskega plesa: </a:t>
            </a:r>
            <a:r>
              <a:rPr lang="sl-SI" sz="1600" dirty="0" smtClean="0">
                <a:hlinkClick r:id="rId3"/>
              </a:rPr>
              <a:t>https</a:t>
            </a:r>
            <a:r>
              <a:rPr lang="sl-SI" sz="1600" dirty="0">
                <a:hlinkClick r:id="rId3"/>
              </a:rPr>
              <a:t>://www.youtube.com/watch?v=EkzQEj6xduA</a:t>
            </a:r>
            <a:endParaRPr lang="sl-SI" sz="1600" dirty="0"/>
          </a:p>
        </p:txBody>
      </p:sp>
      <p:sp>
        <p:nvSpPr>
          <p:cNvPr id="6" name="Pravokotnik 5"/>
          <p:cNvSpPr/>
          <p:nvPr/>
        </p:nvSpPr>
        <p:spPr>
          <a:xfrm>
            <a:off x="7225325" y="5461053"/>
            <a:ext cx="4593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l-SI" sz="1600" dirty="0" smtClean="0"/>
              <a:t>Posnetek pravljice: O treh grahih </a:t>
            </a:r>
            <a:endParaRPr lang="sl-SI" sz="1600" dirty="0" smtClean="0">
              <a:hlinkClick r:id="rId4"/>
            </a:endParaRPr>
          </a:p>
          <a:p>
            <a:pPr algn="r"/>
            <a:r>
              <a:rPr lang="sl-SI" sz="1600" dirty="0" smtClean="0">
                <a:hlinkClick r:id="rId4"/>
              </a:rPr>
              <a:t>https</a:t>
            </a:r>
            <a:r>
              <a:rPr lang="sl-SI" sz="1600" dirty="0">
                <a:hlinkClick r:id="rId4"/>
              </a:rPr>
              <a:t>://www.youtube.com/watch?v=mMFoWTwq1eI</a:t>
            </a:r>
            <a:endParaRPr lang="sl-SI" sz="1600" dirty="0"/>
          </a:p>
        </p:txBody>
      </p:sp>
      <p:pic>
        <p:nvPicPr>
          <p:cNvPr id="2052" name="Picture 4" descr="Pravljica: O treh grahih (ljudska)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1" t="3207" r="25906" b="8296"/>
          <a:stretch/>
        </p:blipFill>
        <p:spPr bwMode="auto">
          <a:xfrm>
            <a:off x="9690848" y="3155270"/>
            <a:ext cx="1923506" cy="21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3372" y="262950"/>
            <a:ext cx="6261497" cy="1513599"/>
          </a:xfrm>
        </p:spPr>
        <p:txBody>
          <a:bodyPr>
            <a:noAutofit/>
          </a:bodyPr>
          <a:lstStyle/>
          <a:p>
            <a:r>
              <a:rPr lang="sl-SI" dirty="0" smtClean="0"/>
              <a:t>KJE HRANIMO NAŠO KULTURNO DEDIŠČINO?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5463" y="1873629"/>
            <a:ext cx="8379871" cy="1020525"/>
          </a:xfrm>
        </p:spPr>
        <p:txBody>
          <a:bodyPr/>
          <a:lstStyle/>
          <a:p>
            <a:r>
              <a:rPr lang="sl-SI" sz="2800" dirty="0" smtClean="0">
                <a:solidFill>
                  <a:schemeClr val="accent5"/>
                </a:solidFill>
              </a:rPr>
              <a:t>Kulturna dediščina ima izredno vrednost za vsak narod. Ker ima zelo velik pomen, jo varujemo na različne načine:</a:t>
            </a:r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79633" y="2782085"/>
            <a:ext cx="69494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sl-SI" sz="2400" dirty="0" smtClean="0"/>
              <a:t>V muzejih hranimo različne predmete.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sl-SI" sz="2400" dirty="0" smtClean="0"/>
              <a:t>V arhivih hranimo različne dokumente in listine.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sl-SI" sz="2400" dirty="0" smtClean="0"/>
              <a:t>V knjižnicah hranimo knjige, revije in časopise.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sl-SI" sz="2400" dirty="0" smtClean="0"/>
              <a:t>Na terenu najdemo stavbe, ki jih seveda ne moremo prestaviti v ustanove. Moramo pa jih vzdrževati in obnavljati, saj so del naše kulturne dediščine.</a:t>
            </a:r>
            <a:endParaRPr lang="sl-SI" sz="2400" dirty="0"/>
          </a:p>
        </p:txBody>
      </p:sp>
      <p:pic>
        <p:nvPicPr>
          <p:cNvPr id="3074" name="Picture 2" descr="Izobraževalni program NUK, marec-april 2016 | EFnet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244" y="1333678"/>
            <a:ext cx="2671259" cy="19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8341318" y="3288382"/>
            <a:ext cx="373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NUK - Narodna univerzitetna knjižnica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Prirodoslovni muzej Slovenije - Wikipedija, prosta encikloped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73" y="3982789"/>
            <a:ext cx="2836230" cy="17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9785653" y="5736740"/>
            <a:ext cx="203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Prirodoslovni muzej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17079"/>
            <a:ext cx="4482737" cy="1325563"/>
          </a:xfrm>
        </p:spPr>
        <p:txBody>
          <a:bodyPr>
            <a:normAutofit/>
          </a:bodyPr>
          <a:lstStyle/>
          <a:p>
            <a:r>
              <a:rPr lang="sl-SI" sz="4800" dirty="0" smtClean="0"/>
              <a:t>ŠEGE IN NAVADE</a:t>
            </a:r>
            <a:endParaRPr lang="sl-SI" sz="4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0528" y="1877791"/>
            <a:ext cx="6468291" cy="36869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chemeClr val="accent5"/>
                </a:solidFill>
              </a:rPr>
              <a:t>Šege in navade prištevamo med kulturno dediščino, ki je ne moremo otipati.</a:t>
            </a:r>
          </a:p>
          <a:p>
            <a:pPr marL="0" indent="0">
              <a:buNone/>
            </a:pPr>
            <a:endParaRPr lang="sl-SI" sz="2400" dirty="0" smtClean="0">
              <a:solidFill>
                <a:schemeClr val="accent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 smtClean="0"/>
              <a:t> NAVADE so redna človekova vsakdanja ali praznična opravila. So kot pravila za življenje in obnašanje (na primer, da si pred jedjo umijemo roke, po jedi pa zobe).</a:t>
            </a:r>
          </a:p>
          <a:p>
            <a:pPr marL="0" indent="0">
              <a:buNone/>
            </a:pPr>
            <a:endParaRPr lang="sl-SI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 smtClean="0"/>
              <a:t> Navade si moramo (ali pa nam jih morajo) privzgojiti.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693" y="3878037"/>
            <a:ext cx="2470513" cy="2470513"/>
          </a:xfrm>
          <a:prstGeom prst="rect">
            <a:avLst/>
          </a:prstGeom>
        </p:spPr>
      </p:pic>
      <p:pic>
        <p:nvPicPr>
          <p:cNvPr id="4100" name="Picture 4" descr="A Girl Brushing Her Teeth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26" y="2904400"/>
            <a:ext cx="2814733" cy="281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lu Season Tips for Washing Your Hands | Everyday Healt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1" r="19318"/>
          <a:stretch/>
        </p:blipFill>
        <p:spPr bwMode="auto">
          <a:xfrm>
            <a:off x="8874035" y="380920"/>
            <a:ext cx="2682240" cy="25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/>
              <a:t>ŠEGE</a:t>
            </a:r>
            <a:endParaRPr lang="sl-SI" sz="6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1403" y="2229580"/>
            <a:ext cx="4989998" cy="42965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2800" dirty="0" smtClean="0"/>
              <a:t> Šege so povezane z vedenjem ljudi ob posameznih dogodkih, praznikih ali določenih dnevih.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 smtClean="0"/>
              <a:t> V preteklosti so šege popestrile človekovo vsakdanje življenje.</a:t>
            </a:r>
          </a:p>
          <a:p>
            <a:endParaRPr lang="sl-SI" dirty="0"/>
          </a:p>
        </p:txBody>
      </p:sp>
      <p:pic>
        <p:nvPicPr>
          <p:cNvPr id="5122" name="Picture 2" descr="Žal je danes lahko kurent vsak&quot; - RTVSLO.s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1729" r="1092" b="2353"/>
          <a:stretch/>
        </p:blipFill>
        <p:spPr bwMode="auto">
          <a:xfrm>
            <a:off x="5609907" y="3444843"/>
            <a:ext cx="3225936" cy="20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ako ravnati, da bo kresovanje predvsem prijetno druženje? #vide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07" y="325334"/>
            <a:ext cx="3389403" cy="22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NAČILNE MASKE kurent Zeleni Jurij ljudje se radi pošalijo in dom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03" y="1413505"/>
            <a:ext cx="3315391" cy="22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609907" y="5540270"/>
            <a:ext cx="143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Kurentovanje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522692" y="2584936"/>
            <a:ext cx="120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Kresovanje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0517196" y="3582351"/>
            <a:ext cx="113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Jurjevanje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/>
              <a:t>POZNAMO RAZLIČNE ŠEGE IN NAVADE</a:t>
            </a:r>
            <a:endParaRPr lang="sl-SI" sz="4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9048" y="1843043"/>
            <a:ext cx="5919651" cy="47343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sl-SI" sz="2800" dirty="0" smtClean="0">
                <a:solidFill>
                  <a:schemeClr val="accent5"/>
                </a:solidFill>
              </a:rPr>
              <a:t>ŽIVLJENJSKE ŠEGE in NAVADE: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524697" y="2422163"/>
            <a:ext cx="48855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sl-SI" sz="2400" dirty="0"/>
              <a:t> </a:t>
            </a:r>
            <a:r>
              <a:rPr lang="sl-SI" sz="2400" dirty="0" smtClean="0"/>
              <a:t>ob rojstvu,</a:t>
            </a:r>
            <a:endParaRPr lang="sl-SI" sz="24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sl-SI" sz="2400" dirty="0"/>
              <a:t> ob smrti</a:t>
            </a:r>
            <a:r>
              <a:rPr lang="sl-SI" sz="2400" dirty="0" smtClean="0"/>
              <a:t>,</a:t>
            </a:r>
            <a:endParaRPr lang="sl-SI" sz="24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sl-SI" sz="2400" dirty="0"/>
              <a:t> </a:t>
            </a:r>
            <a:r>
              <a:rPr lang="sl-SI" sz="2400" dirty="0" smtClean="0"/>
              <a:t>ob poroki</a:t>
            </a:r>
            <a:r>
              <a:rPr lang="sl-SI" sz="2400" dirty="0"/>
              <a:t>,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sl-SI" sz="2400" dirty="0"/>
              <a:t> </a:t>
            </a:r>
            <a:r>
              <a:rPr lang="sl-SI" sz="2400" dirty="0" smtClean="0"/>
              <a:t>ob drugih </a:t>
            </a:r>
            <a:r>
              <a:rPr lang="sl-SI" sz="2400" dirty="0"/>
              <a:t>življenjskih praznikih</a:t>
            </a:r>
          </a:p>
          <a:p>
            <a:pPr>
              <a:spcBef>
                <a:spcPts val="1200"/>
              </a:spcBef>
            </a:pPr>
            <a:r>
              <a:rPr lang="sl-SI" sz="2400" dirty="0" smtClean="0"/>
              <a:t>(</a:t>
            </a:r>
            <a:r>
              <a:rPr lang="sl-SI" sz="2400" dirty="0"/>
              <a:t>na primer obhajilo, birma, obletnica </a:t>
            </a:r>
            <a:r>
              <a:rPr lang="sl-SI" sz="2400" dirty="0" smtClean="0"/>
              <a:t>  poroke</a:t>
            </a:r>
            <a:r>
              <a:rPr lang="sl-SI" sz="2400" dirty="0"/>
              <a:t>…).</a:t>
            </a:r>
          </a:p>
          <a:p>
            <a:endParaRPr lang="sl-SI" dirty="0"/>
          </a:p>
        </p:txBody>
      </p:sp>
      <p:pic>
        <p:nvPicPr>
          <p:cNvPr id="6148" name="Picture 4" descr="My Wife And I Got Married Here And We Know Its The - Clipart Bri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1820494"/>
            <a:ext cx="4050282" cy="26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ree Clip Art for Birth Announcements (avec images) | Image bébé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99" y="3004472"/>
            <a:ext cx="2452844" cy="314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oje prvo sveto obhaji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383" y="4575826"/>
            <a:ext cx="1634859" cy="17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8984" y="1943970"/>
            <a:ext cx="5118464" cy="45768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 </a:t>
            </a:r>
            <a:r>
              <a:rPr lang="sl-SI" sz="2400" dirty="0" smtClean="0">
                <a:solidFill>
                  <a:schemeClr val="accent5"/>
                </a:solidFill>
              </a:rPr>
              <a:t>LETNE </a:t>
            </a:r>
            <a:r>
              <a:rPr lang="sl-SI" sz="2400" dirty="0">
                <a:solidFill>
                  <a:schemeClr val="accent5"/>
                </a:solidFill>
              </a:rPr>
              <a:t>in KOLEDARSKE ŠEGE in NAVADE </a:t>
            </a:r>
            <a:r>
              <a:rPr lang="sl-SI" sz="2400" dirty="0"/>
              <a:t>so povezane z različnimi prazniki in pomembnimi dnevi v koledarskem </a:t>
            </a:r>
            <a:r>
              <a:rPr lang="sl-SI" sz="2400" dirty="0" smtClean="0"/>
              <a:t>letu (na primer </a:t>
            </a:r>
            <a:r>
              <a:rPr lang="sl-SI" sz="2400" dirty="0"/>
              <a:t>s krajevnimi, cerkvenimi ali državnimi </a:t>
            </a:r>
            <a:r>
              <a:rPr lang="sl-SI" sz="2400" dirty="0" smtClean="0"/>
              <a:t>prazniki - novo leto, božič, velika noč…).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 </a:t>
            </a:r>
            <a:r>
              <a:rPr lang="sl-SI" sz="2400" dirty="0" smtClean="0">
                <a:solidFill>
                  <a:schemeClr val="accent5"/>
                </a:solidFill>
              </a:rPr>
              <a:t>ŠEGE </a:t>
            </a:r>
            <a:r>
              <a:rPr lang="sl-SI" sz="2400" dirty="0">
                <a:solidFill>
                  <a:schemeClr val="accent5"/>
                </a:solidFill>
              </a:rPr>
              <a:t>IN NAVADE OB </a:t>
            </a:r>
            <a:r>
              <a:rPr lang="sl-SI" sz="2400" dirty="0" smtClean="0">
                <a:solidFill>
                  <a:schemeClr val="accent5"/>
                </a:solidFill>
              </a:rPr>
              <a:t>DELU: </a:t>
            </a:r>
            <a:r>
              <a:rPr lang="sl-SI" sz="2400" dirty="0" smtClean="0">
                <a:solidFill>
                  <a:schemeClr val="tx1"/>
                </a:solidFill>
              </a:rPr>
              <a:t>s</a:t>
            </a:r>
            <a:r>
              <a:rPr lang="sl-SI" sz="2400" dirty="0" smtClean="0"/>
              <a:t> </a:t>
            </a:r>
            <a:r>
              <a:rPr lang="sl-SI" sz="2400" dirty="0"/>
              <a:t>tem obeležujemo zaključek nekega dela.</a:t>
            </a:r>
          </a:p>
          <a:p>
            <a:endParaRPr lang="sl-SI" dirty="0"/>
          </a:p>
        </p:txBody>
      </p:sp>
      <p:pic>
        <p:nvPicPr>
          <p:cNvPr id="7174" name="Picture 6" descr="What's open and closed on Easter Weekend - OttawaMatters.c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r="20106"/>
          <a:stretch/>
        </p:blipFill>
        <p:spPr bwMode="auto">
          <a:xfrm>
            <a:off x="9115535" y="1202115"/>
            <a:ext cx="2496767" cy="22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63. Kravji bal v Bohinju - Bohinj.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41" y="3596674"/>
            <a:ext cx="3477986" cy="231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319058" y="5924532"/>
            <a:ext cx="430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Kravji bal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zaključek poletne planinske paše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8" name="Picture 10" descr="New Years Eve in Wimbledon - Love Wimble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58" y="558920"/>
            <a:ext cx="2880534" cy="192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</TotalTime>
  <Words>552</Words>
  <Application>Microsoft Office PowerPoint</Application>
  <PresentationFormat>Po meri</PresentationFormat>
  <Paragraphs>74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Retrospektiva</vt:lpstr>
      <vt:lpstr>KULTURNA DEDIŠČINA</vt:lpstr>
      <vt:lpstr>KAJ JE KULTURNA DEDIŠČINA?</vt:lpstr>
      <vt:lpstr>PowerPointova predstavitev</vt:lpstr>
      <vt:lpstr>PowerPointova predstavitev</vt:lpstr>
      <vt:lpstr>KJE HRANIMO NAŠO KULTURNO DEDIŠČINO?</vt:lpstr>
      <vt:lpstr>ŠEGE IN NAVADE</vt:lpstr>
      <vt:lpstr>ŠEGE</vt:lpstr>
      <vt:lpstr>POZNAMO RAZLIČNE ŠEGE IN NAVADE</vt:lpstr>
      <vt:lpstr>PowerPointova predstavitev</vt:lpstr>
      <vt:lpstr>PowerPointova predstavitev</vt:lpstr>
      <vt:lpstr>TVOJA NALOGA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KULTURNA DEDIŠČINA</dc:title>
  <dc:creator>BoŽidAr</dc:creator>
  <cp:lastModifiedBy>AljaP</cp:lastModifiedBy>
  <cp:revision>20</cp:revision>
  <dcterms:created xsi:type="dcterms:W3CDTF">2020-05-18T19:40:09Z</dcterms:created>
  <dcterms:modified xsi:type="dcterms:W3CDTF">2020-05-20T10:04:39Z</dcterms:modified>
</cp:coreProperties>
</file>