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1" r:id="rId4"/>
    <p:sldId id="259" r:id="rId5"/>
    <p:sldId id="260" r:id="rId6"/>
    <p:sldId id="262" r:id="rId7"/>
    <p:sldId id="264" r:id="rId8"/>
    <p:sldId id="258" r:id="rId9"/>
    <p:sldId id="268" r:id="rId10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99"/>
    <a:srgbClr val="FFFF00"/>
    <a:srgbClr val="FF0000"/>
    <a:srgbClr val="FF9999"/>
    <a:srgbClr val="CC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09749-99E2-430B-A1F7-5E5B83AAC8C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4617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8D34C-E1F6-490A-B0EF-E8EF24DBEDF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4806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294B3-4C32-4527-BF0B-1E9D0A226C2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3107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5C982-B4CB-446E-B34C-EE469D62CEB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5526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E0C6-2B4E-44D0-B196-8670556C4A5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134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5557D-CC25-4600-BB76-C0FC57381D5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6206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D3F00-F925-4A2A-9AB4-64574E67355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1822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8A5FC-F8D9-4A7A-89AA-C4116FF7247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7036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807F3-ADAE-4BA7-BF66-E1B1FC8C9F8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0778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5503B-DDA5-40C7-84D6-1CFFA2C60A06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3317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3F5FB-A543-40DD-8508-E9E682688BB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349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9D12A01-2016-4BDB-89DD-5CBF9729D38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hyperlink" Target="http://upload.wikimedia.org/wikipedia/commons/d/d8/Meister_der_Chronik_des_Konzils_von_Konstanz_001.jpg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m4a"/><Relationship Id="rId7" Type="http://schemas.openxmlformats.org/officeDocument/2006/relationships/hyperlink" Target="http://images.google.si/imgres?imgurl=http://www.burger.si/QTVR/Muzeji/VerskiMuzej/Slika_SamostanDvorisce.jpg&amp;imgrefurl=http://www.burger.si/QTVR/Muzeji/VerskiMuzej/uvod.html&amp;h=300&amp;w=700&amp;sz=44&amp;hl=sl&amp;start=77&amp;um=1&amp;tbnid=sObEM1oYmOm3JM:&amp;tbnh=60&amp;tbnw=140&amp;pre" TargetMode="Externa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http://www.youtube.com/watch?v=qEn3ngvXZhg" TargetMode="Externa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7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hyperlink" Target="http://upload.wikimedia.org/wikipedia/commons/d/d0/FirstCrusade.jpg" TargetMode="External"/><Relationship Id="rId5" Type="http://schemas.openxmlformats.org/officeDocument/2006/relationships/hyperlink" Target="http://www.youtube.com/watch?v=eRKn4fXKapk&amp;feature=related" TargetMode="Externa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3130550" y="234950"/>
            <a:ext cx="290656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solidFill>
                  <a:srgbClr val="FF0000"/>
                </a:solidFill>
              </a:rPr>
              <a:t>KDO SO BILI CELJSKI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56851" y="1844824"/>
            <a:ext cx="4392613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l-SI" altLang="sl-SI" sz="2000" dirty="0" smtClean="0"/>
              <a:t> Podedovali velike posesti (Celje). </a:t>
            </a:r>
            <a:endParaRPr lang="sl-SI" altLang="sl-SI" sz="2000" dirty="0"/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 </a:t>
            </a:r>
            <a:r>
              <a:rPr lang="sl-SI" altLang="sl-SI" sz="2000" dirty="0">
                <a:solidFill>
                  <a:schemeClr val="accent2"/>
                </a:solidFill>
              </a:rPr>
              <a:t>S porokami so se povezali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>
                <a:solidFill>
                  <a:schemeClr val="accent2"/>
                </a:solidFill>
              </a:rPr>
              <a:t> </a:t>
            </a:r>
            <a:r>
              <a:rPr lang="sl-SI" altLang="sl-SI" sz="2000" dirty="0" smtClean="0">
                <a:solidFill>
                  <a:schemeClr val="accent2"/>
                </a:solidFill>
              </a:rPr>
              <a:t>cesarjem, ogrskimi, poljskimi in balkanskimi vladarji.</a:t>
            </a:r>
            <a:endParaRPr lang="sl-SI" altLang="sl-SI" sz="2000" dirty="0">
              <a:solidFill>
                <a:schemeClr val="accent2"/>
              </a:solidFill>
            </a:endParaRP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456851" y="3535303"/>
            <a:ext cx="4392613" cy="2862322"/>
          </a:xfrm>
          <a:prstGeom prst="rect">
            <a:avLst/>
          </a:prstGeom>
          <a:solidFill>
            <a:srgbClr val="FFE6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l-SI" altLang="sl-SI" sz="2000" b="1" dirty="0" smtClean="0">
                <a:solidFill>
                  <a:srgbClr val="D60000"/>
                </a:solidFill>
              </a:rPr>
              <a:t> sprva vazali </a:t>
            </a:r>
            <a:r>
              <a:rPr lang="sl-SI" altLang="sl-SI" sz="2000" b="1" dirty="0">
                <a:solidFill>
                  <a:srgbClr val="D60000"/>
                </a:solidFill>
              </a:rPr>
              <a:t>Habsburžanov</a:t>
            </a:r>
            <a:r>
              <a:rPr lang="sl-SI" altLang="sl-SI" sz="2000" dirty="0">
                <a:solidFill>
                  <a:srgbClr val="D6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 dirty="0"/>
              <a:t> </a:t>
            </a:r>
            <a:r>
              <a:rPr lang="sl-SI" altLang="sl-SI" sz="2000" b="1" u="sng" dirty="0"/>
              <a:t>Herman II.</a:t>
            </a:r>
            <a:r>
              <a:rPr lang="sl-SI" altLang="sl-SI" sz="2000" b="1" dirty="0"/>
              <a:t> </a:t>
            </a:r>
            <a:r>
              <a:rPr lang="sl-SI" altLang="sl-SI" sz="2000" b="1" dirty="0" smtClean="0"/>
              <a:t> </a:t>
            </a:r>
            <a:r>
              <a:rPr lang="sl-SI" altLang="sl-SI" sz="2000" dirty="0"/>
              <a:t>(15. stoletje),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 se poveže z </a:t>
            </a:r>
            <a:r>
              <a:rPr lang="sl-SI" altLang="sl-SI" sz="2000" b="1" dirty="0" smtClean="0"/>
              <a:t>Luksemburžani </a:t>
            </a:r>
            <a:r>
              <a:rPr lang="sl-SI" altLang="sl-SI" sz="2000" i="1" dirty="0" smtClean="0"/>
              <a:t>(poroka </a:t>
            </a:r>
            <a:r>
              <a:rPr lang="sl-SI" altLang="sl-SI" sz="2000" i="1" dirty="0"/>
              <a:t>Sigismunda z Barbaro), </a:t>
            </a:r>
            <a:endParaRPr lang="sl-SI" altLang="sl-SI" sz="2000" i="1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sl-SI" altLang="sl-SI" sz="2000" b="1" i="1" dirty="0" smtClean="0">
                <a:solidFill>
                  <a:srgbClr val="FF0000"/>
                </a:solidFill>
              </a:rPr>
              <a:t>• </a:t>
            </a:r>
            <a:r>
              <a:rPr lang="sl-SI" altLang="sl-SI" sz="2000" b="1" dirty="0" smtClean="0">
                <a:solidFill>
                  <a:srgbClr val="FF0000"/>
                </a:solidFill>
              </a:rPr>
              <a:t>nato enakovredni </a:t>
            </a:r>
            <a:r>
              <a:rPr lang="sl-SI" altLang="sl-SI" sz="2000" b="1" dirty="0" smtClean="0">
                <a:solidFill>
                  <a:srgbClr val="D60000"/>
                </a:solidFill>
              </a:rPr>
              <a:t>tekmeci</a:t>
            </a:r>
            <a:endParaRPr lang="sl-SI" altLang="sl-SI" sz="2000" dirty="0"/>
          </a:p>
          <a:p>
            <a:pPr eaLnBrk="1" hangingPunct="1">
              <a:spcBef>
                <a:spcPct val="0"/>
              </a:spcBef>
            </a:pPr>
            <a:r>
              <a:rPr lang="sl-SI" altLang="sl-SI" sz="2000" b="1" dirty="0" smtClean="0"/>
              <a:t> </a:t>
            </a:r>
            <a:r>
              <a:rPr lang="sl-SI" altLang="sl-SI" sz="2000" b="1" u="sng" dirty="0" smtClean="0"/>
              <a:t>Friderik </a:t>
            </a:r>
            <a:r>
              <a:rPr lang="sl-SI" altLang="sl-SI" sz="2000" b="1" u="sng" dirty="0"/>
              <a:t>II</a:t>
            </a:r>
            <a:r>
              <a:rPr lang="sl-SI" altLang="sl-SI" sz="2000" b="1" u="sng" dirty="0" smtClean="0"/>
              <a:t>.</a:t>
            </a:r>
            <a:r>
              <a:rPr lang="sl-SI" altLang="sl-SI" sz="2000" dirty="0" smtClean="0"/>
              <a:t> </a:t>
            </a:r>
            <a:r>
              <a:rPr lang="sl-SI" altLang="sl-SI" sz="1600" dirty="0" smtClean="0"/>
              <a:t>In Veronika Deseniška</a:t>
            </a:r>
            <a:endParaRPr lang="sl-SI" altLang="sl-SI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sl-SI" altLang="sl-SI" sz="2000" b="1" dirty="0" smtClean="0"/>
              <a:t>(</a:t>
            </a:r>
            <a:r>
              <a:rPr lang="sl-SI" altLang="sl-SI" sz="2000" dirty="0" smtClean="0"/>
              <a:t>vojna  in nato </a:t>
            </a:r>
            <a:r>
              <a:rPr lang="sl-SI" altLang="sl-SI" sz="2000" i="1" dirty="0" smtClean="0"/>
              <a:t>pogodba </a:t>
            </a:r>
            <a:r>
              <a:rPr lang="sl-SI" altLang="sl-SI" sz="2000" i="1" dirty="0"/>
              <a:t>o dedovanju)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 dirty="0"/>
              <a:t> </a:t>
            </a:r>
            <a:r>
              <a:rPr lang="sl-SI" altLang="sl-SI" sz="2000" b="1" u="sng" dirty="0"/>
              <a:t>Ulrik II.</a:t>
            </a:r>
            <a:r>
              <a:rPr lang="sl-SI" altLang="sl-SI" sz="2000" b="1" dirty="0"/>
              <a:t> </a:t>
            </a:r>
            <a:r>
              <a:rPr lang="sl-SI" altLang="sl-SI" sz="2000" dirty="0"/>
              <a:t>spori na Ogrskem </a:t>
            </a:r>
            <a:r>
              <a:rPr lang="sl-SI" altLang="sl-SI" sz="1800" dirty="0" smtClean="0"/>
              <a:t>(</a:t>
            </a:r>
            <a:r>
              <a:rPr lang="sl-SI" altLang="sl-SI" sz="1800" dirty="0" err="1" smtClean="0"/>
              <a:t>Hunjadiji</a:t>
            </a:r>
            <a:r>
              <a:rPr lang="sl-SI" altLang="sl-SI" sz="1800" dirty="0" smtClean="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 b="1" dirty="0">
                <a:solidFill>
                  <a:srgbClr val="FF0000"/>
                </a:solidFill>
              </a:rPr>
              <a:t> </a:t>
            </a:r>
            <a:r>
              <a:rPr lang="sl-SI" altLang="sl-SI" sz="2000" b="1" dirty="0" smtClean="0">
                <a:solidFill>
                  <a:srgbClr val="FF0000"/>
                </a:solidFill>
              </a:rPr>
              <a:t>Izumrejo</a:t>
            </a:r>
            <a:endParaRPr lang="sl-SI" altLang="sl-SI" sz="2000" dirty="0"/>
          </a:p>
        </p:txBody>
      </p:sp>
      <p:pic>
        <p:nvPicPr>
          <p:cNvPr id="5143" name="Picture 23" descr="Slika:Meister der Chronik des Konzils von Konstanz 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692150"/>
            <a:ext cx="3887788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4981575" y="6092825"/>
            <a:ext cx="38877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Sigismund Luksemburški in Barbara Celjska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05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87"/>
    </mc:Choice>
    <mc:Fallback>
      <p:transition spd="slow" advTm="1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33" grpId="0" animBg="1"/>
      <p:bldP spid="5138" grpId="0" animBg="1"/>
      <p:bldP spid="51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2087563" y="404813"/>
            <a:ext cx="4968875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>
                <a:solidFill>
                  <a:srgbClr val="FF0000"/>
                </a:solidFill>
              </a:rPr>
              <a:t>KAKO SE JE OKREPILA</a:t>
            </a:r>
            <a:r>
              <a:rPr lang="sl-SI" altLang="sl-SI" sz="2000" dirty="0">
                <a:solidFill>
                  <a:srgbClr val="FF0000"/>
                </a:solidFill>
              </a:rPr>
              <a:t> </a:t>
            </a:r>
            <a:r>
              <a:rPr lang="sl-SI" altLang="sl-SI" sz="2000" b="1" dirty="0">
                <a:solidFill>
                  <a:srgbClr val="FF0000"/>
                </a:solidFill>
              </a:rPr>
              <a:t>MOČ CERKVE </a:t>
            </a:r>
            <a:r>
              <a:rPr lang="sl-SI" altLang="sl-SI" sz="1600" b="1" dirty="0" err="1">
                <a:solidFill>
                  <a:srgbClr val="FFFF00"/>
                </a:solidFill>
              </a:rPr>
              <a:t>Učb</a:t>
            </a:r>
            <a:r>
              <a:rPr lang="sl-SI" altLang="sl-SI" sz="1600" b="1" dirty="0">
                <a:solidFill>
                  <a:srgbClr val="FFFF00"/>
                </a:solidFill>
              </a:rPr>
              <a:t>. Str. 113</a:t>
            </a:r>
          </a:p>
        </p:txBody>
      </p:sp>
      <p:pic>
        <p:nvPicPr>
          <p:cNvPr id="3093" name="Picture 21" descr="023Greg7b.jpg - 74598 By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8684"/>
            <a:ext cx="8568630" cy="500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51520" y="6400800"/>
            <a:ext cx="86051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200" dirty="0">
                <a:solidFill>
                  <a:schemeClr val="bg1"/>
                </a:solidFill>
              </a:rPr>
              <a:t>Papež Gregor VII.  (11. stoletje) na sredini, </a:t>
            </a:r>
            <a:r>
              <a:rPr lang="sl-SI" altLang="sl-SI" sz="1200" dirty="0" smtClean="0">
                <a:solidFill>
                  <a:schemeClr val="bg1"/>
                </a:solidFill>
              </a:rPr>
              <a:t>na </a:t>
            </a:r>
            <a:r>
              <a:rPr lang="sl-SI" altLang="sl-SI" sz="1200" dirty="0">
                <a:solidFill>
                  <a:schemeClr val="bg1"/>
                </a:solidFill>
              </a:rPr>
              <a:t>njegovi desni cerkveni dostojanstveniki, na levi kralj in plemiči.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3"/>
    </mc:Choice>
    <mc:Fallback>
      <p:transition spd="slow" advTm="2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4284663" y="1484313"/>
            <a:ext cx="4105275" cy="1200150"/>
          </a:xfrm>
          <a:prstGeom prst="rect">
            <a:avLst/>
          </a:prstGeom>
          <a:solidFill>
            <a:srgbClr val="CAF5A9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V vaseh:</a:t>
            </a:r>
            <a:r>
              <a:rPr lang="sl-SI" altLang="sl-SI" sz="1800"/>
              <a:t> manjše in preproste cerkve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V gradovih:</a:t>
            </a:r>
            <a:r>
              <a:rPr lang="sl-SI" altLang="sl-SI" sz="1800"/>
              <a:t> dvorne kapele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Mesta: </a:t>
            </a:r>
            <a:r>
              <a:rPr lang="sl-SI" altLang="sl-SI" sz="1800"/>
              <a:t>tekmovalnost, imeti lepšo, bogatejše okrašeno, čim višjo cerkev. 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39750" y="1484313"/>
            <a:ext cx="3600450" cy="1625600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</a:t>
            </a:r>
            <a:r>
              <a:rPr lang="sl-SI" altLang="sl-SI" sz="2000" b="1">
                <a:solidFill>
                  <a:srgbClr val="CC0000"/>
                </a:solidFill>
              </a:rPr>
              <a:t>EVROPA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Pojavile so se že v antiki,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a je malo ohranjenih.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/>
              <a:t> V  srednjem veku</a:t>
            </a:r>
            <a:r>
              <a:rPr lang="sl-SI" altLang="sl-SI" sz="2000"/>
              <a:t> širitev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krščanstva, gradnja cerkva.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539750" y="4437063"/>
            <a:ext cx="7284366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>
                <a:solidFill>
                  <a:srgbClr val="CC6600"/>
                </a:solidFill>
              </a:rPr>
              <a:t>POMEMBNO VLOGO </a:t>
            </a:r>
            <a:r>
              <a:rPr lang="sl-SI" altLang="sl-SI" sz="2000" dirty="0">
                <a:solidFill>
                  <a:srgbClr val="CC6600"/>
                </a:solidFill>
              </a:rPr>
              <a:t>IMA </a:t>
            </a:r>
            <a:r>
              <a:rPr lang="sl-SI" altLang="sl-SI" sz="2000" b="1" dirty="0">
                <a:solidFill>
                  <a:srgbClr val="CC6600"/>
                </a:solidFill>
              </a:rPr>
              <a:t>VERA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Dajala upanje na boljše posmrtno življenje v nebesih.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Cerkev, edina sila, ki je prebivalce </a:t>
            </a:r>
            <a:r>
              <a:rPr lang="sl-SI" altLang="sl-SI" sz="2000" b="1" dirty="0"/>
              <a:t>povezovala</a:t>
            </a:r>
            <a:r>
              <a:rPr lang="sl-SI" altLang="sl-SI" sz="2000" dirty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Cerkveni obredi in prazniki </a:t>
            </a:r>
            <a:r>
              <a:rPr lang="sl-SI" altLang="sl-SI" sz="2000" dirty="0" smtClean="0"/>
              <a:t>- priložnost </a:t>
            </a:r>
            <a:r>
              <a:rPr lang="sl-SI" altLang="sl-SI" sz="2000" dirty="0"/>
              <a:t>za družabna srečanja,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V rimskokatoliški cerkvi so se nabrale tudi mnoge napake.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539750" y="3213100"/>
            <a:ext cx="3598863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>
                <a:solidFill>
                  <a:srgbClr val="CC6600"/>
                </a:solidFill>
              </a:rPr>
              <a:t>SPORI</a:t>
            </a:r>
            <a:r>
              <a:rPr lang="sl-SI" altLang="sl-SI" sz="2000" dirty="0"/>
              <a:t> med papežem in kralji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 dirty="0"/>
              <a:t>Kralji,</a:t>
            </a:r>
            <a:r>
              <a:rPr lang="sl-SI" altLang="sl-SI" sz="2000" dirty="0"/>
              <a:t> ki so imeli šibko moč.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 dirty="0"/>
              <a:t>Moč papeža </a:t>
            </a:r>
            <a:r>
              <a:rPr lang="sl-SI" altLang="sl-SI" sz="2000" dirty="0"/>
              <a:t>se je okrepila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4284663" y="3262338"/>
            <a:ext cx="4464050" cy="10156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u="sng" dirty="0" smtClean="0">
                <a:solidFill>
                  <a:srgbClr val="FF0000"/>
                </a:solidFill>
              </a:rPr>
              <a:t>PAPEŽ</a:t>
            </a:r>
            <a:r>
              <a:rPr lang="sl-SI" altLang="sl-SI" sz="2000" dirty="0" smtClean="0"/>
              <a:t> </a:t>
            </a:r>
            <a:r>
              <a:rPr lang="sl-SI" altLang="sl-SI" sz="2000" dirty="0"/>
              <a:t>je </a:t>
            </a:r>
            <a:r>
              <a:rPr lang="sl-SI" altLang="sl-SI" sz="2000" b="1" dirty="0" smtClean="0">
                <a:solidFill>
                  <a:srgbClr val="FF0000"/>
                </a:solidFill>
              </a:rPr>
              <a:t>rimski škof</a:t>
            </a:r>
            <a:r>
              <a:rPr lang="sl-SI" altLang="sl-SI" sz="2000" dirty="0"/>
              <a:t> </a:t>
            </a:r>
            <a:r>
              <a:rPr lang="sl-SI" altLang="sl-SI" sz="2000" dirty="0" smtClean="0"/>
              <a:t>in božji namestnik, ki </a:t>
            </a:r>
            <a:r>
              <a:rPr lang="sl-SI" altLang="sl-SI" sz="2000" dirty="0"/>
              <a:t>so mu </a:t>
            </a:r>
            <a:r>
              <a:rPr lang="sl-SI" altLang="sl-SI" sz="2000" dirty="0" smtClean="0"/>
              <a:t>podrejeni </a:t>
            </a:r>
            <a:r>
              <a:rPr lang="sl-SI" altLang="sl-SI" sz="2000" dirty="0"/>
              <a:t>vsi duhovniki. </a:t>
            </a:r>
            <a:r>
              <a:rPr lang="sl-SI" altLang="sl-SI" sz="2000" dirty="0" smtClean="0"/>
              <a:t>Imenuje škofe.</a:t>
            </a:r>
            <a:endParaRPr lang="sl-SI" altLang="sl-SI" sz="2000" dirty="0"/>
          </a:p>
        </p:txBody>
      </p:sp>
      <p:sp>
        <p:nvSpPr>
          <p:cNvPr id="5128" name="Rectangle 14"/>
          <p:cNvSpPr>
            <a:spLocks noChangeArrowheads="1"/>
          </p:cNvSpPr>
          <p:nvPr/>
        </p:nvSpPr>
        <p:spPr bwMode="auto">
          <a:xfrm>
            <a:off x="3146425" y="333375"/>
            <a:ext cx="285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>
                <a:solidFill>
                  <a:srgbClr val="FF0000"/>
                </a:solidFill>
              </a:rPr>
              <a:t>Naraščajoča moč cerkve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33"/>
    </mc:Choice>
    <mc:Fallback>
      <p:transition spd="slow" advTm="10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0" grpId="0" animBg="1"/>
      <p:bldP spid="8201" grpId="0" animBg="1"/>
      <p:bldP spid="8203" grpId="0" animBg="1"/>
      <p:bldP spid="8204" grpId="0" animBg="1"/>
      <p:bldP spid="82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0825" y="1989138"/>
            <a:ext cx="3887788" cy="1323975"/>
          </a:xfrm>
          <a:prstGeom prst="rect">
            <a:avLst/>
          </a:prstGeom>
          <a:solidFill>
            <a:schemeClr val="bg1"/>
          </a:solidFill>
          <a:ln w="1270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0000"/>
                </a:solidFill>
              </a:rPr>
              <a:t>MENIHI</a:t>
            </a:r>
            <a:r>
              <a:rPr lang="sl-SI" altLang="sl-SI" sz="2000"/>
              <a:t> (»biti sam«)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Nekateri verniki so se odločili, da se bodo umaknili samoto in življenje posvetili le Bogu. 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50825" y="3500438"/>
            <a:ext cx="3889375" cy="1933575"/>
          </a:xfrm>
          <a:prstGeom prst="rect">
            <a:avLst/>
          </a:prstGeom>
          <a:solidFill>
            <a:schemeClr val="bg1"/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0000"/>
                </a:solidFill>
              </a:rPr>
              <a:t>SAMOSTANI</a:t>
            </a:r>
            <a:r>
              <a:rPr lang="sl-SI" altLang="sl-SI" sz="2000"/>
              <a:t> </a:t>
            </a:r>
            <a:r>
              <a:rPr lang="sl-SI" altLang="sl-SI" sz="2000" b="1"/>
              <a:t>Kulturna </a:t>
            </a:r>
            <a:r>
              <a:rPr lang="sl-SI" altLang="sl-SI" sz="2000"/>
              <a:t>in</a:t>
            </a:r>
            <a:r>
              <a:rPr lang="sl-SI" altLang="sl-SI" sz="2000" b="1"/>
              <a:t> gospodarska </a:t>
            </a:r>
            <a:r>
              <a:rPr lang="sl-SI" altLang="sl-SI" sz="2000"/>
              <a:t>središča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Odmaknjena od drugih naselij.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Cerkev, </a:t>
            </a:r>
            <a:r>
              <a:rPr lang="sl-SI" altLang="sl-SI" sz="1800"/>
              <a:t>bivalni, gospodarski del,</a:t>
            </a:r>
            <a:r>
              <a:rPr lang="sl-SI" altLang="sl-SI" sz="200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Obzidje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Življenje po posebnih pravilih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516688" y="5661025"/>
            <a:ext cx="2449512" cy="928688"/>
          </a:xfrm>
          <a:prstGeom prst="rect">
            <a:avLst/>
          </a:prstGeom>
          <a:solidFill>
            <a:srgbClr val="ECF8A6"/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Najstarejši samostani: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v Evropi v 6. stoletju,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pri nas v 12. stoletju.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4356100" y="908050"/>
            <a:ext cx="4557713" cy="4557713"/>
            <a:chOff x="2744" y="572"/>
            <a:chExt cx="2871" cy="2871"/>
          </a:xfrm>
        </p:grpSpPr>
        <p:pic>
          <p:nvPicPr>
            <p:cNvPr id="6154" name="Picture 7" descr="ab794a1b8631a788730397cd392ec8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572"/>
              <a:ext cx="2871" cy="2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8"/>
            <p:cNvSpPr txBox="1">
              <a:spLocks noChangeArrowheads="1"/>
            </p:cNvSpPr>
            <p:nvPr/>
          </p:nvSpPr>
          <p:spPr bwMode="auto">
            <a:xfrm>
              <a:off x="4059" y="3203"/>
              <a:ext cx="4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1400">
                  <a:solidFill>
                    <a:schemeClr val="bg1"/>
                  </a:solidFill>
                </a:rPr>
                <a:t>Pleterje</a:t>
              </a:r>
            </a:p>
          </p:txBody>
        </p:sp>
      </p:grp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395288" y="188913"/>
            <a:ext cx="2457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0066FF"/>
                </a:solidFill>
              </a:rPr>
              <a:t>Oživitev samostanov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50825" y="908050"/>
            <a:ext cx="3889375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6600"/>
                </a:solidFill>
              </a:rPr>
              <a:t>SAMOSTANI</a:t>
            </a:r>
            <a:r>
              <a:rPr lang="sl-SI" altLang="sl-SI" sz="2000">
                <a:solidFill>
                  <a:srgbClr val="CC6600"/>
                </a:solidFill>
              </a:rPr>
              <a:t>- verske skupnosti, zagovarjali </a:t>
            </a:r>
            <a:r>
              <a:rPr lang="sl-SI" altLang="sl-SI" sz="2000" b="1">
                <a:solidFill>
                  <a:srgbClr val="CC6600"/>
                </a:solidFill>
              </a:rPr>
              <a:t>prenovo</a:t>
            </a:r>
            <a:r>
              <a:rPr lang="sl-SI" altLang="sl-SI" sz="2000">
                <a:solidFill>
                  <a:srgbClr val="CC6600"/>
                </a:solidFill>
              </a:rPr>
              <a:t> </a:t>
            </a:r>
            <a:r>
              <a:rPr lang="sl-SI" altLang="sl-SI" sz="2000" b="1">
                <a:solidFill>
                  <a:srgbClr val="CC6600"/>
                </a:solidFill>
              </a:rPr>
              <a:t>cerkve</a:t>
            </a:r>
            <a:r>
              <a:rPr lang="sl-SI" altLang="sl-SI" sz="2000">
                <a:solidFill>
                  <a:srgbClr val="CC66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CC6600"/>
                </a:solidFill>
              </a:rPr>
              <a:t>(odpraviti napake) .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003800" y="260350"/>
            <a:ext cx="3876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chemeClr val="bg1"/>
                </a:solidFill>
              </a:rPr>
              <a:t>Moški člani – </a:t>
            </a:r>
            <a:r>
              <a:rPr lang="sl-SI" altLang="sl-SI" sz="1800" b="1">
                <a:solidFill>
                  <a:schemeClr val="bg1"/>
                </a:solidFill>
              </a:rPr>
              <a:t>menihi</a:t>
            </a:r>
            <a:r>
              <a:rPr lang="sl-SI" altLang="sl-SI" sz="1800">
                <a:solidFill>
                  <a:schemeClr val="bg1"/>
                </a:solidFill>
              </a:rPr>
              <a:t>, bratje,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chemeClr val="bg1"/>
                </a:solidFill>
              </a:rPr>
              <a:t>ženske članice – nune, redovnice. 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27"/>
    </mc:Choice>
    <mc:Fallback>
      <p:transition spd="slow" advTm="7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7" grpId="0" animBg="1"/>
      <p:bldP spid="6148" grpId="0" animBg="1"/>
      <p:bldP spid="6149" grpId="0" animBg="1"/>
      <p:bldP spid="6155" grpId="0" animBg="1"/>
      <p:bldP spid="6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IMG_15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18526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2997200"/>
            <a:ext cx="2376488" cy="1203325"/>
          </a:xfrm>
          <a:prstGeom prst="rect">
            <a:avLst/>
          </a:prstGeom>
          <a:solidFill>
            <a:schemeClr val="bg1"/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0000"/>
                </a:solidFill>
              </a:rPr>
              <a:t>SLOVENIJA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Stična, Jurklošter,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Kostanjevica na Krki,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Žiče, Pleterje, Bistra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50825" y="4365625"/>
            <a:ext cx="2376488" cy="2235200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0000"/>
                </a:solidFill>
              </a:rPr>
              <a:t>REDOVI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Menih se delijo po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pravilih in oblekah: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benediktinci,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kartuzijani,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minoriti,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cistercijani...</a:t>
            </a:r>
          </a:p>
        </p:txBody>
      </p:sp>
      <p:sp>
        <p:nvSpPr>
          <p:cNvPr id="7175" name="AutoShape 7">
            <a:hlinkClick r:id="rId6" highlightClick="1"/>
          </p:cNvPr>
          <p:cNvSpPr>
            <a:spLocks noChangeArrowheads="1"/>
          </p:cNvSpPr>
          <p:nvPr/>
        </p:nvSpPr>
        <p:spPr bwMode="auto">
          <a:xfrm>
            <a:off x="2822635" y="5085184"/>
            <a:ext cx="1800225" cy="576263"/>
          </a:xfrm>
          <a:prstGeom prst="actionButtonBlank">
            <a:avLst/>
          </a:prstGeom>
          <a:solidFill>
            <a:srgbClr val="6633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u="sng" dirty="0">
                <a:solidFill>
                  <a:schemeClr val="bg1"/>
                </a:solidFill>
              </a:rPr>
              <a:t>FRANČIŠKANI</a:t>
            </a:r>
          </a:p>
        </p:txBody>
      </p:sp>
      <p:sp>
        <p:nvSpPr>
          <p:cNvPr id="7176" name="AutoShape 8">
            <a:hlinkClick r:id="rId7" highlightClick="1"/>
          </p:cNvPr>
          <p:cNvSpPr>
            <a:spLocks noChangeArrowheads="1"/>
          </p:cNvSpPr>
          <p:nvPr/>
        </p:nvSpPr>
        <p:spPr bwMode="auto">
          <a:xfrm>
            <a:off x="2822636" y="5864557"/>
            <a:ext cx="1800225" cy="576262"/>
          </a:xfrm>
          <a:prstGeom prst="actionButtonBlank">
            <a:avLst/>
          </a:prstGeom>
          <a:solidFill>
            <a:srgbClr val="99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u="sng" dirty="0" smtClean="0"/>
              <a:t>VERSKI MUZEJ</a:t>
            </a:r>
            <a:endParaRPr lang="sl-SI" altLang="sl-SI" sz="1800" u="sng" dirty="0"/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4716463" y="2997200"/>
            <a:ext cx="4186237" cy="3595688"/>
            <a:chOff x="2971" y="1752"/>
            <a:chExt cx="2637" cy="2199"/>
          </a:xfrm>
        </p:grpSpPr>
        <p:pic>
          <p:nvPicPr>
            <p:cNvPr id="7179" name="Picture 10" descr=" 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752"/>
              <a:ext cx="2637" cy="2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11"/>
            <p:cNvSpPr txBox="1">
              <a:spLocks noChangeArrowheads="1"/>
            </p:cNvSpPr>
            <p:nvPr/>
          </p:nvSpPr>
          <p:spPr bwMode="auto">
            <a:xfrm>
              <a:off x="3037" y="3765"/>
              <a:ext cx="1055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1400">
                  <a:solidFill>
                    <a:schemeClr val="bg1"/>
                  </a:solidFill>
                </a:rPr>
                <a:t>Cistercijani v Stični</a:t>
              </a:r>
            </a:p>
          </p:txBody>
        </p:sp>
      </p:grp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250825" y="260350"/>
            <a:ext cx="5905500" cy="2208213"/>
          </a:xfrm>
          <a:prstGeom prst="rect">
            <a:avLst/>
          </a:prstGeom>
          <a:solidFill>
            <a:schemeClr val="bg1"/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6600"/>
                </a:solidFill>
              </a:rPr>
              <a:t>POBOŽNO in </a:t>
            </a:r>
            <a:r>
              <a:rPr lang="sl-SI" altLang="sl-SI" sz="1800">
                <a:solidFill>
                  <a:srgbClr val="CC6600"/>
                </a:solidFill>
              </a:rPr>
              <a:t>preprosto </a:t>
            </a:r>
            <a:r>
              <a:rPr lang="sl-SI" altLang="sl-SI" sz="1800" b="1">
                <a:solidFill>
                  <a:srgbClr val="CC6600"/>
                </a:solidFill>
              </a:rPr>
              <a:t>ŽIVLJENJE MENIHOV</a:t>
            </a:r>
            <a:r>
              <a:rPr lang="sl-SI" altLang="sl-SI" sz="1800">
                <a:solidFill>
                  <a:srgbClr val="CC66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CC6600"/>
                </a:solidFill>
              </a:rPr>
              <a:t>Post, samota, delo, molitev, dobrodelnost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0000"/>
                </a:solidFill>
              </a:rPr>
              <a:t>DEJAVNOST</a:t>
            </a:r>
            <a:r>
              <a:rPr lang="sl-SI" altLang="sl-SI" sz="200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/>
              <a:t> Prepisovanje knjig </a:t>
            </a:r>
            <a:r>
              <a:rPr lang="sl-SI" altLang="sl-SI" sz="2000"/>
              <a:t>– ohranjali, širili znanje.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b="1"/>
              <a:t> Kmetovanje</a:t>
            </a:r>
            <a:r>
              <a:rPr lang="sl-SI" altLang="sl-SI" sz="2000"/>
              <a:t> - vrtovi, sadovnjaki, uvajali novosti.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Vodili so </a:t>
            </a:r>
            <a:r>
              <a:rPr lang="sl-SI" altLang="sl-SI" sz="2000" b="1"/>
              <a:t>šole </a:t>
            </a:r>
            <a:r>
              <a:rPr lang="sl-SI" altLang="sl-SI" sz="2000"/>
              <a:t>- učili pisati, brati.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Nabirali so zelišča, </a:t>
            </a:r>
            <a:r>
              <a:rPr lang="sl-SI" altLang="sl-SI" sz="2000" b="1"/>
              <a:t>zdravili.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80"/>
    </mc:Choice>
    <mc:Fallback>
      <p:transition spd="slow" advTm="11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2" grpId="0" animBg="1"/>
      <p:bldP spid="7173" grpId="0" animBg="1"/>
      <p:bldP spid="7175" grpId="0" animBg="1"/>
      <p:bldP spid="71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23850" y="260350"/>
            <a:ext cx="300595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solidFill>
                  <a:srgbClr val="FF0000"/>
                </a:solidFill>
              </a:rPr>
              <a:t>KDO SO BILI KRIŽARJI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924300" y="188913"/>
            <a:ext cx="4608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chemeClr val="bg1"/>
                </a:solidFill>
              </a:rPr>
              <a:t>V </a:t>
            </a:r>
            <a:r>
              <a:rPr lang="sl-SI" altLang="sl-SI" sz="1800" b="1">
                <a:solidFill>
                  <a:schemeClr val="bg1"/>
                </a:solidFill>
              </a:rPr>
              <a:t>11. stol</a:t>
            </a:r>
            <a:r>
              <a:rPr lang="sl-SI" altLang="sl-SI" sz="1800">
                <a:solidFill>
                  <a:schemeClr val="bg1"/>
                </a:solidFill>
              </a:rPr>
              <a:t>. so v vzhodnem Sredozemlju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chemeClr val="bg1"/>
                </a:solidFill>
              </a:rPr>
              <a:t>Turki večkrat premagali bizantinsko vojsko.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23850" y="979488"/>
            <a:ext cx="4826000" cy="1311275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Papež se je odzval prošnji bizantinskega cesarja za pomoč  pri obrambi: plemiče je pozval na vojno proti muslimanom.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Papež jim je obljubil oprostitev grehov.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580063" y="981075"/>
            <a:ext cx="3168650" cy="91598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Cilj: osvoboditev Jeruzalema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in Palestine (Svete dežele)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izpod muslimanske oblasti.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23850" y="2347913"/>
            <a:ext cx="4238625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/>
              <a:t>Križarske vojne</a:t>
            </a:r>
            <a:r>
              <a:rPr lang="sl-SI" altLang="sl-SI" sz="200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med 11. in 13.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•Podpora vernikov po vsej Evropi.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•Prve štiri vojne - najbolj  množične.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Križ na oblačilih nosili (</a:t>
            </a:r>
            <a:r>
              <a:rPr lang="sl-SI" altLang="sl-SI" sz="2000" b="1"/>
              <a:t>križarji)</a:t>
            </a:r>
            <a:r>
              <a:rPr lang="sl-SI" altLang="sl-SI" sz="2000"/>
              <a:t>.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23850" y="4076700"/>
            <a:ext cx="4248150" cy="192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l-SI" altLang="sl-SI" sz="2000">
                <a:solidFill>
                  <a:schemeClr val="accent2"/>
                </a:solidFill>
              </a:rPr>
              <a:t>Štiri </a:t>
            </a:r>
            <a:r>
              <a:rPr lang="sl-SI" altLang="sl-SI" sz="2000" b="1">
                <a:solidFill>
                  <a:schemeClr val="accent2"/>
                </a:solidFill>
              </a:rPr>
              <a:t>križarske države</a:t>
            </a:r>
            <a:r>
              <a:rPr lang="sl-SI" altLang="sl-SI" sz="2000">
                <a:solidFill>
                  <a:schemeClr val="accent2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Leta 1204 so oslabili Bizantinsko cesarstvo (oplenili Konstantinopel).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>
                <a:solidFill>
                  <a:schemeClr val="accent2"/>
                </a:solidFill>
              </a:rPr>
              <a:t>Križarjem ni uspelo dolgo obdržati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chemeClr val="accent2"/>
                </a:solidFill>
              </a:rPr>
              <a:t> zavzetega ozemlja.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Muslimani so zavzeli Jeruzalem.</a:t>
            </a:r>
          </a:p>
        </p:txBody>
      </p:sp>
      <p:sp>
        <p:nvSpPr>
          <p:cNvPr id="8200" name="AutoShape 11">
            <a:hlinkClick r:id="rId5" highlightClick="1"/>
          </p:cNvPr>
          <p:cNvSpPr>
            <a:spLocks noChangeArrowheads="1"/>
          </p:cNvSpPr>
          <p:nvPr/>
        </p:nvSpPr>
        <p:spPr bwMode="auto">
          <a:xfrm>
            <a:off x="395288" y="6092825"/>
            <a:ext cx="1512887" cy="4318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rgbClr val="FF0000"/>
                </a:solidFill>
              </a:rPr>
              <a:t>KRIŽARJI</a:t>
            </a:r>
          </a:p>
        </p:txBody>
      </p:sp>
      <p:pic>
        <p:nvPicPr>
          <p:cNvPr id="9231" name="Picture 15" descr="Slika:FirstCrusad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3400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35600" y="5949950"/>
            <a:ext cx="3248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Slika iz francoske Biblije prikazuje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pokol Judov med prvo križarsko vojno. 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21"/>
    </mc:Choice>
    <mc:Fallback>
      <p:transition spd="slow" advTm="1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22" grpId="0"/>
      <p:bldP spid="9223" grpId="0" animBg="1"/>
      <p:bldP spid="9224" grpId="0" animBg="1"/>
      <p:bldP spid="9225" grpId="0" animBg="1"/>
      <p:bldP spid="9226" grpId="0" animBg="1"/>
      <p:bldP spid="92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697913" cy="388937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sl-SI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KRIŽARSKE VOJNE</a:t>
            </a:r>
          </a:p>
          <a:p>
            <a:pPr algn="just" eaLnBrk="1" hangingPunct="1">
              <a:buFontTx/>
              <a:buNone/>
              <a:defRPr/>
            </a:pPr>
            <a:r>
              <a:rPr lang="sl-SI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Konec 11. stol. so se globoko verni evropski vitezi množično odpravili na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osvobajanje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Svete dežele (Jeruzalem). Sprva verskim vzrokom se pridruži tudi želja po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bogastvu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Uspešno osvojijo </a:t>
            </a:r>
            <a:r>
              <a:rPr lang="sl-SI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Sveto deželo, 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so vojne imele le kratkotrajen uspeh, saj so muslimani na koncu </a:t>
            </a:r>
            <a:r>
              <a:rPr lang="sl-SI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obnovili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svojo oblast nad Bližnjim vzhodom. Trajale so več kot 200 let in so prispevale k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povečanju trgovine 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vzhodom (začimbe, dragi kamni, svila), kar prinese bogastvo zlasti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italijanskim</a:t>
            </a:r>
            <a:r>
              <a:rPr lang="sl-SI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mestom</a:t>
            </a:r>
            <a:r>
              <a:rPr lang="sl-SI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l-SI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(Benetke, Genova, Pisa …).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7" y="3873276"/>
            <a:ext cx="3797295" cy="297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42" y="3859782"/>
            <a:ext cx="4644008" cy="29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09"/>
    </mc:Choice>
    <mc:Fallback>
      <p:transition spd="slow" advTm="4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 descr="14c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57959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5292725" y="1341438"/>
            <a:ext cx="3546475" cy="2024062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chemeClr val="accent2"/>
                </a:solidFill>
              </a:rPr>
              <a:t>MNOGE SPREMEMBE </a:t>
            </a:r>
            <a:r>
              <a:rPr lang="sl-SI" altLang="sl-SI" sz="1800"/>
              <a:t>v Evropi: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/>
              <a:t> </a:t>
            </a:r>
            <a:r>
              <a:rPr lang="sl-SI" altLang="sl-SI" sz="1800">
                <a:solidFill>
                  <a:schemeClr val="accent2"/>
                </a:solidFill>
              </a:rPr>
              <a:t>moč Bizantinskega cesarstva,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chemeClr val="accent2"/>
                </a:solidFill>
              </a:rPr>
              <a:t>  papeža in plemičev je oslabela,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>
                <a:solidFill>
                  <a:schemeClr val="accent2"/>
                </a:solidFill>
              </a:rPr>
              <a:t> </a:t>
            </a:r>
            <a:r>
              <a:rPr lang="sl-SI" altLang="sl-SI" sz="1800"/>
              <a:t>moč kraljev je narasla,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>
                <a:solidFill>
                  <a:schemeClr val="accent2"/>
                </a:solidFill>
              </a:rPr>
              <a:t> porasla je trgovska izmenjava,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>
                <a:solidFill>
                  <a:schemeClr val="accent2"/>
                </a:solidFill>
              </a:rPr>
              <a:t> </a:t>
            </a:r>
            <a:r>
              <a:rPr lang="sl-SI" altLang="sl-SI" sz="1800"/>
              <a:t>vzpon italijanskih mest</a:t>
            </a:r>
            <a:r>
              <a:rPr lang="sl-SI" altLang="sl-SI" sz="1800">
                <a:solidFill>
                  <a:schemeClr val="accent2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>
                <a:solidFill>
                  <a:schemeClr val="accent2"/>
                </a:solidFill>
              </a:rPr>
              <a:t> nezaupanje do muslimanov</a:t>
            </a:r>
            <a:r>
              <a:rPr lang="sl-SI" altLang="sl-SI" sz="1800"/>
              <a:t>.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916238" y="476250"/>
            <a:ext cx="3609975" cy="376238"/>
          </a:xfrm>
          <a:prstGeom prst="rect">
            <a:avLst/>
          </a:prstGeom>
          <a:solidFill>
            <a:srgbClr val="FF9999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POSLEDICE KRIŽARSKIH VOJN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50825" y="1341438"/>
            <a:ext cx="4284663" cy="18700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6600"/>
                </a:solidFill>
              </a:rPr>
              <a:t>MNOGE NOVOSTI</a:t>
            </a:r>
            <a:r>
              <a:rPr lang="sl-SI" altLang="sl-SI" sz="2000" b="1"/>
              <a:t> </a:t>
            </a:r>
            <a:r>
              <a:rPr lang="sl-SI" altLang="sl-SI" sz="2000"/>
              <a:t>na področju: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</a:t>
            </a:r>
            <a:r>
              <a:rPr lang="sl-SI" altLang="sl-SI" sz="2000">
                <a:solidFill>
                  <a:srgbClr val="CC6600"/>
                </a:solidFill>
              </a:rPr>
              <a:t>tehničnega razvoja</a:t>
            </a:r>
            <a:r>
              <a:rPr lang="sl-SI" altLang="sl-SI" sz="2000"/>
              <a:t> </a:t>
            </a:r>
            <a:r>
              <a:rPr lang="sl-SI" altLang="sl-SI" sz="1800"/>
              <a:t>(kompas, papir,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smodnik, predelava rud, nove tkanine),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</a:t>
            </a:r>
            <a:r>
              <a:rPr lang="sl-SI" altLang="sl-SI" sz="2000">
                <a:solidFill>
                  <a:srgbClr val="CC6600"/>
                </a:solidFill>
              </a:rPr>
              <a:t>poljedelstva </a:t>
            </a:r>
            <a:r>
              <a:rPr lang="sl-SI" altLang="sl-SI" sz="1800"/>
              <a:t>(limone, sladkorni trs…),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</a:t>
            </a:r>
            <a:r>
              <a:rPr lang="sl-SI" altLang="sl-SI" sz="2000">
                <a:solidFill>
                  <a:srgbClr val="CC6600"/>
                </a:solidFill>
              </a:rPr>
              <a:t>znanosti in kulture</a:t>
            </a:r>
            <a:r>
              <a:rPr lang="sl-SI" altLang="sl-SI" sz="2000"/>
              <a:t> </a:t>
            </a:r>
            <a:r>
              <a:rPr lang="sl-SI" altLang="sl-SI" sz="1800"/>
              <a:t>(arabske številke,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arabski dosežki v medicini, matematiki).</a:t>
            </a:r>
          </a:p>
        </p:txBody>
      </p:sp>
      <p:cxnSp>
        <p:nvCxnSpPr>
          <p:cNvPr id="4111" name="AutoShape 15"/>
          <p:cNvCxnSpPr>
            <a:cxnSpLocks noChangeShapeType="1"/>
            <a:stCxn id="4109" idx="2"/>
            <a:endCxn id="4107" idx="0"/>
          </p:cNvCxnSpPr>
          <p:nvPr/>
        </p:nvCxnSpPr>
        <p:spPr bwMode="auto">
          <a:xfrm>
            <a:off x="4721225" y="852488"/>
            <a:ext cx="2344738" cy="488950"/>
          </a:xfrm>
          <a:prstGeom prst="straightConnector1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2" name="AutoShape 16"/>
          <p:cNvCxnSpPr>
            <a:cxnSpLocks noChangeShapeType="1"/>
            <a:stCxn id="4109" idx="2"/>
            <a:endCxn id="4110" idx="0"/>
          </p:cNvCxnSpPr>
          <p:nvPr/>
        </p:nvCxnSpPr>
        <p:spPr bwMode="auto">
          <a:xfrm flipH="1">
            <a:off x="2393950" y="852488"/>
            <a:ext cx="2327275" cy="488950"/>
          </a:xfrm>
          <a:prstGeom prst="straightConnector1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28"/>
    </mc:Choice>
    <mc:Fallback>
      <p:transition spd="slow" advTm="6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7" grpId="0" animBg="1"/>
      <p:bldP spid="4109" grpId="0" animBg="1"/>
      <p:bldP spid="41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59921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sl-SI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6.3 CELJSKI IN CERKEV</a:t>
            </a:r>
            <a:endParaRPr lang="sl-SI" sz="28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sl-SI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CELJSKI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sl-SI" sz="2400" dirty="0"/>
              <a:t>	</a:t>
            </a:r>
            <a:r>
              <a:rPr lang="sl-SI" sz="2400" dirty="0" smtClean="0"/>
              <a:t>Najuspešnejša „naša“ plemiška rodbina so </a:t>
            </a:r>
            <a:r>
              <a:rPr lang="sl-SI" sz="2400" dirty="0"/>
              <a:t>bili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Celjski</a:t>
            </a:r>
            <a:r>
              <a:rPr lang="sl-SI" sz="2400" dirty="0" smtClean="0"/>
              <a:t>. </a:t>
            </a:r>
            <a:r>
              <a:rPr lang="sl-SI" sz="2400" smtClean="0"/>
              <a:t>Posedovali </a:t>
            </a:r>
            <a:r>
              <a:rPr lang="sl-SI" sz="2400" dirty="0"/>
              <a:t>so obsežna ozemlja </a:t>
            </a:r>
            <a:r>
              <a:rPr lang="sl-SI" sz="2400" dirty="0" smtClean="0"/>
              <a:t>in </a:t>
            </a:r>
            <a:r>
              <a:rPr lang="sl-SI" sz="2400" dirty="0"/>
              <a:t>postali glavni tekmec </a:t>
            </a:r>
            <a:r>
              <a:rPr lang="sl-SI" sz="2400" dirty="0" smtClean="0"/>
              <a:t>Habsburžanov ter postali </a:t>
            </a:r>
            <a:r>
              <a:rPr lang="sl-SI" sz="2400"/>
              <a:t>celo </a:t>
            </a:r>
            <a:r>
              <a:rPr lang="sl-SI" sz="2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državni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knezi </a:t>
            </a:r>
            <a:r>
              <a:rPr lang="sl-SI" sz="2400" dirty="0" smtClean="0"/>
              <a:t>s svojo deželo Celjsko.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l-SI" sz="2400" dirty="0" smtClean="0"/>
              <a:t>Barbara je </a:t>
            </a:r>
            <a:r>
              <a:rPr lang="sl-SI" sz="2400" dirty="0"/>
              <a:t>postala </a:t>
            </a:r>
            <a:r>
              <a:rPr lang="sl-SI" sz="2400" dirty="0" smtClean="0"/>
              <a:t>celo cesarica</a:t>
            </a:r>
            <a:r>
              <a:rPr lang="sl-SI" sz="2400" dirty="0"/>
              <a:t>. Njihov hiter vzpon </a:t>
            </a:r>
            <a:r>
              <a:rPr lang="sl-SI" sz="2400" dirty="0" smtClean="0"/>
              <a:t>prekine izumrtje </a:t>
            </a:r>
            <a:r>
              <a:rPr lang="sl-SI" sz="2400" dirty="0" smtClean="0"/>
              <a:t>rodbine 1456 in njihovo </a:t>
            </a:r>
            <a:r>
              <a:rPr lang="sl-SI" sz="2400" dirty="0"/>
              <a:t>posest prevzamejo Habsburžani</a:t>
            </a:r>
            <a:r>
              <a:rPr lang="sl-SI" sz="2400" dirty="0" smtClean="0"/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sl-SI" sz="2400" dirty="0" smtClean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sl-SI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CERKEV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sl-SI" sz="2400" dirty="0"/>
              <a:t>	</a:t>
            </a:r>
            <a:r>
              <a:rPr lang="sl-SI" sz="2400" dirty="0" smtClean="0"/>
              <a:t>Od 11. stol. papeži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krepijo</a:t>
            </a:r>
            <a:r>
              <a:rPr lang="sl-SI" sz="2400" dirty="0" smtClean="0"/>
              <a:t> svojo moč. Cerkev postane najpomembnejša v družbi (vloga samostanov). S cesarji se merijo za prevlado v Evropi. S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križarskimi</a:t>
            </a:r>
            <a:r>
              <a:rPr lang="sl-SI" sz="2400" b="1" i="1" dirty="0" smtClean="0"/>
              <a:t> </a:t>
            </a:r>
            <a:r>
              <a:rPr lang="sl-SI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vojnami</a:t>
            </a:r>
            <a:r>
              <a:rPr lang="sl-SI" sz="2400" i="1" dirty="0" smtClean="0"/>
              <a:t> </a:t>
            </a:r>
            <a:r>
              <a:rPr lang="sl-SI" sz="2400" dirty="0" smtClean="0"/>
              <a:t>uspešno osvobodijo Sveto deželo, a le za krajši čas. Vseeno močno okrepijo stike Evrope z razvitejšim vzhodom, kar najbolj izkoristijo Benetke in Genova.</a:t>
            </a:r>
            <a:endParaRPr lang="sl-SI" sz="2400" b="1" dirty="0" smtClean="0"/>
          </a:p>
          <a:p>
            <a:pPr>
              <a:buFontTx/>
              <a:buNone/>
              <a:defRPr/>
            </a:pPr>
            <a:endParaRPr lang="sl-SI" dirty="0" smtClean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62"/>
    </mc:Choice>
    <mc:Fallback>
      <p:transition spd="slow" advTm="5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8.4|5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4.6|13.9|20.4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0.9|19.9|8.7|8.9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2.7|1.5|18.8|1.5|12.4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2.4|23.9|4.8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5"/>
</p:tagLst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667</Words>
  <Application>Microsoft Office PowerPoint</Application>
  <PresentationFormat>Diaprojekcija na zaslonu (4:3)</PresentationFormat>
  <Paragraphs>113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1" baseType="lpstr">
      <vt:lpstr>Arial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Ministerstvo za Šolstvo</dc:creator>
  <cp:lastModifiedBy>rbrate@guest.arnes.si</cp:lastModifiedBy>
  <cp:revision>15</cp:revision>
  <dcterms:created xsi:type="dcterms:W3CDTF">2009-07-18T08:57:25Z</dcterms:created>
  <dcterms:modified xsi:type="dcterms:W3CDTF">2020-05-16T10:09:52Z</dcterms:modified>
</cp:coreProperties>
</file>