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259" r:id="rId3"/>
    <p:sldId id="263" r:id="rId4"/>
    <p:sldId id="283" r:id="rId5"/>
    <p:sldId id="273" r:id="rId6"/>
    <p:sldId id="264" r:id="rId7"/>
    <p:sldId id="270" r:id="rId8"/>
    <p:sldId id="267" r:id="rId9"/>
    <p:sldId id="269" r:id="rId10"/>
    <p:sldId id="271" r:id="rId11"/>
    <p:sldId id="268" r:id="rId12"/>
    <p:sldId id="272" r:id="rId13"/>
    <p:sldId id="274" r:id="rId14"/>
    <p:sldId id="261" r:id="rId15"/>
    <p:sldId id="275" r:id="rId16"/>
    <p:sldId id="279" r:id="rId17"/>
    <p:sldId id="277" r:id="rId18"/>
    <p:sldId id="276" r:id="rId19"/>
    <p:sldId id="280" r:id="rId20"/>
    <p:sldId id="281" r:id="rId21"/>
    <p:sldId id="288" r:id="rId22"/>
    <p:sldId id="282" r:id="rId23"/>
    <p:sldId id="284" r:id="rId24"/>
    <p:sldId id="286" r:id="rId25"/>
    <p:sldId id="287" r:id="rId26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BDAE71-F1F7-4627-AC45-C5784E72DBEE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298884-FC77-4122-853E-2479174E5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148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3B94E000-A078-49ED-A8C8-9BAE1DC08079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7F4B9533-E48B-47DC-B529-249673508FCF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4E000-A078-49ED-A8C8-9BAE1DC08079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B9533-E48B-47DC-B529-249673508F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4E000-A078-49ED-A8C8-9BAE1DC08079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B9533-E48B-47DC-B529-249673508F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4E000-A078-49ED-A8C8-9BAE1DC08079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B9533-E48B-47DC-B529-249673508F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4E000-A078-49ED-A8C8-9BAE1DC08079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B9533-E48B-47DC-B529-249673508F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4E000-A078-49ED-A8C8-9BAE1DC08079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B9533-E48B-47DC-B529-249673508FC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4E000-A078-49ED-A8C8-9BAE1DC08079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B9533-E48B-47DC-B529-249673508F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4E000-A078-49ED-A8C8-9BAE1DC08079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B9533-E48B-47DC-B529-249673508F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4E000-A078-49ED-A8C8-9BAE1DC08079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B9533-E48B-47DC-B529-249673508F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4E000-A078-49ED-A8C8-9BAE1DC08079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B9533-E48B-47DC-B529-249673508FCF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4E000-A078-49ED-A8C8-9BAE1DC08079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B9533-E48B-47DC-B529-249673508F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3B94E000-A078-49ED-A8C8-9BAE1DC08079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7F4B9533-E48B-47DC-B529-249673508FC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6" Type="http://schemas.openxmlformats.org/officeDocument/2006/relationships/image" Target="../media/image38.png"/><Relationship Id="rId5" Type="http://schemas.openxmlformats.org/officeDocument/2006/relationships/image" Target="../media/image31.png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4.wma"/><Relationship Id="rId1" Type="http://schemas.openxmlformats.org/officeDocument/2006/relationships/audio" Target="NULL" TargetMode="External"/><Relationship Id="rId6" Type="http://schemas.openxmlformats.org/officeDocument/2006/relationships/image" Target="../media/image45.jpeg"/><Relationship Id="rId5" Type="http://schemas.openxmlformats.org/officeDocument/2006/relationships/image" Target="../media/image44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5.wma"/><Relationship Id="rId1" Type="http://schemas.openxmlformats.org/officeDocument/2006/relationships/audio" Target="NULL" TargetMode="Externa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6" Type="http://schemas.openxmlformats.org/officeDocument/2006/relationships/image" Target="../media/image51.png"/><Relationship Id="rId5" Type="http://schemas.openxmlformats.org/officeDocument/2006/relationships/image" Target="../media/image47.png"/><Relationship Id="rId4" Type="http://schemas.openxmlformats.org/officeDocument/2006/relationships/image" Target="../media/image5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alja.premoze@gmail.com" TargetMode="External"/><Relationship Id="rId2" Type="http://schemas.openxmlformats.org/officeDocument/2006/relationships/hyperlink" Target="mailto:karmen.mlinaric@guest.arnes.si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wma"/><Relationship Id="rId1" Type="http://schemas.openxmlformats.org/officeDocument/2006/relationships/audio" Target="NULL" TargetMode="Externa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wma"/><Relationship Id="rId1" Type="http://schemas.openxmlformats.org/officeDocument/2006/relationships/audio" Target="NULL" TargetMode="Externa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5" Type="http://schemas.openxmlformats.org/officeDocument/2006/relationships/image" Target="../media/image31.png"/><Relationship Id="rId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sl-SI" sz="6000" dirty="0" smtClean="0">
                <a:solidFill>
                  <a:srgbClr val="C00000"/>
                </a:solidFill>
              </a:rPr>
              <a:t>HOME</a:t>
            </a:r>
            <a:r>
              <a:rPr lang="sl-SI" dirty="0" smtClean="0"/>
              <a:t/>
            </a:r>
            <a:br>
              <a:rPr lang="sl-SI" dirty="0" smtClean="0"/>
            </a:br>
            <a:r>
              <a:rPr lang="sl-SI" dirty="0" smtClean="0"/>
              <a:t>UNIT 5</a:t>
            </a:r>
            <a:endParaRPr lang="en-US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endParaRPr lang="sl-SI" dirty="0" smtClean="0"/>
          </a:p>
          <a:p>
            <a:pPr algn="ctr"/>
            <a:r>
              <a:rPr lang="sl-SI" dirty="0" smtClean="0"/>
              <a:t>BOOK p. 76, 77</a:t>
            </a:r>
          </a:p>
          <a:p>
            <a:pPr algn="ctr"/>
            <a:r>
              <a:rPr lang="sl-SI" dirty="0" smtClean="0"/>
              <a:t>WORKBOOK p. 72–75 </a:t>
            </a:r>
            <a:endParaRPr lang="en-US" dirty="0"/>
          </a:p>
        </p:txBody>
      </p:sp>
      <p:pic>
        <p:nvPicPr>
          <p:cNvPr id="15364" name="Picture 4" descr="Time To Go Home Clipart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718392"/>
            <a:ext cx="3985235" cy="51588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lip art of homes in a row clipart kid - ClipartBarn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44008" y="-1"/>
            <a:ext cx="3528392" cy="22768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0525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71600" y="1052736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sl-SI" dirty="0" smtClean="0"/>
              <a:t/>
            </a:r>
            <a:br>
              <a:rPr lang="sl-SI" dirty="0" smtClean="0"/>
            </a:br>
            <a:endParaRPr lang="en-US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683568" y="1772816"/>
            <a:ext cx="5544616" cy="4536504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A prince </a:t>
            </a:r>
            <a:r>
              <a:rPr lang="en-US" dirty="0">
                <a:latin typeface="+mj-lt"/>
                <a:cs typeface="Arial" panose="020B0604020202020204" pitchFamily="34" charset="0"/>
              </a:rPr>
              <a:t>lives in a </a:t>
            </a:r>
            <a:r>
              <a:rPr lang="en-US" b="1" dirty="0">
                <a:latin typeface="+mj-lt"/>
                <a:cs typeface="Arial" panose="020B0604020202020204" pitchFamily="34" charset="0"/>
              </a:rPr>
              <a:t>CASTLE</a:t>
            </a:r>
            <a:r>
              <a:rPr lang="en-US" dirty="0">
                <a:latin typeface="+mj-lt"/>
                <a:cs typeface="Arial" panose="020B0604020202020204" pitchFamily="34" charset="0"/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+mj-lt"/>
                <a:cs typeface="Arial" panose="020B0604020202020204" pitchFamily="34" charset="0"/>
              </a:rPr>
              <a:t>A parrot lives in a </a:t>
            </a:r>
            <a:r>
              <a:rPr lang="en-US" b="1" dirty="0">
                <a:latin typeface="+mj-lt"/>
                <a:cs typeface="Arial" panose="020B0604020202020204" pitchFamily="34" charset="0"/>
              </a:rPr>
              <a:t>PALM</a:t>
            </a:r>
            <a:r>
              <a:rPr lang="en-US" dirty="0">
                <a:latin typeface="+mj-lt"/>
                <a:cs typeface="Arial" panose="020B0604020202020204" pitchFamily="34" charset="0"/>
              </a:rPr>
              <a:t> </a:t>
            </a:r>
            <a:r>
              <a:rPr lang="en-US" b="1" dirty="0">
                <a:latin typeface="+mj-lt"/>
                <a:cs typeface="Arial" panose="020B0604020202020204" pitchFamily="34" charset="0"/>
              </a:rPr>
              <a:t>TREE</a:t>
            </a:r>
            <a:r>
              <a:rPr lang="en-US" dirty="0">
                <a:latin typeface="+mj-lt"/>
                <a:cs typeface="Arial" panose="020B0604020202020204" pitchFamily="34" charset="0"/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A farmer </a:t>
            </a:r>
            <a:r>
              <a:rPr lang="en-US" dirty="0">
                <a:latin typeface="+mj-lt"/>
                <a:cs typeface="Arial" panose="020B0604020202020204" pitchFamily="34" charset="0"/>
              </a:rPr>
              <a:t>lives in a </a:t>
            </a:r>
            <a:r>
              <a:rPr lang="en-US" b="1" dirty="0">
                <a:latin typeface="+mj-lt"/>
                <a:cs typeface="Arial" panose="020B0604020202020204" pitchFamily="34" charset="0"/>
              </a:rPr>
              <a:t>FARMHOUSE</a:t>
            </a:r>
            <a:r>
              <a:rPr lang="en-US" dirty="0">
                <a:latin typeface="+mj-lt"/>
                <a:cs typeface="Arial" panose="020B0604020202020204" pitchFamily="34" charset="0"/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+mj-lt"/>
                <a:cs typeface="Arial" panose="020B0604020202020204" pitchFamily="34" charset="0"/>
              </a:rPr>
              <a:t>A pirate lives in a </a:t>
            </a:r>
            <a:r>
              <a:rPr lang="en-US" b="1" dirty="0">
                <a:latin typeface="+mj-lt"/>
                <a:cs typeface="Arial" panose="020B0604020202020204" pitchFamily="34" charset="0"/>
              </a:rPr>
              <a:t>BOAT</a:t>
            </a:r>
            <a:r>
              <a:rPr lang="en-US" dirty="0">
                <a:latin typeface="+mj-lt"/>
                <a:cs typeface="Arial" panose="020B0604020202020204" pitchFamily="34" charset="0"/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An Inuit </a:t>
            </a:r>
            <a:r>
              <a:rPr lang="en-US" dirty="0">
                <a:latin typeface="+mj-lt"/>
                <a:cs typeface="Arial" panose="020B0604020202020204" pitchFamily="34" charset="0"/>
              </a:rPr>
              <a:t>lives in an </a:t>
            </a:r>
            <a:r>
              <a:rPr lang="en-US" b="1" dirty="0">
                <a:latin typeface="+mj-lt"/>
                <a:cs typeface="Arial" panose="020B0604020202020204" pitchFamily="34" charset="0"/>
              </a:rPr>
              <a:t>IGLOO</a:t>
            </a:r>
            <a:r>
              <a:rPr lang="en-US" dirty="0">
                <a:latin typeface="+mj-lt"/>
                <a:cs typeface="Arial" panose="020B0604020202020204" pitchFamily="34" charset="0"/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A human fish </a:t>
            </a:r>
            <a:r>
              <a:rPr lang="en-US" dirty="0">
                <a:latin typeface="+mj-lt"/>
                <a:cs typeface="Arial" panose="020B0604020202020204" pitchFamily="34" charset="0"/>
              </a:rPr>
              <a:t>lives in a </a:t>
            </a:r>
            <a:r>
              <a:rPr lang="en-US" b="1" dirty="0">
                <a:latin typeface="+mj-lt"/>
                <a:cs typeface="Arial" panose="020B0604020202020204" pitchFamily="34" charset="0"/>
              </a:rPr>
              <a:t>CAVE</a:t>
            </a:r>
            <a:r>
              <a:rPr lang="en-US" dirty="0">
                <a:latin typeface="+mj-lt"/>
                <a:cs typeface="Arial" panose="020B0604020202020204" pitchFamily="34" charset="0"/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A native American </a:t>
            </a:r>
            <a:r>
              <a:rPr lang="en-US" dirty="0">
                <a:latin typeface="+mj-lt"/>
                <a:cs typeface="Arial" panose="020B0604020202020204" pitchFamily="34" charset="0"/>
              </a:rPr>
              <a:t>lives in a </a:t>
            </a:r>
            <a:r>
              <a:rPr lang="en-US" b="1" dirty="0">
                <a:latin typeface="+mj-lt"/>
                <a:cs typeface="Arial" panose="020B0604020202020204" pitchFamily="34" charset="0"/>
              </a:rPr>
              <a:t>TEPEE</a:t>
            </a:r>
            <a:r>
              <a:rPr lang="en-US" dirty="0">
                <a:latin typeface="+mj-lt"/>
                <a:cs typeface="Arial" panose="020B0604020202020204" pitchFamily="34" charset="0"/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A scout </a:t>
            </a:r>
            <a:r>
              <a:rPr lang="en-US" dirty="0">
                <a:latin typeface="+mj-lt"/>
                <a:cs typeface="Arial" panose="020B0604020202020204" pitchFamily="34" charset="0"/>
              </a:rPr>
              <a:t>sleeps in a </a:t>
            </a:r>
            <a:r>
              <a:rPr lang="en-US" b="1" dirty="0">
                <a:latin typeface="+mj-lt"/>
                <a:cs typeface="Arial" panose="020B0604020202020204" pitchFamily="34" charset="0"/>
              </a:rPr>
              <a:t>TENT</a:t>
            </a:r>
            <a:r>
              <a:rPr lang="en-US" dirty="0">
                <a:latin typeface="+mj-lt"/>
                <a:cs typeface="Arial" panose="020B0604020202020204" pitchFamily="34" charset="0"/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+mj-lt"/>
                <a:cs typeface="Arial" panose="020B0604020202020204" pitchFamily="34" charset="0"/>
              </a:rPr>
              <a:t>A cow lives in a </a:t>
            </a:r>
            <a:r>
              <a:rPr lang="en-US" b="1" dirty="0">
                <a:latin typeface="+mj-lt"/>
                <a:cs typeface="Arial" panose="020B0604020202020204" pitchFamily="34" charset="0"/>
              </a:rPr>
              <a:t>BARN</a:t>
            </a:r>
            <a:r>
              <a:rPr lang="en-US" dirty="0">
                <a:latin typeface="+mj-lt"/>
                <a:cs typeface="Arial" panose="020B0604020202020204" pitchFamily="34" charset="0"/>
              </a:rPr>
              <a:t>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+mj-lt"/>
                <a:cs typeface="Arial" panose="020B0604020202020204" pitchFamily="34" charset="0"/>
              </a:rPr>
              <a:t>A bird lives in a </a:t>
            </a:r>
            <a:r>
              <a:rPr lang="en-US" b="1" dirty="0">
                <a:latin typeface="+mj-lt"/>
                <a:cs typeface="Arial" panose="020B0604020202020204" pitchFamily="34" charset="0"/>
              </a:rPr>
              <a:t>NEST</a:t>
            </a:r>
            <a:r>
              <a:rPr lang="en-US" dirty="0">
                <a:latin typeface="+mj-lt"/>
                <a:cs typeface="Arial" panose="020B0604020202020204" pitchFamily="34" charset="0"/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sl-SI" dirty="0">
                <a:latin typeface="+mj-lt"/>
                <a:cs typeface="Arial" panose="020B0604020202020204" pitchFamily="34" charset="0"/>
              </a:rPr>
              <a:t>Ben‘s</a:t>
            </a:r>
            <a:r>
              <a:rPr lang="en-US" dirty="0">
                <a:latin typeface="+mj-lt"/>
                <a:cs typeface="Arial" panose="020B0604020202020204" pitchFamily="34" charset="0"/>
              </a:rPr>
              <a:t> grandma lives in a </a:t>
            </a:r>
            <a:r>
              <a:rPr lang="en-US" b="1" dirty="0">
                <a:latin typeface="+mj-lt"/>
                <a:cs typeface="Arial" panose="020B0604020202020204" pitchFamily="34" charset="0"/>
              </a:rPr>
              <a:t>HOUSE</a:t>
            </a:r>
            <a:r>
              <a:rPr lang="en-US" dirty="0">
                <a:latin typeface="+mj-lt"/>
                <a:cs typeface="Arial" panose="020B0604020202020204" pitchFamily="34" charset="0"/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sl-SI" dirty="0" err="1">
                <a:latin typeface="+mj-lt"/>
                <a:cs typeface="Arial" panose="020B0604020202020204" pitchFamily="34" charset="0"/>
              </a:rPr>
              <a:t>This</a:t>
            </a:r>
            <a:r>
              <a:rPr lang="sl-SI" dirty="0">
                <a:latin typeface="+mj-lt"/>
                <a:cs typeface="Arial" panose="020B0604020202020204" pitchFamily="34" charset="0"/>
              </a:rPr>
              <a:t> </a:t>
            </a:r>
            <a:r>
              <a:rPr lang="sl-SI" dirty="0" err="1">
                <a:latin typeface="+mj-lt"/>
                <a:cs typeface="Arial" panose="020B0604020202020204" pitchFamily="34" charset="0"/>
              </a:rPr>
              <a:t>boy</a:t>
            </a:r>
            <a:r>
              <a:rPr lang="en-US" dirty="0">
                <a:latin typeface="+mj-lt"/>
                <a:cs typeface="Arial" panose="020B0604020202020204" pitchFamily="34" charset="0"/>
              </a:rPr>
              <a:t> lives in a </a:t>
            </a:r>
            <a:r>
              <a:rPr lang="en-US" b="1" dirty="0">
                <a:latin typeface="+mj-lt"/>
                <a:cs typeface="Arial" panose="020B0604020202020204" pitchFamily="34" charset="0"/>
              </a:rPr>
              <a:t>FLAT</a:t>
            </a:r>
            <a:r>
              <a:rPr lang="en-US" dirty="0">
                <a:latin typeface="+mj-lt"/>
                <a:cs typeface="Arial" panose="020B0604020202020204" pitchFamily="34" charset="0"/>
              </a:rPr>
              <a:t>.</a:t>
            </a:r>
          </a:p>
          <a:p>
            <a:endParaRPr lang="en-US" dirty="0"/>
          </a:p>
        </p:txBody>
      </p:sp>
      <p:sp>
        <p:nvSpPr>
          <p:cNvPr id="4" name="PoljeZBesedilom 3"/>
          <p:cNvSpPr txBox="1"/>
          <p:nvPr/>
        </p:nvSpPr>
        <p:spPr>
          <a:xfrm>
            <a:off x="4716016" y="-5324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3600" dirty="0" smtClean="0">
                <a:solidFill>
                  <a:schemeClr val="bg1"/>
                </a:solidFill>
              </a:rPr>
              <a:t>NOTEBOOK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7" name="Naslov 1"/>
          <p:cNvSpPr txBox="1">
            <a:spLocks/>
          </p:cNvSpPr>
          <p:nvPr/>
        </p:nvSpPr>
        <p:spPr>
          <a:xfrm>
            <a:off x="643718" y="836712"/>
            <a:ext cx="7384666" cy="68588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sl-SI" smtClean="0">
                <a:solidFill>
                  <a:srgbClr val="C00000"/>
                </a:solidFill>
              </a:rPr>
              <a:t>WHAT‘S YOUR HOME?</a:t>
            </a:r>
            <a:endParaRPr lang="en-US" sz="2700" dirty="0"/>
          </a:p>
        </p:txBody>
      </p:sp>
      <p:sp>
        <p:nvSpPr>
          <p:cNvPr id="8" name="PoljeZBesedilom 7"/>
          <p:cNvSpPr txBox="1"/>
          <p:nvPr/>
        </p:nvSpPr>
        <p:spPr>
          <a:xfrm>
            <a:off x="593000" y="404664"/>
            <a:ext cx="38349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200" dirty="0" smtClean="0">
                <a:solidFill>
                  <a:srgbClr val="C00000"/>
                </a:solidFill>
              </a:rPr>
              <a:t>WRITE IN YOUR NOTEBOOK. </a:t>
            </a:r>
            <a:r>
              <a:rPr lang="sl-SI" sz="1200" dirty="0" smtClean="0"/>
              <a:t>(ZAPIŠI V ZVEZEK.)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916813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024744" cy="1143000"/>
          </a:xfrm>
        </p:spPr>
        <p:txBody>
          <a:bodyPr>
            <a:normAutofit/>
          </a:bodyPr>
          <a:lstStyle/>
          <a:p>
            <a:r>
              <a:rPr lang="sl-SI" sz="3200" dirty="0" smtClean="0">
                <a:solidFill>
                  <a:srgbClr val="C00000"/>
                </a:solidFill>
              </a:rPr>
              <a:t>Listen </a:t>
            </a:r>
            <a:r>
              <a:rPr lang="sl-SI" sz="3200" dirty="0" err="1" smtClean="0">
                <a:solidFill>
                  <a:srgbClr val="C00000"/>
                </a:solidFill>
              </a:rPr>
              <a:t>again</a:t>
            </a:r>
            <a:r>
              <a:rPr lang="sl-SI" sz="3200" dirty="0" smtClean="0">
                <a:solidFill>
                  <a:srgbClr val="C00000"/>
                </a:solidFill>
              </a:rPr>
              <a:t> </a:t>
            </a:r>
            <a:r>
              <a:rPr lang="sl-SI" sz="3200" dirty="0" err="1" smtClean="0">
                <a:solidFill>
                  <a:srgbClr val="C00000"/>
                </a:solidFill>
              </a:rPr>
              <a:t>and</a:t>
            </a:r>
            <a:r>
              <a:rPr lang="sl-SI" sz="3200" dirty="0" smtClean="0">
                <a:solidFill>
                  <a:srgbClr val="C00000"/>
                </a:solidFill>
              </a:rPr>
              <a:t> </a:t>
            </a:r>
            <a:r>
              <a:rPr lang="sl-SI" sz="3200" dirty="0" err="1" smtClean="0">
                <a:solidFill>
                  <a:srgbClr val="C00000"/>
                </a:solidFill>
              </a:rPr>
              <a:t>say</a:t>
            </a:r>
            <a:r>
              <a:rPr lang="sl-SI" sz="3200" dirty="0" smtClean="0">
                <a:solidFill>
                  <a:srgbClr val="C00000"/>
                </a:solidFill>
              </a:rPr>
              <a:t>.</a:t>
            </a:r>
            <a:r>
              <a:rPr lang="sl-SI" sz="3200" dirty="0" smtClean="0"/>
              <a:t/>
            </a:r>
            <a:br>
              <a:rPr lang="sl-SI" sz="3200" dirty="0" smtClean="0"/>
            </a:br>
            <a:r>
              <a:rPr lang="sl-SI" sz="1800" dirty="0" smtClean="0"/>
              <a:t>(Poslušaj še enkrat in povej.)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683511"/>
            <a:ext cx="4607918" cy="4454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20 Skladba 20.wma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12160" y="765448"/>
            <a:ext cx="609600" cy="609600"/>
          </a:xfrm>
          <a:ln>
            <a:solidFill>
              <a:srgbClr val="C00000"/>
            </a:solidFill>
          </a:ln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1560" y="1340768"/>
            <a:ext cx="3581115" cy="5087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2221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Open your workbook at page </a:t>
            </a:r>
            <a:r>
              <a:rPr lang="sl-SI" dirty="0" smtClean="0"/>
              <a:t>72</a:t>
            </a:r>
            <a:r>
              <a:rPr lang="en-US" dirty="0" smtClean="0"/>
              <a:t>.</a:t>
            </a:r>
            <a:endParaRPr lang="sl-SI" dirty="0"/>
          </a:p>
          <a:p>
            <a:pPr marL="68580" indent="0">
              <a:buNone/>
            </a:pPr>
            <a:r>
              <a:rPr lang="sl-SI" sz="2000" dirty="0">
                <a:solidFill>
                  <a:schemeClr val="bg1">
                    <a:lumMod val="50000"/>
                  </a:schemeClr>
                </a:solidFill>
              </a:rPr>
              <a:t>(Odpri delovni zvezek na stani </a:t>
            </a:r>
            <a:r>
              <a:rPr lang="sl-SI" sz="2000" dirty="0" smtClean="0">
                <a:solidFill>
                  <a:schemeClr val="bg1">
                    <a:lumMod val="50000"/>
                  </a:schemeClr>
                </a:solidFill>
              </a:rPr>
              <a:t>72.)</a:t>
            </a: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/>
              <a:t>Do the exercises on pages </a:t>
            </a:r>
            <a:r>
              <a:rPr lang="sl-SI" dirty="0" smtClean="0"/>
              <a:t>72</a:t>
            </a:r>
            <a:r>
              <a:rPr lang="en-US" dirty="0" smtClean="0"/>
              <a:t>, </a:t>
            </a:r>
            <a:r>
              <a:rPr lang="sl-SI" dirty="0" smtClean="0"/>
              <a:t>73</a:t>
            </a:r>
            <a:r>
              <a:rPr lang="en-US" dirty="0" smtClean="0"/>
              <a:t>. </a:t>
            </a:r>
            <a:endParaRPr lang="sl-SI" dirty="0"/>
          </a:p>
          <a:p>
            <a:pPr marL="68580" indent="0">
              <a:buNone/>
            </a:pPr>
            <a:r>
              <a:rPr lang="sl-SI" sz="2000" dirty="0">
                <a:solidFill>
                  <a:schemeClr val="bg1">
                    <a:lumMod val="50000"/>
                  </a:schemeClr>
                </a:solidFill>
              </a:rPr>
              <a:t>(Reši naloge na straneh </a:t>
            </a:r>
            <a:r>
              <a:rPr lang="sl-SI" sz="2000" dirty="0" smtClean="0">
                <a:solidFill>
                  <a:schemeClr val="bg1">
                    <a:lumMod val="50000"/>
                  </a:schemeClr>
                </a:solidFill>
              </a:rPr>
              <a:t>72, 73.)</a:t>
            </a: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  <a:p>
            <a:pPr marL="68580" indent="0">
              <a:buNone/>
            </a:pPr>
            <a:endParaRPr lang="en-US" dirty="0"/>
          </a:p>
        </p:txBody>
      </p:sp>
      <p:sp>
        <p:nvSpPr>
          <p:cNvPr id="4" name="PoljeZBesedilom 3"/>
          <p:cNvSpPr txBox="1"/>
          <p:nvPr/>
        </p:nvSpPr>
        <p:spPr>
          <a:xfrm>
            <a:off x="4584550" y="40705"/>
            <a:ext cx="38038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 smtClean="0">
                <a:solidFill>
                  <a:schemeClr val="bg1"/>
                </a:solidFill>
              </a:rPr>
              <a:t>WORKBOOK</a:t>
            </a:r>
            <a:r>
              <a:rPr lang="sl-SI" sz="2400" dirty="0" smtClean="0">
                <a:solidFill>
                  <a:schemeClr val="bg1"/>
                </a:solidFill>
              </a:rPr>
              <a:t> – p. 72, 73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5" name="Picture 2" descr="Rezultat iskanja slik za my sails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7005" y="3885849"/>
            <a:ext cx="1944216" cy="2411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168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33689" y="548914"/>
            <a:ext cx="7024744" cy="757888"/>
          </a:xfrm>
        </p:spPr>
        <p:txBody>
          <a:bodyPr/>
          <a:lstStyle/>
          <a:p>
            <a:r>
              <a:rPr lang="sl-SI" dirty="0" smtClean="0">
                <a:solidFill>
                  <a:srgbClr val="C00000"/>
                </a:solidFill>
              </a:rPr>
              <a:t>BREAK!!!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17410" name="Picture 2" descr="8 Classroom Brain Break Suggestions – AddyPres LifeSTYLE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035335" y="451311"/>
            <a:ext cx="1410726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Movement/Brain Breaks! – TAOTS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4161" y="2026882"/>
            <a:ext cx="3845380" cy="4053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Movement/Brain Breaks! – TAOTS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5701"/>
          <a:stretch/>
        </p:blipFill>
        <p:spPr bwMode="auto">
          <a:xfrm>
            <a:off x="4446061" y="3212976"/>
            <a:ext cx="4062531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Movement/Brain Breaks! – TAOTS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419541" y="2019986"/>
            <a:ext cx="4089050" cy="1192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793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27584" y="692696"/>
            <a:ext cx="7024744" cy="685880"/>
          </a:xfrm>
        </p:spPr>
        <p:txBody>
          <a:bodyPr>
            <a:normAutofit fontScale="90000"/>
          </a:bodyPr>
          <a:lstStyle/>
          <a:p>
            <a:r>
              <a:rPr lang="sl-SI" dirty="0" smtClean="0">
                <a:solidFill>
                  <a:srgbClr val="C00000"/>
                </a:solidFill>
              </a:rPr>
              <a:t>AROUND THE HOUSE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4" name="17 Skladba 17.wma">
            <a:hlinkClick r:id="" action="ppaction://media"/>
          </p:cNvPr>
          <p:cNvPicPr>
            <a:picLocks noGrp="1" noChangeAspect="1"/>
          </p:cNvPicPr>
          <p:nvPr>
            <p:ph idx="1"/>
            <a:audioFile r:link="rId1"/>
            <p:extLst>
              <p:ext uri="{DAA4B4D4-6D71-4841-9C94-3DE7FCFB9230}">
                <p14:media xmlns:p14="http://schemas.microsoft.com/office/powerpoint/2010/main" r:embed="rId2">
                  <p14:trim st="11127.4872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156176" y="1258331"/>
            <a:ext cx="1008112" cy="1008112"/>
          </a:xfrm>
          <a:ln>
            <a:solidFill>
              <a:srgbClr val="C00000"/>
            </a:solidFill>
          </a:ln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171" y="2205062"/>
            <a:ext cx="4020196" cy="3958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oljeZBesedilom 4"/>
          <p:cNvSpPr txBox="1"/>
          <p:nvPr/>
        </p:nvSpPr>
        <p:spPr>
          <a:xfrm>
            <a:off x="929791" y="1669798"/>
            <a:ext cx="4182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LISTEN AND SING. </a:t>
            </a:r>
            <a:r>
              <a:rPr lang="sl-SI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(Poslušaj in zapoj.)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8436" name="Picture 4" descr="Family Home Interior Design Concept - Download Free Vectors ...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716016" y="2626986"/>
            <a:ext cx="3962400" cy="3336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oljeZBesedilom 7"/>
          <p:cNvSpPr txBox="1"/>
          <p:nvPr/>
        </p:nvSpPr>
        <p:spPr>
          <a:xfrm>
            <a:off x="4716016" y="-5324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600" dirty="0" smtClean="0">
                <a:solidFill>
                  <a:schemeClr val="bg1"/>
                </a:solidFill>
              </a:rPr>
              <a:t>BOOK – p. 76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473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4246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7024744" cy="685880"/>
          </a:xfrm>
        </p:spPr>
        <p:txBody>
          <a:bodyPr>
            <a:normAutofit fontScale="90000"/>
          </a:bodyPr>
          <a:lstStyle/>
          <a:p>
            <a:pPr algn="ctr"/>
            <a:r>
              <a:rPr lang="sl-SI" dirty="0" smtClean="0">
                <a:solidFill>
                  <a:srgbClr val="C00000"/>
                </a:solidFill>
              </a:rPr>
              <a:t>ROOMS AROUND THE HOUSE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23528" y="1484784"/>
            <a:ext cx="6777317" cy="3508977"/>
          </a:xfrm>
        </p:spPr>
        <p:txBody>
          <a:bodyPr/>
          <a:lstStyle/>
          <a:p>
            <a:pPr marL="68580" indent="0" algn="ctr">
              <a:buNone/>
            </a:pPr>
            <a:r>
              <a:rPr lang="sl-SI" dirty="0" smtClean="0"/>
              <a:t>LISTEN ADN REPEAT. </a:t>
            </a:r>
            <a:r>
              <a:rPr lang="sl-SI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(Poslušaj in ponovi.)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99592" y="2204864"/>
            <a:ext cx="6480720" cy="4309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22 Skladba 22.wma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734.4752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668344" y="1351143"/>
            <a:ext cx="609600" cy="609600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4224769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43196" y="2195727"/>
            <a:ext cx="701928" cy="409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26641" y="1124744"/>
            <a:ext cx="7024744" cy="613872"/>
          </a:xfrm>
        </p:spPr>
        <p:txBody>
          <a:bodyPr>
            <a:normAutofit fontScale="90000"/>
          </a:bodyPr>
          <a:lstStyle/>
          <a:p>
            <a:pPr algn="ctr"/>
            <a:r>
              <a:rPr lang="sl-SI" dirty="0" smtClean="0">
                <a:solidFill>
                  <a:srgbClr val="C00000"/>
                </a:solidFill>
              </a:rPr>
              <a:t>ROOMS AROUND THE HOUSE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PoljeZBesedilom 3"/>
          <p:cNvSpPr txBox="1"/>
          <p:nvPr/>
        </p:nvSpPr>
        <p:spPr>
          <a:xfrm>
            <a:off x="4716016" y="-5324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3600" dirty="0" smtClean="0">
                <a:solidFill>
                  <a:schemeClr val="bg1"/>
                </a:solidFill>
              </a:rPr>
              <a:t>NOTEBOOK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5" name="PoljeZBesedilom 4"/>
          <p:cNvSpPr txBox="1"/>
          <p:nvPr/>
        </p:nvSpPr>
        <p:spPr>
          <a:xfrm>
            <a:off x="593000" y="404664"/>
            <a:ext cx="38349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200" dirty="0" smtClean="0">
                <a:solidFill>
                  <a:srgbClr val="C00000"/>
                </a:solidFill>
              </a:rPr>
              <a:t>WRITE IN YOUR NOTEBOOK. </a:t>
            </a:r>
            <a:r>
              <a:rPr lang="sl-SI" sz="1200" dirty="0" smtClean="0"/>
              <a:t>(ZAPIŠI V ZVEZEK.)</a:t>
            </a:r>
            <a:endParaRPr lang="en-US" sz="1200" dirty="0"/>
          </a:p>
        </p:txBody>
      </p:sp>
      <p:sp>
        <p:nvSpPr>
          <p:cNvPr id="6" name="PoljeZBesedilom 5"/>
          <p:cNvSpPr txBox="1"/>
          <p:nvPr/>
        </p:nvSpPr>
        <p:spPr>
          <a:xfrm>
            <a:off x="5364088" y="2228798"/>
            <a:ext cx="355830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DINING ROOM – jedilnica</a:t>
            </a:r>
          </a:p>
          <a:p>
            <a:endParaRPr lang="sl-SI" sz="2400" dirty="0" smtClean="0"/>
          </a:p>
          <a:p>
            <a:r>
              <a:rPr lang="sl-SI" dirty="0" smtClean="0"/>
              <a:t>BEDROOM – spalnica </a:t>
            </a:r>
          </a:p>
          <a:p>
            <a:endParaRPr lang="sl-SI" sz="2400" dirty="0" smtClean="0"/>
          </a:p>
          <a:p>
            <a:r>
              <a:rPr lang="sl-SI" dirty="0" smtClean="0"/>
              <a:t>GARAGE – garaža </a:t>
            </a:r>
          </a:p>
          <a:p>
            <a:endParaRPr lang="sl-SI" sz="2800" dirty="0" smtClean="0"/>
          </a:p>
          <a:p>
            <a:r>
              <a:rPr lang="sl-SI" dirty="0" smtClean="0"/>
              <a:t>CELLAR – klet</a:t>
            </a:r>
          </a:p>
          <a:p>
            <a:endParaRPr lang="sl-SI" sz="2800" dirty="0" smtClean="0"/>
          </a:p>
          <a:p>
            <a:r>
              <a:rPr lang="sl-SI" dirty="0" smtClean="0"/>
              <a:t>ATTIC – podstrešje</a:t>
            </a:r>
          </a:p>
          <a:p>
            <a:endParaRPr lang="sl-SI" sz="2800" dirty="0" smtClean="0"/>
          </a:p>
          <a:p>
            <a:r>
              <a:rPr lang="sl-SI" dirty="0" smtClean="0"/>
              <a:t>GARDEN – vrt </a:t>
            </a:r>
          </a:p>
          <a:p>
            <a:endParaRPr lang="sl-SI" sz="2000" dirty="0" smtClean="0"/>
          </a:p>
          <a:p>
            <a:endParaRPr lang="sl-SI" sz="2000" dirty="0" smtClean="0"/>
          </a:p>
          <a:p>
            <a:endParaRPr lang="en-US" sz="2000" dirty="0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39013" y="2195727"/>
            <a:ext cx="878215" cy="3888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ravokotnik 2"/>
          <p:cNvSpPr/>
          <p:nvPr/>
        </p:nvSpPr>
        <p:spPr>
          <a:xfrm>
            <a:off x="1199826" y="2247118"/>
            <a:ext cx="377829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000" dirty="0" smtClean="0"/>
              <a:t>KITCHEN – kuhinja</a:t>
            </a:r>
          </a:p>
          <a:p>
            <a:endParaRPr lang="sl-SI" sz="2000" dirty="0" smtClean="0"/>
          </a:p>
          <a:p>
            <a:r>
              <a:rPr lang="sl-SI" sz="2000" dirty="0" smtClean="0"/>
              <a:t>LIVING ROOM – dnevna soba</a:t>
            </a:r>
          </a:p>
          <a:p>
            <a:endParaRPr lang="sl-SI" sz="2000" dirty="0" smtClean="0"/>
          </a:p>
          <a:p>
            <a:r>
              <a:rPr lang="sl-SI" sz="2000" dirty="0" smtClean="0"/>
              <a:t>BATHROOM – kopalnica</a:t>
            </a:r>
          </a:p>
          <a:p>
            <a:endParaRPr lang="sl-SI" sz="2000" dirty="0" smtClean="0"/>
          </a:p>
          <a:p>
            <a:r>
              <a:rPr lang="sl-SI" sz="2000" dirty="0" smtClean="0"/>
              <a:t>HALL – hodnik</a:t>
            </a:r>
          </a:p>
          <a:p>
            <a:endParaRPr lang="sl-SI" sz="2000" dirty="0" smtClean="0"/>
          </a:p>
          <a:p>
            <a:r>
              <a:rPr lang="sl-SI" sz="2000" dirty="0" smtClean="0"/>
              <a:t>PANTRY – shramba</a:t>
            </a:r>
          </a:p>
          <a:p>
            <a:endParaRPr lang="sl-SI" sz="2000" dirty="0" smtClean="0"/>
          </a:p>
          <a:p>
            <a:r>
              <a:rPr lang="sl-SI" sz="2000" dirty="0" smtClean="0"/>
              <a:t>TOILET/WC – stranišče </a:t>
            </a:r>
          </a:p>
        </p:txBody>
      </p:sp>
    </p:spTree>
    <p:extLst>
      <p:ext uri="{BB962C8B-B14F-4D97-AF65-F5344CB8AC3E}">
        <p14:creationId xmlns:p14="http://schemas.microsoft.com/office/powerpoint/2010/main" val="3749340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3568" y="908720"/>
            <a:ext cx="7632966" cy="1143000"/>
          </a:xfrm>
        </p:spPr>
        <p:txBody>
          <a:bodyPr>
            <a:normAutofit fontScale="90000"/>
          </a:bodyPr>
          <a:lstStyle/>
          <a:p>
            <a:r>
              <a:rPr lang="sl-SI" dirty="0" smtClean="0">
                <a:solidFill>
                  <a:srgbClr val="C00000"/>
                </a:solidFill>
              </a:rPr>
              <a:t>LISTEN AND WRITE THE NUMBERS.</a:t>
            </a:r>
            <a:r>
              <a:rPr lang="sl-SI" dirty="0" smtClean="0"/>
              <a:t/>
            </a:r>
            <a:br>
              <a:rPr lang="sl-SI" dirty="0" smtClean="0"/>
            </a:br>
            <a:r>
              <a:rPr lang="sl-SI" sz="3100" dirty="0" smtClean="0"/>
              <a:t>(Poslušaj in napiši številke.)</a:t>
            </a:r>
            <a:endParaRPr lang="en-US" sz="3100" dirty="0"/>
          </a:p>
        </p:txBody>
      </p:sp>
      <p:pic>
        <p:nvPicPr>
          <p:cNvPr id="5" name="22 Skladba 22.wma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418784" y="1700808"/>
            <a:ext cx="609600" cy="609600"/>
          </a:xfrm>
          <a:ln>
            <a:solidFill>
              <a:srgbClr val="C00000"/>
            </a:solidFill>
          </a:ln>
        </p:spPr>
      </p:pic>
      <p:sp>
        <p:nvSpPr>
          <p:cNvPr id="6" name="PoljeZBesedilom 5"/>
          <p:cNvSpPr txBox="1"/>
          <p:nvPr/>
        </p:nvSpPr>
        <p:spPr>
          <a:xfrm>
            <a:off x="4716016" y="-5324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600" dirty="0" smtClean="0">
                <a:solidFill>
                  <a:schemeClr val="bg1"/>
                </a:solidFill>
              </a:rPr>
              <a:t>BOOK – p. 77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8" name="PoljeZBesedilom 7"/>
          <p:cNvSpPr txBox="1"/>
          <p:nvPr/>
        </p:nvSpPr>
        <p:spPr>
          <a:xfrm>
            <a:off x="683568" y="2348880"/>
            <a:ext cx="403244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 smtClean="0"/>
              <a:t>1. KITCHEN</a:t>
            </a:r>
          </a:p>
          <a:p>
            <a:r>
              <a:rPr lang="sl-SI" sz="3200" dirty="0" smtClean="0"/>
              <a:t>6. HALL</a:t>
            </a:r>
          </a:p>
          <a:p>
            <a:r>
              <a:rPr lang="sl-SI" sz="3200" dirty="0" smtClean="0"/>
              <a:t>3. DINING ROOM</a:t>
            </a:r>
          </a:p>
          <a:p>
            <a:r>
              <a:rPr lang="sl-SI" sz="3200" dirty="0" smtClean="0"/>
              <a:t>2. LIVING ROOM</a:t>
            </a:r>
          </a:p>
          <a:p>
            <a:r>
              <a:rPr lang="sl-SI" sz="3200" dirty="0" smtClean="0"/>
              <a:t>5. BATHROOM</a:t>
            </a:r>
          </a:p>
          <a:p>
            <a:r>
              <a:rPr lang="sl-SI" sz="3200" dirty="0" smtClean="0"/>
              <a:t>4. BEDROOM</a:t>
            </a:r>
          </a:p>
        </p:txBody>
      </p:sp>
      <p:sp>
        <p:nvSpPr>
          <p:cNvPr id="11" name="PoljeZBesedilom 10"/>
          <p:cNvSpPr txBox="1"/>
          <p:nvPr/>
        </p:nvSpPr>
        <p:spPr>
          <a:xfrm>
            <a:off x="4860032" y="2204864"/>
            <a:ext cx="3222357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200" dirty="0" smtClean="0"/>
              <a:t>7. GARAGE</a:t>
            </a:r>
          </a:p>
          <a:p>
            <a:r>
              <a:rPr lang="sl-SI" sz="3200" dirty="0" smtClean="0"/>
              <a:t>10. GARDEN</a:t>
            </a:r>
          </a:p>
          <a:p>
            <a:r>
              <a:rPr lang="sl-SI" sz="3200" dirty="0" smtClean="0"/>
              <a:t>9. ATTIC</a:t>
            </a:r>
          </a:p>
          <a:p>
            <a:r>
              <a:rPr lang="sl-SI" sz="3200" dirty="0" smtClean="0"/>
              <a:t>8. CELLAR</a:t>
            </a:r>
          </a:p>
          <a:p>
            <a:r>
              <a:rPr lang="sl-SI" sz="3200" dirty="0" smtClean="0"/>
              <a:t>11. TOILET</a:t>
            </a:r>
            <a:r>
              <a:rPr lang="sl-SI" sz="3200" dirty="0"/>
              <a:t> </a:t>
            </a:r>
            <a:r>
              <a:rPr lang="sl-SI" sz="3200" dirty="0" smtClean="0"/>
              <a:t>(WC)</a:t>
            </a:r>
          </a:p>
          <a:p>
            <a:r>
              <a:rPr lang="sl-SI" sz="3200" dirty="0" smtClean="0"/>
              <a:t>12. PANTRY</a:t>
            </a:r>
          </a:p>
        </p:txBody>
      </p:sp>
      <p:sp>
        <p:nvSpPr>
          <p:cNvPr id="12" name="PoljeZBesedilom 11"/>
          <p:cNvSpPr txBox="1"/>
          <p:nvPr/>
        </p:nvSpPr>
        <p:spPr>
          <a:xfrm>
            <a:off x="683568" y="2348880"/>
            <a:ext cx="403244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/>
              <a:t> </a:t>
            </a:r>
            <a:r>
              <a:rPr lang="sl-SI" sz="3200" dirty="0" smtClean="0"/>
              <a:t>   KITCHEN</a:t>
            </a:r>
          </a:p>
          <a:p>
            <a:r>
              <a:rPr lang="sl-SI" sz="3200" dirty="0"/>
              <a:t> </a:t>
            </a:r>
            <a:r>
              <a:rPr lang="sl-SI" sz="3200" dirty="0" smtClean="0"/>
              <a:t>   HALL</a:t>
            </a:r>
          </a:p>
          <a:p>
            <a:r>
              <a:rPr lang="sl-SI" sz="3200" dirty="0"/>
              <a:t> </a:t>
            </a:r>
            <a:r>
              <a:rPr lang="sl-SI" sz="3200" dirty="0" smtClean="0"/>
              <a:t>   DINING ROOM</a:t>
            </a:r>
          </a:p>
          <a:p>
            <a:r>
              <a:rPr lang="sl-SI" sz="3200" dirty="0"/>
              <a:t> </a:t>
            </a:r>
            <a:r>
              <a:rPr lang="sl-SI" sz="3200" dirty="0" smtClean="0"/>
              <a:t>   LIVING ROOM</a:t>
            </a:r>
          </a:p>
          <a:p>
            <a:r>
              <a:rPr lang="sl-SI" sz="3200" dirty="0"/>
              <a:t> </a:t>
            </a:r>
            <a:r>
              <a:rPr lang="sl-SI" sz="3200" dirty="0" smtClean="0"/>
              <a:t>   BATHROOM  </a:t>
            </a:r>
          </a:p>
          <a:p>
            <a:r>
              <a:rPr lang="sl-SI" sz="3200" dirty="0"/>
              <a:t> </a:t>
            </a:r>
            <a:r>
              <a:rPr lang="sl-SI" sz="3200" dirty="0" smtClean="0"/>
              <a:t>   BEDROOM</a:t>
            </a:r>
          </a:p>
        </p:txBody>
      </p:sp>
      <p:sp>
        <p:nvSpPr>
          <p:cNvPr id="13" name="PoljeZBesedilom 12"/>
          <p:cNvSpPr txBox="1"/>
          <p:nvPr/>
        </p:nvSpPr>
        <p:spPr>
          <a:xfrm>
            <a:off x="4860031" y="2204864"/>
            <a:ext cx="3222357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200" dirty="0"/>
              <a:t> </a:t>
            </a:r>
            <a:r>
              <a:rPr lang="sl-SI" sz="3200" dirty="0" smtClean="0"/>
              <a:t>   GARAGE</a:t>
            </a:r>
          </a:p>
          <a:p>
            <a:r>
              <a:rPr lang="sl-SI" sz="3200" dirty="0"/>
              <a:t> </a:t>
            </a:r>
            <a:r>
              <a:rPr lang="sl-SI" sz="3200" dirty="0" smtClean="0"/>
              <a:t>     GARDEN</a:t>
            </a:r>
          </a:p>
          <a:p>
            <a:r>
              <a:rPr lang="sl-SI" sz="3200" dirty="0"/>
              <a:t> </a:t>
            </a:r>
            <a:r>
              <a:rPr lang="sl-SI" sz="3200" dirty="0" smtClean="0"/>
              <a:t>   ATTIC</a:t>
            </a:r>
          </a:p>
          <a:p>
            <a:r>
              <a:rPr lang="sl-SI" sz="3200" dirty="0"/>
              <a:t> </a:t>
            </a:r>
            <a:r>
              <a:rPr lang="sl-SI" sz="3200" dirty="0" smtClean="0"/>
              <a:t>   CELLAR</a:t>
            </a:r>
          </a:p>
          <a:p>
            <a:r>
              <a:rPr lang="sl-SI" sz="3200" dirty="0"/>
              <a:t> </a:t>
            </a:r>
            <a:r>
              <a:rPr lang="sl-SI" sz="3200" dirty="0" smtClean="0"/>
              <a:t>     TOILET</a:t>
            </a:r>
            <a:r>
              <a:rPr lang="sl-SI" sz="3200" dirty="0"/>
              <a:t> </a:t>
            </a:r>
            <a:r>
              <a:rPr lang="sl-SI" sz="3200" dirty="0" smtClean="0"/>
              <a:t>(WC)</a:t>
            </a:r>
          </a:p>
          <a:p>
            <a:r>
              <a:rPr lang="sl-SI" sz="3200" dirty="0"/>
              <a:t> </a:t>
            </a:r>
            <a:r>
              <a:rPr lang="sl-SI" sz="3200" dirty="0" smtClean="0"/>
              <a:t>     PANTRY</a:t>
            </a:r>
          </a:p>
        </p:txBody>
      </p:sp>
    </p:spTree>
    <p:extLst>
      <p:ext uri="{BB962C8B-B14F-4D97-AF65-F5344CB8AC3E}">
        <p14:creationId xmlns:p14="http://schemas.microsoft.com/office/powerpoint/2010/main" val="338035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6840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9552" y="1027664"/>
            <a:ext cx="8064896" cy="1143000"/>
          </a:xfrm>
        </p:spPr>
        <p:txBody>
          <a:bodyPr>
            <a:normAutofit fontScale="90000"/>
          </a:bodyPr>
          <a:lstStyle/>
          <a:p>
            <a:r>
              <a:rPr lang="en-US" sz="2700" dirty="0" smtClean="0">
                <a:solidFill>
                  <a:srgbClr val="C00000"/>
                </a:solidFill>
              </a:rPr>
              <a:t>Listen and choose the correct picture. </a:t>
            </a:r>
            <a:br>
              <a:rPr lang="en-US" sz="2700" dirty="0" smtClean="0">
                <a:solidFill>
                  <a:srgbClr val="C00000"/>
                </a:solidFill>
              </a:rPr>
            </a:br>
            <a:r>
              <a:rPr lang="en-US" sz="2700" dirty="0" smtClean="0">
                <a:solidFill>
                  <a:srgbClr val="C00000"/>
                </a:solidFill>
              </a:rPr>
              <a:t>Where are they?</a:t>
            </a:r>
            <a:r>
              <a:rPr lang="sl-SI" dirty="0" smtClean="0"/>
              <a:t/>
            </a:r>
            <a:br>
              <a:rPr lang="sl-SI" dirty="0" smtClean="0"/>
            </a:br>
            <a:r>
              <a:rPr lang="sl-SI" sz="2200" dirty="0" smtClean="0"/>
              <a:t>(Poslušaj in izberi pravo sliko. Kje so?)</a:t>
            </a:r>
            <a:endParaRPr lang="en-US" sz="2200" dirty="0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27784" y="2324383"/>
            <a:ext cx="4818473" cy="4122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oljeZBesedilom 4"/>
          <p:cNvSpPr txBox="1"/>
          <p:nvPr/>
        </p:nvSpPr>
        <p:spPr>
          <a:xfrm>
            <a:off x="751709" y="2492896"/>
            <a:ext cx="144016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600" dirty="0" smtClean="0"/>
              <a:t>1.</a:t>
            </a:r>
          </a:p>
          <a:p>
            <a:endParaRPr lang="sl-SI" sz="2800" dirty="0" smtClean="0"/>
          </a:p>
          <a:p>
            <a:r>
              <a:rPr lang="sl-SI" sz="3600" dirty="0" smtClean="0"/>
              <a:t>2.</a:t>
            </a:r>
          </a:p>
          <a:p>
            <a:endParaRPr lang="sl-SI" sz="2800" dirty="0" smtClean="0"/>
          </a:p>
          <a:p>
            <a:r>
              <a:rPr lang="sl-SI" sz="3600" dirty="0" smtClean="0"/>
              <a:t>3.</a:t>
            </a:r>
          </a:p>
          <a:p>
            <a:endParaRPr lang="sl-SI" sz="3600" dirty="0" smtClean="0"/>
          </a:p>
          <a:p>
            <a:r>
              <a:rPr lang="sl-SI" sz="3200" dirty="0" smtClean="0"/>
              <a:t>4.</a:t>
            </a:r>
            <a:endParaRPr lang="en-US" sz="3200" dirty="0"/>
          </a:p>
        </p:txBody>
      </p:sp>
      <p:sp>
        <p:nvSpPr>
          <p:cNvPr id="6" name="Desna puščica 5"/>
          <p:cNvSpPr/>
          <p:nvPr/>
        </p:nvSpPr>
        <p:spPr>
          <a:xfrm>
            <a:off x="1331640" y="2636912"/>
            <a:ext cx="1008112" cy="360040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esna puščica 7"/>
          <p:cNvSpPr/>
          <p:nvPr/>
        </p:nvSpPr>
        <p:spPr>
          <a:xfrm>
            <a:off x="1331640" y="3573016"/>
            <a:ext cx="1008112" cy="360040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esna puščica 8"/>
          <p:cNvSpPr/>
          <p:nvPr/>
        </p:nvSpPr>
        <p:spPr>
          <a:xfrm>
            <a:off x="1331640" y="4509120"/>
            <a:ext cx="1008112" cy="360040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esna puščica 9"/>
          <p:cNvSpPr/>
          <p:nvPr/>
        </p:nvSpPr>
        <p:spPr>
          <a:xfrm>
            <a:off x="1331640" y="5517232"/>
            <a:ext cx="1008112" cy="360040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21 Skladba 21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948264" y="836712"/>
            <a:ext cx="1185664" cy="1185664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12" name="AutoShape 6" descr="Free Tick Symbol, Download Free Clip Art, Free Clip Art on Clipart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8" descr="Free Tick Symbol, Download Free Clip Art, Free Clip Art on Clipart ..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AutoShape 10" descr="Free Tick Symbol, Download Free Clip Art, Free Clip Art on Clipart ...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AutoShape 12" descr="Free Tick Symbol, Download Free Clip Art, Free Clip Art on Clipart ...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14" descr="Free Tick Symbol, Download Free Clip Art, Free Clip Art on Clipart ...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9472" name="Picture 16" descr="File:Check-mark.png - Marlboro Fish &amp; Game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9363" y="2636912"/>
            <a:ext cx="823168" cy="842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6" descr="File:Check-mark.png - Marlboro Fish &amp; Game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573016"/>
            <a:ext cx="823168" cy="842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6" descr="File:Check-mark.png - Marlboro Fish &amp; Game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566883"/>
            <a:ext cx="823168" cy="842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6" descr="File:Check-mark.png - Marlboro Fish &amp; Game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5517232"/>
            <a:ext cx="823168" cy="842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PoljeZBesedilom 22"/>
          <p:cNvSpPr txBox="1"/>
          <p:nvPr/>
        </p:nvSpPr>
        <p:spPr>
          <a:xfrm>
            <a:off x="4716016" y="-5324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600" dirty="0" smtClean="0">
                <a:solidFill>
                  <a:schemeClr val="bg1"/>
                </a:solidFill>
              </a:rPr>
              <a:t>BOOK – p. 77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419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Open your workbook at page </a:t>
            </a:r>
            <a:r>
              <a:rPr lang="sl-SI" dirty="0" smtClean="0"/>
              <a:t>74</a:t>
            </a:r>
            <a:r>
              <a:rPr lang="en-US" dirty="0" smtClean="0"/>
              <a:t>.</a:t>
            </a:r>
            <a:endParaRPr lang="sl-SI" dirty="0"/>
          </a:p>
          <a:p>
            <a:pPr marL="68580" indent="0">
              <a:buNone/>
            </a:pPr>
            <a:r>
              <a:rPr lang="sl-SI" sz="2000" dirty="0">
                <a:solidFill>
                  <a:schemeClr val="bg1">
                    <a:lumMod val="50000"/>
                  </a:schemeClr>
                </a:solidFill>
              </a:rPr>
              <a:t>(Odpri delovni zvezek na stani </a:t>
            </a:r>
            <a:r>
              <a:rPr lang="sl-SI" sz="2000" dirty="0" smtClean="0">
                <a:solidFill>
                  <a:schemeClr val="bg1">
                    <a:lumMod val="50000"/>
                  </a:schemeClr>
                </a:solidFill>
              </a:rPr>
              <a:t>74.)</a:t>
            </a: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/>
              <a:t>Do the exercises on pages </a:t>
            </a:r>
            <a:r>
              <a:rPr lang="sl-SI" dirty="0" smtClean="0"/>
              <a:t>74</a:t>
            </a:r>
            <a:r>
              <a:rPr lang="en-US" dirty="0" smtClean="0"/>
              <a:t>, </a:t>
            </a:r>
            <a:r>
              <a:rPr lang="sl-SI" dirty="0" smtClean="0"/>
              <a:t>75</a:t>
            </a:r>
            <a:r>
              <a:rPr lang="en-US" dirty="0" smtClean="0"/>
              <a:t>. </a:t>
            </a:r>
            <a:endParaRPr lang="sl-SI" dirty="0"/>
          </a:p>
          <a:p>
            <a:pPr marL="68580" indent="0">
              <a:buNone/>
            </a:pPr>
            <a:r>
              <a:rPr lang="sl-SI" sz="2000" dirty="0">
                <a:solidFill>
                  <a:schemeClr val="bg1">
                    <a:lumMod val="50000"/>
                  </a:schemeClr>
                </a:solidFill>
              </a:rPr>
              <a:t>(Reši naloge na straneh </a:t>
            </a:r>
            <a:r>
              <a:rPr lang="sl-SI" sz="2000" dirty="0" smtClean="0">
                <a:solidFill>
                  <a:schemeClr val="bg1">
                    <a:lumMod val="50000"/>
                  </a:schemeClr>
                </a:solidFill>
              </a:rPr>
              <a:t>74, 75.)</a:t>
            </a: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  <a:p>
            <a:pPr marL="68580" indent="0">
              <a:buNone/>
            </a:pPr>
            <a:endParaRPr lang="en-US" dirty="0"/>
          </a:p>
        </p:txBody>
      </p:sp>
      <p:sp>
        <p:nvSpPr>
          <p:cNvPr id="4" name="PoljeZBesedilom 3"/>
          <p:cNvSpPr txBox="1"/>
          <p:nvPr/>
        </p:nvSpPr>
        <p:spPr>
          <a:xfrm>
            <a:off x="4584550" y="40705"/>
            <a:ext cx="38038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 smtClean="0">
                <a:solidFill>
                  <a:schemeClr val="bg1"/>
                </a:solidFill>
              </a:rPr>
              <a:t>WORKBOOK</a:t>
            </a:r>
            <a:r>
              <a:rPr lang="sl-SI" sz="2400" dirty="0" smtClean="0">
                <a:solidFill>
                  <a:schemeClr val="bg1"/>
                </a:solidFill>
              </a:rPr>
              <a:t> – p. 74, 75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5" name="Picture 2" descr="Rezultat iskanja slik za my sails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7005" y="3885849"/>
            <a:ext cx="1944216" cy="2411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8540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5080" y="476672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sl-SI" dirty="0" smtClean="0">
                <a:solidFill>
                  <a:srgbClr val="C00000"/>
                </a:solidFill>
              </a:rPr>
              <a:t>HELLO!</a:t>
            </a:r>
            <a:r>
              <a:rPr lang="sl-SI" dirty="0" smtClean="0"/>
              <a:t/>
            </a:r>
            <a:br>
              <a:rPr lang="sl-SI" dirty="0" smtClean="0"/>
            </a:br>
            <a:endParaRPr lang="en-US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38380" y="1376519"/>
            <a:ext cx="6777317" cy="3508977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sl-SI" sz="3600" dirty="0"/>
              <a:t>DO YOU </a:t>
            </a:r>
            <a:r>
              <a:rPr lang="sl-SI" sz="3600" dirty="0" smtClean="0"/>
              <a:t>KNOW WHO </a:t>
            </a:r>
            <a:r>
              <a:rPr lang="sl-SI" sz="3600" dirty="0"/>
              <a:t>I AM</a:t>
            </a:r>
            <a:r>
              <a:rPr lang="sl-SI" sz="3600" dirty="0" smtClean="0"/>
              <a:t>?</a:t>
            </a:r>
          </a:p>
          <a:p>
            <a:pPr marL="68580" indent="0">
              <a:buNone/>
            </a:pPr>
            <a:endParaRPr lang="sl-SI" sz="3600" dirty="0" smtClean="0"/>
          </a:p>
          <a:p>
            <a:pPr marL="68580" indent="0">
              <a:buNone/>
            </a:pPr>
            <a:r>
              <a:rPr lang="sl-SI" sz="3600" dirty="0"/>
              <a:t>	</a:t>
            </a:r>
            <a:r>
              <a:rPr lang="sl-SI" sz="3600" dirty="0" smtClean="0">
                <a:solidFill>
                  <a:srgbClr val="C00000"/>
                </a:solidFill>
              </a:rPr>
              <a:t>LET‘S MEET!</a:t>
            </a:r>
            <a:endParaRPr lang="en-US" sz="3600" dirty="0">
              <a:solidFill>
                <a:srgbClr val="C0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9628" y="3801818"/>
            <a:ext cx="2121793" cy="2201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733143" y="3801818"/>
            <a:ext cx="1874583" cy="2393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726" y="826231"/>
            <a:ext cx="1813193" cy="27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503365"/>
            <a:ext cx="1689722" cy="284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959445" y="1912160"/>
            <a:ext cx="2676525" cy="1672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2255" y="3584230"/>
            <a:ext cx="1761874" cy="268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8282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60375" y="5356176"/>
            <a:ext cx="6777317" cy="1827565"/>
          </a:xfrm>
        </p:spPr>
        <p:txBody>
          <a:bodyPr/>
          <a:lstStyle/>
          <a:p>
            <a:pPr marL="68580" indent="0" algn="ctr">
              <a:buNone/>
            </a:pPr>
            <a:r>
              <a:rPr lang="en-US" dirty="0" smtClean="0">
                <a:solidFill>
                  <a:srgbClr val="C00000"/>
                </a:solidFill>
              </a:rPr>
              <a:t>Now check the answers in your workbook!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6" name="Picture 2" descr="Rezultat iskanja slik za my sails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019641"/>
            <a:ext cx="1008069" cy="1250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Download Free png Download Free png Great Job PNG Transparent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Download Free png Download Free png Great Job PNG Transparent ..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3558" name="Picture 6" descr="Congratulations C2 - Send Fresh Flowers Online, Flower Delivery in ...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980728"/>
            <a:ext cx="4323978" cy="4323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8408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27584" y="692696"/>
            <a:ext cx="7024744" cy="613872"/>
          </a:xfrm>
        </p:spPr>
        <p:txBody>
          <a:bodyPr>
            <a:normAutofit fontScale="90000"/>
          </a:bodyPr>
          <a:lstStyle/>
          <a:p>
            <a:r>
              <a:rPr lang="sl-SI" dirty="0" smtClean="0">
                <a:solidFill>
                  <a:srgbClr val="C00000"/>
                </a:solidFill>
              </a:rPr>
              <a:t>OPOMNIK!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539552" y="1556792"/>
            <a:ext cx="8064896" cy="4301065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sl-SI" sz="2000" dirty="0" smtClean="0"/>
              <a:t>Kadar imate pri TJA </a:t>
            </a:r>
            <a:r>
              <a:rPr lang="sl-SI" sz="2000" u="sng" dirty="0" smtClean="0"/>
              <a:t>datumsko določen rok oddaje izdelka</a:t>
            </a:r>
            <a:r>
              <a:rPr lang="sl-SI" sz="2000" dirty="0" smtClean="0"/>
              <a:t>, ga morate poslati </a:t>
            </a:r>
            <a:r>
              <a:rPr lang="sl-SI" sz="2000" u="sng" dirty="0" smtClean="0"/>
              <a:t>svoji učiteljici angleščine</a:t>
            </a:r>
            <a:r>
              <a:rPr lang="sl-SI" sz="2000" dirty="0" smtClean="0"/>
              <a:t>:</a:t>
            </a:r>
          </a:p>
          <a:p>
            <a:pPr marL="68580" indent="0">
              <a:buNone/>
            </a:pPr>
            <a:endParaRPr lang="sl-SI" sz="2000" dirty="0" smtClean="0"/>
          </a:p>
          <a:p>
            <a:r>
              <a:rPr lang="sl-SI" sz="2000" dirty="0" smtClean="0">
                <a:solidFill>
                  <a:srgbClr val="C00000"/>
                </a:solidFill>
              </a:rPr>
              <a:t>4. A, 4. C, 4. D </a:t>
            </a:r>
            <a:r>
              <a:rPr lang="sl-SI" sz="2000" dirty="0" smtClean="0"/>
              <a:t>-&gt; ge. </a:t>
            </a:r>
            <a:r>
              <a:rPr lang="sl-SI" sz="2000" dirty="0"/>
              <a:t>Karmen </a:t>
            </a:r>
            <a:r>
              <a:rPr lang="sl-SI" sz="2000" dirty="0" smtClean="0"/>
              <a:t>J. Mlinarič (</a:t>
            </a:r>
            <a:r>
              <a:rPr lang="sl-SI" sz="2000" dirty="0" err="1" smtClean="0">
                <a:hlinkClick r:id="rId2"/>
              </a:rPr>
              <a:t>karmen.mlinaric@guest.arnes.si</a:t>
            </a:r>
            <a:r>
              <a:rPr lang="sl-SI" sz="2000" dirty="0" smtClean="0"/>
              <a:t>)</a:t>
            </a:r>
          </a:p>
          <a:p>
            <a:r>
              <a:rPr lang="sl-SI" sz="2000" dirty="0" smtClean="0">
                <a:solidFill>
                  <a:srgbClr val="C00000"/>
                </a:solidFill>
              </a:rPr>
              <a:t>4. B </a:t>
            </a:r>
            <a:r>
              <a:rPr lang="sl-SI" sz="2000" dirty="0" smtClean="0"/>
              <a:t>-&gt; ge. Alji Premože</a:t>
            </a:r>
          </a:p>
          <a:p>
            <a:pPr marL="68580" indent="0">
              <a:buNone/>
            </a:pPr>
            <a:r>
              <a:rPr lang="sl-SI" sz="2000" dirty="0" smtClean="0"/>
              <a:t>    (</a:t>
            </a:r>
            <a:r>
              <a:rPr lang="sl-SI" sz="2000" dirty="0" err="1" smtClean="0">
                <a:hlinkClick r:id="rId3"/>
              </a:rPr>
              <a:t>alja.premoze@gmail.com</a:t>
            </a:r>
            <a:r>
              <a:rPr lang="sl-SI" sz="2000" dirty="0"/>
              <a:t>)</a:t>
            </a:r>
            <a:endParaRPr lang="sl-SI" dirty="0"/>
          </a:p>
          <a:p>
            <a:pPr marL="68580" indent="0">
              <a:buNone/>
            </a:pPr>
            <a:endParaRPr lang="sl-SI" dirty="0" smtClean="0"/>
          </a:p>
          <a:p>
            <a:pPr marL="68580" indent="0">
              <a:buNone/>
            </a:pPr>
            <a:endParaRPr lang="sl-SI" dirty="0" smtClean="0"/>
          </a:p>
          <a:p>
            <a:pPr marL="68580" indent="0">
              <a:buNone/>
            </a:pPr>
            <a:r>
              <a:rPr lang="sl-SI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Zapisov </a:t>
            </a:r>
            <a:r>
              <a:rPr lang="sl-SI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vaših </a:t>
            </a:r>
            <a:r>
              <a:rPr lang="sl-SI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zvezkih in </a:t>
            </a:r>
            <a:r>
              <a:rPr lang="sl-SI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reševanja nalog v delovnih zvezkih </a:t>
            </a:r>
            <a:r>
              <a:rPr lang="sl-SI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nama </a:t>
            </a:r>
            <a:r>
              <a:rPr lang="sl-SI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ni potrebno pošiljati, </a:t>
            </a:r>
            <a:r>
              <a:rPr lang="sl-SI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razen, če to posebej zahtevava. </a:t>
            </a:r>
            <a:r>
              <a:rPr lang="sl-SI" sz="18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Rešitve nalog so </a:t>
            </a:r>
            <a:r>
              <a:rPr lang="sl-SI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vedno dodane gradivom.</a:t>
            </a:r>
            <a:endParaRPr lang="en-US" sz="1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9642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oljeZBesedilom 5"/>
          <p:cNvSpPr txBox="1"/>
          <p:nvPr/>
        </p:nvSpPr>
        <p:spPr>
          <a:xfrm>
            <a:off x="4788024" y="0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3600" dirty="0" smtClean="0">
                <a:solidFill>
                  <a:schemeClr val="bg1"/>
                </a:solidFill>
              </a:rPr>
              <a:t>REŠITVE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26627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1560" y="1052736"/>
            <a:ext cx="7704856" cy="5221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605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oljeZBesedilom 3"/>
          <p:cNvSpPr txBox="1"/>
          <p:nvPr/>
        </p:nvSpPr>
        <p:spPr>
          <a:xfrm>
            <a:off x="4788024" y="0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3600" dirty="0" smtClean="0">
                <a:solidFill>
                  <a:schemeClr val="bg1"/>
                </a:solidFill>
              </a:rPr>
              <a:t>REŠITVE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75656" y="681680"/>
            <a:ext cx="4824536" cy="1877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03648" y="2533523"/>
            <a:ext cx="5415815" cy="4324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3477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oljeZBesedilom 3"/>
          <p:cNvSpPr txBox="1"/>
          <p:nvPr/>
        </p:nvSpPr>
        <p:spPr>
          <a:xfrm>
            <a:off x="4788024" y="0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3600" dirty="0" smtClean="0">
                <a:solidFill>
                  <a:schemeClr val="bg1"/>
                </a:solidFill>
              </a:rPr>
              <a:t>REŠITVE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71600" y="836712"/>
            <a:ext cx="7128792" cy="2962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695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oljeZBesedilom 3"/>
          <p:cNvSpPr txBox="1"/>
          <p:nvPr/>
        </p:nvSpPr>
        <p:spPr>
          <a:xfrm>
            <a:off x="4788024" y="0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3600" dirty="0" smtClean="0">
                <a:solidFill>
                  <a:schemeClr val="bg1"/>
                </a:solidFill>
              </a:rPr>
              <a:t>REŠITVE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29699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15616" y="836712"/>
            <a:ext cx="6265742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695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7024744" cy="829896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Listen and write the numbers.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200" dirty="0" smtClean="0"/>
              <a:t>(</a:t>
            </a:r>
            <a:r>
              <a:rPr lang="en-US" sz="2200" dirty="0" err="1" smtClean="0"/>
              <a:t>Poslušaj</a:t>
            </a:r>
            <a:r>
              <a:rPr lang="en-US" sz="2200" dirty="0" smtClean="0"/>
              <a:t> in </a:t>
            </a:r>
            <a:r>
              <a:rPr lang="en-US" sz="2200" dirty="0" err="1" smtClean="0"/>
              <a:t>napiši</a:t>
            </a:r>
            <a:r>
              <a:rPr lang="en-US" sz="2200" dirty="0" smtClean="0"/>
              <a:t> </a:t>
            </a:r>
            <a:r>
              <a:rPr lang="en-US" sz="2200" dirty="0" err="1" smtClean="0"/>
              <a:t>številke</a:t>
            </a:r>
            <a:r>
              <a:rPr lang="en-US" sz="2200" dirty="0" smtClean="0"/>
              <a:t>.)</a:t>
            </a:r>
            <a:endParaRPr lang="en-US" sz="2200" dirty="0"/>
          </a:p>
        </p:txBody>
      </p:sp>
      <p:pic>
        <p:nvPicPr>
          <p:cNvPr id="4" name="18 Skladba 18.wma">
            <a:hlinkClick r:id="" action="ppaction://media"/>
          </p:cNvPr>
          <p:cNvPicPr>
            <a:picLocks noGrp="1" noChangeAspect="1"/>
          </p:cNvPicPr>
          <p:nvPr>
            <p:ph idx="1"/>
            <a:audioFile r:link="rId1"/>
            <p:extLst>
              <p:ext uri="{DAA4B4D4-6D71-4841-9C94-3DE7FCFB9230}">
                <p14:media xmlns:p14="http://schemas.microsoft.com/office/powerpoint/2010/main" r:embed="rId2">
                  <p14:trim st="5039.7444" end="38345.8832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379812" y="980728"/>
            <a:ext cx="825624" cy="825624"/>
          </a:xfrm>
          <a:ln>
            <a:solidFill>
              <a:srgbClr val="C00000"/>
            </a:solidFill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89"/>
          <a:stretch/>
        </p:blipFill>
        <p:spPr bwMode="auto">
          <a:xfrm>
            <a:off x="1084458" y="2010025"/>
            <a:ext cx="6605001" cy="4076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oljeZBesedilom 5"/>
          <p:cNvSpPr txBox="1"/>
          <p:nvPr/>
        </p:nvSpPr>
        <p:spPr>
          <a:xfrm>
            <a:off x="4716016" y="-5324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600" dirty="0" smtClean="0">
                <a:solidFill>
                  <a:schemeClr val="bg1"/>
                </a:solidFill>
              </a:rPr>
              <a:t>BOOK – p. 76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40442" y="2010025"/>
            <a:ext cx="6893032" cy="417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5721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4842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94987" y="980728"/>
            <a:ext cx="7024744" cy="685880"/>
          </a:xfrm>
        </p:spPr>
        <p:txBody>
          <a:bodyPr>
            <a:normAutofit fontScale="90000"/>
          </a:bodyPr>
          <a:lstStyle/>
          <a:p>
            <a:r>
              <a:rPr lang="sl-SI" dirty="0" smtClean="0">
                <a:solidFill>
                  <a:srgbClr val="C00000"/>
                </a:solidFill>
              </a:rPr>
              <a:t>WHO AM I? </a:t>
            </a:r>
            <a:r>
              <a:rPr lang="sl-SI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(Kdo sem jaz?)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43608" y="1804655"/>
            <a:ext cx="1763751" cy="1620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80122" y="1715657"/>
            <a:ext cx="1568121" cy="1615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68219" y="4285514"/>
            <a:ext cx="1105062" cy="1620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699877" y="4079170"/>
            <a:ext cx="1448366" cy="1699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545679" y="1749237"/>
            <a:ext cx="1134584" cy="1615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545679" y="4205924"/>
            <a:ext cx="1448366" cy="1699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PoljeZBesedilom 11"/>
          <p:cNvSpPr txBox="1"/>
          <p:nvPr/>
        </p:nvSpPr>
        <p:spPr>
          <a:xfrm>
            <a:off x="611108" y="3331289"/>
            <a:ext cx="23762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400" dirty="0" smtClean="0"/>
              <a:t>a human </a:t>
            </a:r>
            <a:r>
              <a:rPr lang="sl-SI" sz="2400" dirty="0" err="1" smtClean="0"/>
              <a:t>fish</a:t>
            </a:r>
            <a:r>
              <a:rPr lang="sl-SI" sz="2400" dirty="0" smtClean="0"/>
              <a:t> </a:t>
            </a:r>
          </a:p>
          <a:p>
            <a:pPr algn="ctr"/>
            <a:r>
              <a:rPr lang="sl-SI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(človeška ribica)</a:t>
            </a:r>
          </a:p>
        </p:txBody>
      </p:sp>
      <p:sp>
        <p:nvSpPr>
          <p:cNvPr id="13" name="PoljeZBesedilom 12"/>
          <p:cNvSpPr txBox="1"/>
          <p:nvPr/>
        </p:nvSpPr>
        <p:spPr>
          <a:xfrm>
            <a:off x="2807359" y="3331289"/>
            <a:ext cx="328091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400" dirty="0" smtClean="0"/>
              <a:t>a </a:t>
            </a:r>
            <a:r>
              <a:rPr lang="sl-SI" sz="2400" dirty="0" err="1" smtClean="0"/>
              <a:t>native</a:t>
            </a:r>
            <a:r>
              <a:rPr lang="sl-SI" sz="2400" dirty="0" smtClean="0"/>
              <a:t> </a:t>
            </a:r>
            <a:r>
              <a:rPr lang="sl-SI" sz="2400" dirty="0" err="1" smtClean="0"/>
              <a:t>American</a:t>
            </a:r>
            <a:endParaRPr lang="sl-SI" sz="2400" dirty="0" smtClean="0"/>
          </a:p>
          <a:p>
            <a:pPr algn="ctr"/>
            <a:r>
              <a:rPr lang="sl-SI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sl-SI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</a:t>
            </a:r>
            <a:r>
              <a:rPr lang="sl-SI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ndijanec)</a:t>
            </a:r>
          </a:p>
        </p:txBody>
      </p:sp>
      <p:sp>
        <p:nvSpPr>
          <p:cNvPr id="14" name="PoljeZBesedilom 13"/>
          <p:cNvSpPr txBox="1"/>
          <p:nvPr/>
        </p:nvSpPr>
        <p:spPr>
          <a:xfrm>
            <a:off x="6081730" y="3331289"/>
            <a:ext cx="23762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400" dirty="0" err="1"/>
              <a:t>a</a:t>
            </a:r>
            <a:r>
              <a:rPr lang="sl-SI" sz="2400" dirty="0" err="1" smtClean="0"/>
              <a:t>n</a:t>
            </a:r>
            <a:r>
              <a:rPr lang="sl-SI" sz="2400" dirty="0" smtClean="0"/>
              <a:t> Inuit</a:t>
            </a:r>
          </a:p>
          <a:p>
            <a:pPr algn="ctr"/>
            <a:r>
              <a:rPr lang="sl-SI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sl-SI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</a:t>
            </a:r>
            <a:r>
              <a:rPr lang="sl-SI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skim)</a:t>
            </a:r>
          </a:p>
        </p:txBody>
      </p:sp>
      <p:sp>
        <p:nvSpPr>
          <p:cNvPr id="15" name="PoljeZBesedilom 14"/>
          <p:cNvSpPr txBox="1"/>
          <p:nvPr/>
        </p:nvSpPr>
        <p:spPr>
          <a:xfrm>
            <a:off x="532618" y="5762052"/>
            <a:ext cx="23762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400" dirty="0" smtClean="0"/>
              <a:t>a </a:t>
            </a:r>
            <a:r>
              <a:rPr lang="sl-SI" sz="2400" dirty="0" err="1" smtClean="0"/>
              <a:t>scout</a:t>
            </a:r>
            <a:r>
              <a:rPr lang="sl-SI" sz="2400" dirty="0" smtClean="0"/>
              <a:t> </a:t>
            </a:r>
          </a:p>
          <a:p>
            <a:pPr algn="ctr"/>
            <a:r>
              <a:rPr lang="sl-SI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(skavtinja)</a:t>
            </a:r>
          </a:p>
        </p:txBody>
      </p:sp>
      <p:sp>
        <p:nvSpPr>
          <p:cNvPr id="16" name="PoljeZBesedilom 15"/>
          <p:cNvSpPr txBox="1"/>
          <p:nvPr/>
        </p:nvSpPr>
        <p:spPr>
          <a:xfrm>
            <a:off x="3259682" y="5788322"/>
            <a:ext cx="23762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400" dirty="0" smtClean="0"/>
              <a:t>a prince</a:t>
            </a:r>
          </a:p>
          <a:p>
            <a:pPr algn="ctr"/>
            <a:r>
              <a:rPr lang="sl-SI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(princ)</a:t>
            </a:r>
          </a:p>
        </p:txBody>
      </p:sp>
      <p:sp>
        <p:nvSpPr>
          <p:cNvPr id="17" name="PoljeZBesedilom 16"/>
          <p:cNvSpPr txBox="1"/>
          <p:nvPr/>
        </p:nvSpPr>
        <p:spPr>
          <a:xfrm>
            <a:off x="6245162" y="5762052"/>
            <a:ext cx="23762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400" dirty="0" smtClean="0"/>
              <a:t>a </a:t>
            </a:r>
            <a:r>
              <a:rPr lang="sl-SI" sz="2400" dirty="0" err="1" smtClean="0"/>
              <a:t>farmer</a:t>
            </a:r>
            <a:endParaRPr lang="sl-SI" sz="2400" dirty="0" smtClean="0"/>
          </a:p>
          <a:p>
            <a:pPr algn="ctr"/>
            <a:r>
              <a:rPr lang="sl-SI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(kmetovalec)</a:t>
            </a:r>
          </a:p>
        </p:txBody>
      </p:sp>
    </p:spTree>
    <p:extLst>
      <p:ext uri="{BB962C8B-B14F-4D97-AF65-F5344CB8AC3E}">
        <p14:creationId xmlns:p14="http://schemas.microsoft.com/office/powerpoint/2010/main" val="290938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1259632" y="3140968"/>
            <a:ext cx="7344932" cy="3508977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sl-SI" sz="3600" dirty="0" smtClean="0"/>
              <a:t>DO YOU KNOW WHERE I LIVE?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56005" y="413316"/>
            <a:ext cx="2445359" cy="1039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77985" y="4830514"/>
            <a:ext cx="1671495" cy="1433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1735"/>
          <a:stretch/>
        </p:blipFill>
        <p:spPr bwMode="auto">
          <a:xfrm>
            <a:off x="5212106" y="993682"/>
            <a:ext cx="1864180" cy="1237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56005" y="5050049"/>
            <a:ext cx="1705534" cy="1433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13731" y="1847043"/>
            <a:ext cx="1483715" cy="130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076286" y="3940376"/>
            <a:ext cx="1436534" cy="1166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9552" y="1395327"/>
            <a:ext cx="1633662" cy="1433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95725" y="4383149"/>
            <a:ext cx="1711780" cy="13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506"/>
          <a:stretch/>
        </p:blipFill>
        <p:spPr bwMode="auto">
          <a:xfrm>
            <a:off x="1684293" y="3649814"/>
            <a:ext cx="1864180" cy="1433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77488" y="3604102"/>
            <a:ext cx="1350463" cy="1433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971222" y="1612678"/>
            <a:ext cx="1482436" cy="1433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0319"/>
          <a:stretch/>
        </p:blipFill>
        <p:spPr bwMode="auto">
          <a:xfrm>
            <a:off x="2987824" y="413316"/>
            <a:ext cx="1629858" cy="1433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PoljeZBesedilom 16"/>
          <p:cNvSpPr txBox="1"/>
          <p:nvPr/>
        </p:nvSpPr>
        <p:spPr>
          <a:xfrm>
            <a:off x="5292080" y="6002631"/>
            <a:ext cx="331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 smtClean="0">
                <a:solidFill>
                  <a:srgbClr val="C00000"/>
                </a:solidFill>
              </a:rPr>
              <a:t>LET‘S FIND OUT!</a:t>
            </a:r>
            <a:endParaRPr lang="en-US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703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55576" y="764704"/>
            <a:ext cx="7024744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Listen and repeat. </a:t>
            </a:r>
            <a:r>
              <a:rPr lang="sl-SI" dirty="0" smtClean="0"/>
              <a:t/>
            </a:r>
            <a:br>
              <a:rPr lang="sl-SI" dirty="0" smtClean="0"/>
            </a:br>
            <a:r>
              <a:rPr lang="sl-SI" sz="2400" dirty="0" smtClean="0"/>
              <a:t>(Poslušaj in ponovi.)</a:t>
            </a:r>
            <a:endParaRPr lang="en-US" sz="2400" dirty="0"/>
          </a:p>
        </p:txBody>
      </p:sp>
      <p:pic>
        <p:nvPicPr>
          <p:cNvPr id="4" name="18 Skladba 18.wma">
            <a:hlinkClick r:id="" action="ppaction://media"/>
          </p:cNvPr>
          <p:cNvPicPr>
            <a:picLocks noGrp="1" noChangeAspect="1"/>
          </p:cNvPicPr>
          <p:nvPr>
            <p:ph idx="1"/>
            <a:audioFile r:link="rId1"/>
            <p:extLst>
              <p:ext uri="{DAA4B4D4-6D71-4841-9C94-3DE7FCFB9230}">
                <p14:media xmlns:p14="http://schemas.microsoft.com/office/powerpoint/2010/main" r:embed="rId2">
                  <p14:trim st="54122.4704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164288" y="908720"/>
            <a:ext cx="825624" cy="825624"/>
          </a:xfrm>
          <a:ln>
            <a:solidFill>
              <a:srgbClr val="C00000"/>
            </a:solidFill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47664" y="2333501"/>
            <a:ext cx="2627978" cy="3833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20072" y="2329309"/>
            <a:ext cx="2592288" cy="3780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7527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93000" y="1655846"/>
            <a:ext cx="1150451" cy="480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03640" y="810409"/>
            <a:ext cx="7024744" cy="757888"/>
          </a:xfrm>
        </p:spPr>
        <p:txBody>
          <a:bodyPr>
            <a:normAutofit fontScale="90000"/>
          </a:bodyPr>
          <a:lstStyle/>
          <a:p>
            <a:pPr algn="ctr"/>
            <a:r>
              <a:rPr lang="sl-SI" sz="5400" dirty="0" smtClean="0">
                <a:solidFill>
                  <a:srgbClr val="C00000"/>
                </a:solidFill>
              </a:rPr>
              <a:t>HOMES</a:t>
            </a:r>
            <a:endParaRPr lang="en-US" sz="5400" dirty="0">
              <a:solidFill>
                <a:srgbClr val="C00000"/>
              </a:solidFill>
            </a:endParaRPr>
          </a:p>
        </p:txBody>
      </p:sp>
      <p:sp>
        <p:nvSpPr>
          <p:cNvPr id="4" name="Označba mesta vsebine 2">
            <a:extLst>
              <a:ext uri="{FF2B5EF4-FFF2-40B4-BE49-F238E27FC236}">
                <a16:creationId xmlns="" xmlns:a16="http://schemas.microsoft.com/office/drawing/2014/main" id="{7D6B40FC-8DCC-4E78-B82B-12EAF2E14E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9672" y="1871165"/>
            <a:ext cx="3096460" cy="4616385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 FARMHOUSE</a:t>
            </a:r>
            <a:r>
              <a:rPr lang="sl-SI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– kmetija </a:t>
            </a:r>
          </a:p>
          <a:p>
            <a:pPr marL="0" indent="0">
              <a:lnSpc>
                <a:spcPct val="150000"/>
              </a:lnSpc>
              <a:buNone/>
            </a:pPr>
            <a:endParaRPr lang="sl-SI" sz="7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AN IGLOO</a:t>
            </a:r>
            <a:r>
              <a:rPr lang="sl-SI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– iglu </a:t>
            </a:r>
            <a:endParaRPr lang="en-GB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sl-SI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 TENT</a:t>
            </a:r>
            <a:r>
              <a:rPr lang="sl-SI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– šotor </a:t>
            </a:r>
            <a:endParaRPr lang="en-GB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sl-SI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 COTTAGE </a:t>
            </a:r>
            <a:r>
              <a:rPr lang="sl-SI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– koča/hiša</a:t>
            </a:r>
            <a:endParaRPr lang="en-GB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sl-SI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 CASTLE</a:t>
            </a:r>
            <a:r>
              <a:rPr lang="sl-SI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– grad </a:t>
            </a:r>
          </a:p>
          <a:p>
            <a:pPr marL="0" indent="0">
              <a:lnSpc>
                <a:spcPct val="150000"/>
              </a:lnSpc>
              <a:buNone/>
            </a:pPr>
            <a:endParaRPr lang="en-GB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 NEST</a:t>
            </a:r>
            <a:r>
              <a:rPr lang="sl-SI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– gnezdo </a:t>
            </a:r>
            <a:endParaRPr lang="en-GB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l-SI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značba mesta vsebine 2">
            <a:extLst>
              <a:ext uri="{FF2B5EF4-FFF2-40B4-BE49-F238E27FC236}">
                <a16:creationId xmlns="" xmlns:a16="http://schemas.microsoft.com/office/drawing/2014/main" id="{D587963F-0880-49EB-AC58-3BC5D114CC0C}"/>
              </a:ext>
            </a:extLst>
          </p:cNvPr>
          <p:cNvSpPr txBox="1">
            <a:spLocks/>
          </p:cNvSpPr>
          <p:nvPr/>
        </p:nvSpPr>
        <p:spPr>
          <a:xfrm>
            <a:off x="5580112" y="1877228"/>
            <a:ext cx="3240360" cy="48641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 BARN</a:t>
            </a:r>
            <a:r>
              <a:rPr lang="sl-SI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– skedenj </a:t>
            </a:r>
            <a:endParaRPr lang="en-GB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sl-SI" sz="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 CAVE</a:t>
            </a:r>
            <a:r>
              <a:rPr lang="sl-SI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– jama </a:t>
            </a:r>
            <a:endParaRPr lang="en-GB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sl-SI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 BOAT / A SHIP</a:t>
            </a:r>
            <a:r>
              <a:rPr lang="sl-SI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– ladja </a:t>
            </a:r>
            <a:endParaRPr lang="en-GB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sl-SI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 TEPEE</a:t>
            </a:r>
            <a:r>
              <a:rPr lang="sl-SI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– indijanski šotor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GB" sz="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 FLAT</a:t>
            </a:r>
            <a:r>
              <a:rPr lang="sl-SI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– stanovanje </a:t>
            </a:r>
            <a:endParaRPr lang="en-GB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sl-SI" sz="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 PALM TREE</a:t>
            </a:r>
            <a:r>
              <a:rPr lang="sl-SI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– drevo palme </a:t>
            </a: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568297"/>
            <a:ext cx="1152128" cy="4919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9102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7024744" cy="638944"/>
          </a:xfrm>
        </p:spPr>
        <p:txBody>
          <a:bodyPr>
            <a:normAutofit fontScale="90000"/>
          </a:bodyPr>
          <a:lstStyle/>
          <a:p>
            <a:r>
              <a:rPr lang="sl-SI" dirty="0" smtClean="0">
                <a:solidFill>
                  <a:srgbClr val="C00000"/>
                </a:solidFill>
              </a:rPr>
              <a:t>Listen. </a:t>
            </a:r>
            <a:r>
              <a:rPr lang="sl-SI" sz="2400" dirty="0" smtClean="0"/>
              <a:t>(Poslušaj.)</a:t>
            </a:r>
            <a:endParaRPr lang="en-US" dirty="0"/>
          </a:p>
        </p:txBody>
      </p:sp>
      <p:pic>
        <p:nvPicPr>
          <p:cNvPr id="102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12776"/>
            <a:ext cx="7272808" cy="5078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19 Skladba 19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401397" y="764704"/>
            <a:ext cx="969640" cy="969640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8" name="PoljeZBesedilom 7"/>
          <p:cNvSpPr txBox="1"/>
          <p:nvPr/>
        </p:nvSpPr>
        <p:spPr>
          <a:xfrm>
            <a:off x="4716016" y="-5324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600" dirty="0" smtClean="0">
                <a:solidFill>
                  <a:schemeClr val="bg1"/>
                </a:solidFill>
              </a:rPr>
              <a:t>BOOK – p. 76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6" name="PoljeZBesedilom 5"/>
          <p:cNvSpPr txBox="1"/>
          <p:nvPr/>
        </p:nvSpPr>
        <p:spPr>
          <a:xfrm>
            <a:off x="510800" y="1736870"/>
            <a:ext cx="50405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 smtClean="0"/>
              <a:t>1</a:t>
            </a:r>
          </a:p>
          <a:p>
            <a:endParaRPr lang="sl-SI" sz="2800" dirty="0"/>
          </a:p>
          <a:p>
            <a:endParaRPr lang="sl-SI" sz="2800" dirty="0" smtClean="0"/>
          </a:p>
          <a:p>
            <a:r>
              <a:rPr lang="sl-SI" sz="2800" dirty="0" smtClean="0"/>
              <a:t>2</a:t>
            </a:r>
          </a:p>
          <a:p>
            <a:endParaRPr lang="sl-SI" sz="2800" dirty="0" smtClean="0"/>
          </a:p>
          <a:p>
            <a:endParaRPr lang="sl-SI" sz="2800" dirty="0"/>
          </a:p>
          <a:p>
            <a:r>
              <a:rPr lang="sl-SI" sz="2800" dirty="0" smtClean="0"/>
              <a:t>3</a:t>
            </a:r>
          </a:p>
          <a:p>
            <a:endParaRPr lang="sl-SI" sz="2800" dirty="0"/>
          </a:p>
          <a:p>
            <a:endParaRPr lang="sl-SI" sz="2800" dirty="0" smtClean="0"/>
          </a:p>
          <a:p>
            <a:r>
              <a:rPr lang="sl-SI" sz="2800" dirty="0" smtClean="0"/>
              <a:t>4</a:t>
            </a:r>
          </a:p>
        </p:txBody>
      </p:sp>
      <p:sp>
        <p:nvSpPr>
          <p:cNvPr id="12" name="PoljeZBesedilom 11"/>
          <p:cNvSpPr txBox="1"/>
          <p:nvPr/>
        </p:nvSpPr>
        <p:spPr>
          <a:xfrm>
            <a:off x="2921999" y="1778433"/>
            <a:ext cx="50405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 smtClean="0"/>
              <a:t>5</a:t>
            </a:r>
          </a:p>
          <a:p>
            <a:endParaRPr lang="sl-SI" sz="2800" dirty="0"/>
          </a:p>
          <a:p>
            <a:endParaRPr lang="sl-SI" sz="2800" dirty="0" smtClean="0"/>
          </a:p>
          <a:p>
            <a:r>
              <a:rPr lang="sl-SI" sz="2800" dirty="0" smtClean="0"/>
              <a:t>6</a:t>
            </a:r>
          </a:p>
          <a:p>
            <a:endParaRPr lang="sl-SI" sz="2800" dirty="0"/>
          </a:p>
          <a:p>
            <a:endParaRPr lang="sl-SI" sz="2800" dirty="0" smtClean="0"/>
          </a:p>
          <a:p>
            <a:r>
              <a:rPr lang="sl-SI" sz="2800" dirty="0" smtClean="0"/>
              <a:t>7</a:t>
            </a:r>
          </a:p>
          <a:p>
            <a:endParaRPr lang="sl-SI" sz="2800" dirty="0"/>
          </a:p>
          <a:p>
            <a:endParaRPr lang="sl-SI" sz="2800" dirty="0" smtClean="0"/>
          </a:p>
          <a:p>
            <a:r>
              <a:rPr lang="sl-SI" sz="2800" dirty="0"/>
              <a:t>8</a:t>
            </a:r>
            <a:endParaRPr lang="sl-SI" sz="2800" dirty="0" smtClean="0"/>
          </a:p>
        </p:txBody>
      </p:sp>
      <p:sp>
        <p:nvSpPr>
          <p:cNvPr id="13" name="PoljeZBesedilom 12"/>
          <p:cNvSpPr txBox="1"/>
          <p:nvPr/>
        </p:nvSpPr>
        <p:spPr>
          <a:xfrm>
            <a:off x="5004048" y="1889269"/>
            <a:ext cx="64807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 smtClean="0"/>
              <a:t>9</a:t>
            </a:r>
          </a:p>
          <a:p>
            <a:endParaRPr lang="sl-SI" sz="2800" dirty="0"/>
          </a:p>
          <a:p>
            <a:endParaRPr lang="sl-SI" sz="2800" dirty="0" smtClean="0"/>
          </a:p>
          <a:p>
            <a:r>
              <a:rPr lang="sl-SI" sz="2800" dirty="0" smtClean="0"/>
              <a:t>10</a:t>
            </a:r>
          </a:p>
          <a:p>
            <a:endParaRPr lang="sl-SI" sz="2800" dirty="0"/>
          </a:p>
          <a:p>
            <a:endParaRPr lang="sl-SI" sz="2800" dirty="0" smtClean="0"/>
          </a:p>
          <a:p>
            <a:r>
              <a:rPr lang="sl-SI" sz="2800" dirty="0" smtClean="0"/>
              <a:t>11</a:t>
            </a:r>
          </a:p>
          <a:p>
            <a:endParaRPr lang="sl-SI" sz="2800" dirty="0" smtClean="0"/>
          </a:p>
          <a:p>
            <a:endParaRPr lang="sl-SI" sz="2800" dirty="0"/>
          </a:p>
          <a:p>
            <a:r>
              <a:rPr lang="sl-SI" sz="2800" dirty="0" smtClean="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3513609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30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43718" y="1412776"/>
            <a:ext cx="7384666" cy="685880"/>
          </a:xfrm>
        </p:spPr>
        <p:txBody>
          <a:bodyPr>
            <a:normAutofit fontScale="90000"/>
          </a:bodyPr>
          <a:lstStyle/>
          <a:p>
            <a:pPr algn="ctr"/>
            <a:r>
              <a:rPr lang="sl-SI" dirty="0" smtClean="0">
                <a:solidFill>
                  <a:srgbClr val="C00000"/>
                </a:solidFill>
              </a:rPr>
              <a:t>WHAT‘S YOUR HOME?</a:t>
            </a:r>
            <a:endParaRPr lang="en-US" sz="2700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539552" y="2323652"/>
            <a:ext cx="8064896" cy="4129684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400" dirty="0" smtClean="0">
                <a:solidFill>
                  <a:srgbClr val="C00000"/>
                </a:solidFill>
                <a:cs typeface="Arial" panose="020B0604020202020204" pitchFamily="34" charset="0"/>
              </a:rPr>
              <a:t>A PRINCE </a:t>
            </a:r>
            <a:r>
              <a:rPr lang="en-US" sz="3200" dirty="0" smtClean="0">
                <a:cs typeface="Arial" panose="020B0604020202020204" pitchFamily="34" charset="0"/>
              </a:rPr>
              <a:t>lives </a:t>
            </a:r>
            <a:r>
              <a:rPr lang="en-US" sz="3200" dirty="0">
                <a:cs typeface="Arial" panose="020B0604020202020204" pitchFamily="34" charset="0"/>
              </a:rPr>
              <a:t>in a </a:t>
            </a:r>
            <a:r>
              <a:rPr lang="sl-SI" sz="3200" dirty="0">
                <a:cs typeface="Arial" panose="020B0604020202020204" pitchFamily="34" charset="0"/>
              </a:rPr>
              <a:t>______________</a:t>
            </a:r>
            <a:r>
              <a:rPr lang="en-US" sz="3200" dirty="0">
                <a:cs typeface="Arial" panose="020B0604020202020204" pitchFamily="34" charset="0"/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solidFill>
                  <a:srgbClr val="C00000"/>
                </a:solidFill>
                <a:cs typeface="Arial" panose="020B0604020202020204" pitchFamily="34" charset="0"/>
              </a:rPr>
              <a:t>A PARROT </a:t>
            </a:r>
            <a:r>
              <a:rPr lang="en-US" sz="3200" dirty="0" smtClean="0">
                <a:cs typeface="Arial" panose="020B0604020202020204" pitchFamily="34" charset="0"/>
              </a:rPr>
              <a:t>lives </a:t>
            </a:r>
            <a:r>
              <a:rPr lang="en-US" sz="3200" dirty="0">
                <a:cs typeface="Arial" panose="020B0604020202020204" pitchFamily="34" charset="0"/>
              </a:rPr>
              <a:t>in a </a:t>
            </a:r>
            <a:r>
              <a:rPr lang="sl-SI" sz="3200" dirty="0">
                <a:cs typeface="Arial" panose="020B0604020202020204" pitchFamily="34" charset="0"/>
              </a:rPr>
              <a:t>______________</a:t>
            </a:r>
            <a:r>
              <a:rPr lang="en-US" sz="3200" dirty="0">
                <a:cs typeface="Arial" panose="020B0604020202020204" pitchFamily="34" charset="0"/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solidFill>
                  <a:srgbClr val="C00000"/>
                </a:solidFill>
                <a:cs typeface="Arial" panose="020B0604020202020204" pitchFamily="34" charset="0"/>
              </a:rPr>
              <a:t>A FARMER </a:t>
            </a:r>
            <a:r>
              <a:rPr lang="en-US" sz="3200" dirty="0" smtClean="0">
                <a:cs typeface="Arial" panose="020B0604020202020204" pitchFamily="34" charset="0"/>
              </a:rPr>
              <a:t>lives </a:t>
            </a:r>
            <a:r>
              <a:rPr lang="en-US" sz="3200" dirty="0">
                <a:cs typeface="Arial" panose="020B0604020202020204" pitchFamily="34" charset="0"/>
              </a:rPr>
              <a:t>in a </a:t>
            </a:r>
            <a:r>
              <a:rPr lang="sl-SI" sz="3200" dirty="0">
                <a:cs typeface="Arial" panose="020B0604020202020204" pitchFamily="34" charset="0"/>
              </a:rPr>
              <a:t>______________</a:t>
            </a:r>
            <a:r>
              <a:rPr lang="en-US" sz="3200" dirty="0">
                <a:cs typeface="Arial" panose="020B0604020202020204" pitchFamily="34" charset="0"/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solidFill>
                  <a:srgbClr val="C00000"/>
                </a:solidFill>
                <a:cs typeface="Arial" panose="020B0604020202020204" pitchFamily="34" charset="0"/>
              </a:rPr>
              <a:t>A PIRATE</a:t>
            </a:r>
            <a:r>
              <a:rPr lang="en-US" sz="3200" dirty="0" smtClean="0">
                <a:cs typeface="Arial" panose="020B0604020202020204" pitchFamily="34" charset="0"/>
              </a:rPr>
              <a:t> lives </a:t>
            </a:r>
            <a:r>
              <a:rPr lang="en-US" sz="3200" dirty="0">
                <a:cs typeface="Arial" panose="020B0604020202020204" pitchFamily="34" charset="0"/>
              </a:rPr>
              <a:t>in a </a:t>
            </a:r>
            <a:r>
              <a:rPr lang="sl-SI" sz="3200" dirty="0">
                <a:cs typeface="Arial" panose="020B0604020202020204" pitchFamily="34" charset="0"/>
              </a:rPr>
              <a:t>______________</a:t>
            </a:r>
            <a:r>
              <a:rPr lang="en-US" sz="3200" dirty="0">
                <a:cs typeface="Arial" panose="020B0604020202020204" pitchFamily="34" charset="0"/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solidFill>
                  <a:srgbClr val="C00000"/>
                </a:solidFill>
                <a:cs typeface="Arial" panose="020B0604020202020204" pitchFamily="34" charset="0"/>
              </a:rPr>
              <a:t>AN INUIT </a:t>
            </a:r>
            <a:r>
              <a:rPr lang="en-US" sz="3200" dirty="0" smtClean="0">
                <a:cs typeface="Arial" panose="020B0604020202020204" pitchFamily="34" charset="0"/>
              </a:rPr>
              <a:t>lives </a:t>
            </a:r>
            <a:r>
              <a:rPr lang="en-US" sz="3200" dirty="0">
                <a:cs typeface="Arial" panose="020B0604020202020204" pitchFamily="34" charset="0"/>
              </a:rPr>
              <a:t>in an </a:t>
            </a:r>
            <a:r>
              <a:rPr lang="sl-SI" sz="3200" dirty="0">
                <a:cs typeface="Arial" panose="020B0604020202020204" pitchFamily="34" charset="0"/>
              </a:rPr>
              <a:t>______________</a:t>
            </a:r>
            <a:r>
              <a:rPr lang="en-US" sz="3200" dirty="0">
                <a:cs typeface="Arial" panose="020B0604020202020204" pitchFamily="34" charset="0"/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solidFill>
                  <a:srgbClr val="C00000"/>
                </a:solidFill>
                <a:cs typeface="Arial" panose="020B0604020202020204" pitchFamily="34" charset="0"/>
              </a:rPr>
              <a:t>A HUMAN FISH </a:t>
            </a:r>
            <a:r>
              <a:rPr lang="en-US" sz="3200" dirty="0" smtClean="0">
                <a:cs typeface="Arial" panose="020B0604020202020204" pitchFamily="34" charset="0"/>
              </a:rPr>
              <a:t>lives </a:t>
            </a:r>
            <a:r>
              <a:rPr lang="en-US" sz="3200" dirty="0">
                <a:cs typeface="Arial" panose="020B0604020202020204" pitchFamily="34" charset="0"/>
              </a:rPr>
              <a:t>in a </a:t>
            </a:r>
            <a:r>
              <a:rPr lang="sl-SI" sz="3200" dirty="0">
                <a:cs typeface="Arial" panose="020B0604020202020204" pitchFamily="34" charset="0"/>
              </a:rPr>
              <a:t>______________</a:t>
            </a:r>
            <a:r>
              <a:rPr lang="en-US" sz="3200" dirty="0">
                <a:cs typeface="Arial" panose="020B0604020202020204" pitchFamily="34" charset="0"/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solidFill>
                  <a:srgbClr val="C00000"/>
                </a:solidFill>
                <a:cs typeface="Arial" panose="020B0604020202020204" pitchFamily="34" charset="0"/>
              </a:rPr>
              <a:t>A NATIVE AMERICAN </a:t>
            </a:r>
            <a:r>
              <a:rPr lang="en-US" sz="3200" dirty="0" smtClean="0">
                <a:cs typeface="Arial" panose="020B0604020202020204" pitchFamily="34" charset="0"/>
              </a:rPr>
              <a:t>lives </a:t>
            </a:r>
            <a:r>
              <a:rPr lang="en-US" sz="3200" dirty="0">
                <a:cs typeface="Arial" panose="020B0604020202020204" pitchFamily="34" charset="0"/>
              </a:rPr>
              <a:t>in a </a:t>
            </a:r>
            <a:r>
              <a:rPr lang="sl-SI" sz="3200" dirty="0">
                <a:cs typeface="Arial" panose="020B0604020202020204" pitchFamily="34" charset="0"/>
              </a:rPr>
              <a:t>______________</a:t>
            </a:r>
            <a:r>
              <a:rPr lang="en-US" sz="3200" dirty="0">
                <a:cs typeface="Arial" panose="020B0604020202020204" pitchFamily="34" charset="0"/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solidFill>
                  <a:srgbClr val="C00000"/>
                </a:solidFill>
                <a:cs typeface="Arial" panose="020B0604020202020204" pitchFamily="34" charset="0"/>
              </a:rPr>
              <a:t>A SCOUT </a:t>
            </a:r>
            <a:r>
              <a:rPr lang="en-US" sz="3200" dirty="0" smtClean="0">
                <a:cs typeface="Arial" panose="020B0604020202020204" pitchFamily="34" charset="0"/>
              </a:rPr>
              <a:t>sleeps </a:t>
            </a:r>
            <a:r>
              <a:rPr lang="en-US" sz="3200" dirty="0">
                <a:cs typeface="Arial" panose="020B0604020202020204" pitchFamily="34" charset="0"/>
              </a:rPr>
              <a:t>in a </a:t>
            </a:r>
            <a:r>
              <a:rPr lang="sl-SI" sz="3200" dirty="0">
                <a:cs typeface="Arial" panose="020B0604020202020204" pitchFamily="34" charset="0"/>
              </a:rPr>
              <a:t>______________</a:t>
            </a:r>
            <a:r>
              <a:rPr lang="en-US" sz="3200" dirty="0">
                <a:cs typeface="Arial" panose="020B0604020202020204" pitchFamily="34" charset="0"/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solidFill>
                  <a:srgbClr val="C00000"/>
                </a:solidFill>
                <a:cs typeface="Arial" panose="020B0604020202020204" pitchFamily="34" charset="0"/>
              </a:rPr>
              <a:t>A COW </a:t>
            </a:r>
            <a:r>
              <a:rPr lang="en-US" sz="3200" dirty="0" smtClean="0">
                <a:cs typeface="Arial" panose="020B0604020202020204" pitchFamily="34" charset="0"/>
              </a:rPr>
              <a:t>lives </a:t>
            </a:r>
            <a:r>
              <a:rPr lang="en-US" sz="3200" dirty="0">
                <a:cs typeface="Arial" panose="020B0604020202020204" pitchFamily="34" charset="0"/>
              </a:rPr>
              <a:t>in a </a:t>
            </a:r>
            <a:r>
              <a:rPr lang="sl-SI" sz="3200" dirty="0">
                <a:cs typeface="Arial" panose="020B0604020202020204" pitchFamily="34" charset="0"/>
              </a:rPr>
              <a:t>______________</a:t>
            </a:r>
            <a:r>
              <a:rPr lang="en-US" sz="3200" dirty="0">
                <a:cs typeface="Arial" panose="020B0604020202020204" pitchFamily="34" charset="0"/>
              </a:rPr>
              <a:t>.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solidFill>
                  <a:srgbClr val="C00000"/>
                </a:solidFill>
                <a:cs typeface="Arial" panose="020B0604020202020204" pitchFamily="34" charset="0"/>
              </a:rPr>
              <a:t>A BIRD </a:t>
            </a:r>
            <a:r>
              <a:rPr lang="en-US" sz="3200" dirty="0" smtClean="0">
                <a:cs typeface="Arial" panose="020B0604020202020204" pitchFamily="34" charset="0"/>
              </a:rPr>
              <a:t>lives </a:t>
            </a:r>
            <a:r>
              <a:rPr lang="en-US" sz="3200" dirty="0">
                <a:cs typeface="Arial" panose="020B0604020202020204" pitchFamily="34" charset="0"/>
              </a:rPr>
              <a:t>in a </a:t>
            </a:r>
            <a:r>
              <a:rPr lang="sl-SI" sz="3200" dirty="0">
                <a:cs typeface="Arial" panose="020B0604020202020204" pitchFamily="34" charset="0"/>
              </a:rPr>
              <a:t>______________</a:t>
            </a:r>
            <a:r>
              <a:rPr lang="en-US" sz="3200" dirty="0">
                <a:cs typeface="Arial" panose="020B0604020202020204" pitchFamily="34" charset="0"/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sl-SI" sz="3200" dirty="0">
                <a:cs typeface="Arial" panose="020B0604020202020204" pitchFamily="34" charset="0"/>
              </a:rPr>
              <a:t>Ben‘s</a:t>
            </a:r>
            <a:r>
              <a:rPr lang="en-US" sz="3200" dirty="0">
                <a:cs typeface="Arial" panose="020B0604020202020204" pitchFamily="34" charset="0"/>
              </a:rPr>
              <a:t> </a:t>
            </a:r>
            <a:r>
              <a:rPr lang="en-US" sz="3200" dirty="0" smtClean="0">
                <a:solidFill>
                  <a:srgbClr val="C00000"/>
                </a:solidFill>
                <a:cs typeface="Arial" panose="020B0604020202020204" pitchFamily="34" charset="0"/>
              </a:rPr>
              <a:t>GRANDMA</a:t>
            </a:r>
            <a:r>
              <a:rPr lang="en-US" sz="3200" dirty="0" smtClean="0">
                <a:cs typeface="Arial" panose="020B0604020202020204" pitchFamily="34" charset="0"/>
              </a:rPr>
              <a:t> </a:t>
            </a:r>
            <a:r>
              <a:rPr lang="en-US" sz="3200" dirty="0">
                <a:cs typeface="Arial" panose="020B0604020202020204" pitchFamily="34" charset="0"/>
              </a:rPr>
              <a:t>lives in a </a:t>
            </a:r>
            <a:r>
              <a:rPr lang="sl-SI" sz="3200" dirty="0">
                <a:cs typeface="Arial" panose="020B0604020202020204" pitchFamily="34" charset="0"/>
              </a:rPr>
              <a:t>______________</a:t>
            </a:r>
            <a:r>
              <a:rPr lang="en-US" sz="3200" dirty="0">
                <a:cs typeface="Arial" panose="020B0604020202020204" pitchFamily="34" charset="0"/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sl-SI" sz="3200" dirty="0" err="1">
                <a:cs typeface="Arial" panose="020B0604020202020204" pitchFamily="34" charset="0"/>
              </a:rPr>
              <a:t>This</a:t>
            </a:r>
            <a:r>
              <a:rPr lang="sl-SI" sz="3200" dirty="0">
                <a:cs typeface="Arial" panose="020B0604020202020204" pitchFamily="34" charset="0"/>
              </a:rPr>
              <a:t> </a:t>
            </a:r>
            <a:r>
              <a:rPr lang="sl-SI" sz="3200" dirty="0" smtClean="0">
                <a:solidFill>
                  <a:srgbClr val="C00000"/>
                </a:solidFill>
                <a:cs typeface="Arial" panose="020B0604020202020204" pitchFamily="34" charset="0"/>
              </a:rPr>
              <a:t>BOY</a:t>
            </a:r>
            <a:r>
              <a:rPr lang="en-US" sz="3200" dirty="0" smtClean="0">
                <a:solidFill>
                  <a:srgbClr val="C00000"/>
                </a:solidFill>
                <a:cs typeface="Arial" panose="020B0604020202020204" pitchFamily="34" charset="0"/>
              </a:rPr>
              <a:t> </a:t>
            </a:r>
            <a:r>
              <a:rPr lang="en-US" sz="3200" dirty="0">
                <a:cs typeface="Arial" panose="020B0604020202020204" pitchFamily="34" charset="0"/>
              </a:rPr>
              <a:t>lives in a </a:t>
            </a:r>
            <a:r>
              <a:rPr lang="sl-SI" sz="3200" dirty="0">
                <a:cs typeface="Arial" panose="020B0604020202020204" pitchFamily="34" charset="0"/>
              </a:rPr>
              <a:t>______________</a:t>
            </a:r>
            <a:r>
              <a:rPr lang="en-US" sz="3200" dirty="0">
                <a:cs typeface="Arial" panose="020B0604020202020204" pitchFamily="34" charset="0"/>
              </a:rPr>
              <a:t>.</a:t>
            </a:r>
          </a:p>
          <a:p>
            <a:endParaRPr lang="en-US" dirty="0"/>
          </a:p>
        </p:txBody>
      </p:sp>
      <p:sp>
        <p:nvSpPr>
          <p:cNvPr id="7" name="Pravokotnik 6"/>
          <p:cNvSpPr/>
          <p:nvPr/>
        </p:nvSpPr>
        <p:spPr>
          <a:xfrm>
            <a:off x="467544" y="641007"/>
            <a:ext cx="763284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 err="1" smtClean="0">
                <a:solidFill>
                  <a:srgbClr val="C00000"/>
                </a:solidFill>
              </a:rPr>
              <a:t>Fill</a:t>
            </a:r>
            <a:r>
              <a:rPr lang="sl-SI" dirty="0" smtClean="0">
                <a:solidFill>
                  <a:srgbClr val="C00000"/>
                </a:solidFill>
              </a:rPr>
              <a:t> </a:t>
            </a:r>
            <a:r>
              <a:rPr lang="sl-SI" dirty="0" err="1" smtClean="0">
                <a:solidFill>
                  <a:srgbClr val="C00000"/>
                </a:solidFill>
              </a:rPr>
              <a:t>the</a:t>
            </a:r>
            <a:r>
              <a:rPr lang="sl-SI" dirty="0" smtClean="0">
                <a:solidFill>
                  <a:srgbClr val="C00000"/>
                </a:solidFill>
              </a:rPr>
              <a:t> </a:t>
            </a:r>
            <a:r>
              <a:rPr lang="sl-SI" dirty="0" err="1" smtClean="0">
                <a:solidFill>
                  <a:srgbClr val="C00000"/>
                </a:solidFill>
              </a:rPr>
              <a:t>sentences</a:t>
            </a:r>
            <a:r>
              <a:rPr lang="sl-SI" dirty="0" smtClean="0">
                <a:solidFill>
                  <a:srgbClr val="C00000"/>
                </a:solidFill>
              </a:rPr>
              <a:t>. </a:t>
            </a:r>
            <a:r>
              <a:rPr lang="sl-SI" dirty="0" smtClean="0"/>
              <a:t/>
            </a:r>
            <a:br>
              <a:rPr lang="sl-SI" dirty="0" smtClean="0"/>
            </a:br>
            <a:r>
              <a:rPr lang="sl-SI" sz="1600" dirty="0" smtClean="0"/>
              <a:t>(Dopolni povedi.)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666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Perspektiva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479</TotalTime>
  <Words>725</Words>
  <Application>Microsoft Office PowerPoint</Application>
  <PresentationFormat>Diaprojekcija na zaslonu (4:3)</PresentationFormat>
  <Paragraphs>203</Paragraphs>
  <Slides>25</Slides>
  <Notes>0</Notes>
  <HiddenSlides>0</HiddenSlides>
  <MMClips>8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25</vt:i4>
      </vt:variant>
    </vt:vector>
  </HeadingPairs>
  <TitlesOfParts>
    <vt:vector size="26" baseType="lpstr">
      <vt:lpstr>Austin</vt:lpstr>
      <vt:lpstr>HOME UNIT 5</vt:lpstr>
      <vt:lpstr>HELLO! </vt:lpstr>
      <vt:lpstr>Listen and write the numbers. (Poslušaj in napiši številke.)</vt:lpstr>
      <vt:lpstr>WHO AM I? (Kdo sem jaz?)</vt:lpstr>
      <vt:lpstr>PowerPointova predstavitev</vt:lpstr>
      <vt:lpstr>Listen and repeat.  (Poslušaj in ponovi.)</vt:lpstr>
      <vt:lpstr>HOMES</vt:lpstr>
      <vt:lpstr>Listen. (Poslušaj.)</vt:lpstr>
      <vt:lpstr>WHAT‘S YOUR HOME?</vt:lpstr>
      <vt:lpstr> </vt:lpstr>
      <vt:lpstr>Listen again and say. (Poslušaj še enkrat in povej.)</vt:lpstr>
      <vt:lpstr>PowerPointova predstavitev</vt:lpstr>
      <vt:lpstr>BREAK!!!</vt:lpstr>
      <vt:lpstr>AROUND THE HOUSE</vt:lpstr>
      <vt:lpstr>ROOMS AROUND THE HOUSE</vt:lpstr>
      <vt:lpstr>ROOMS AROUND THE HOUSE</vt:lpstr>
      <vt:lpstr>LISTEN AND WRITE THE NUMBERS. (Poslušaj in napiši številke.)</vt:lpstr>
      <vt:lpstr>Listen and choose the correct picture.  Where are they? (Poslušaj in izberi pravo sliko. Kje so?)</vt:lpstr>
      <vt:lpstr>PowerPointova predstavitev</vt:lpstr>
      <vt:lpstr>PowerPointova predstavitev</vt:lpstr>
      <vt:lpstr>OPOMNIK!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AljaP</dc:creator>
  <cp:lastModifiedBy>AljaP</cp:lastModifiedBy>
  <cp:revision>31</cp:revision>
  <dcterms:created xsi:type="dcterms:W3CDTF">2020-04-15T08:54:13Z</dcterms:created>
  <dcterms:modified xsi:type="dcterms:W3CDTF">2020-04-17T06:22:11Z</dcterms:modified>
</cp:coreProperties>
</file>