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65" r:id="rId3"/>
    <p:sldId id="267" r:id="rId4"/>
    <p:sldId id="266" r:id="rId5"/>
    <p:sldId id="268" r:id="rId6"/>
    <p:sldId id="264" r:id="rId7"/>
    <p:sldId id="257" r:id="rId8"/>
    <p:sldId id="259" r:id="rId9"/>
    <p:sldId id="260" r:id="rId10"/>
    <p:sldId id="261" r:id="rId11"/>
    <p:sldId id="270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2FC4B-844B-4D34-8092-03CF4167BDE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B4ECB-5FE3-4583-BB4A-66D8DE33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4ECB-5FE3-4583-BB4A-66D8DE334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09025F-DB5A-480B-905C-82A13D6CA97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7C35EC-0EFB-4EB6-8399-BDA84A7946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MEET MY FAMILY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33365" y="4653136"/>
            <a:ext cx="3309803" cy="1028573"/>
          </a:xfrm>
        </p:spPr>
        <p:txBody>
          <a:bodyPr/>
          <a:lstStyle/>
          <a:p>
            <a:pPr algn="ctr"/>
            <a:r>
              <a:rPr lang="en-US" dirty="0" smtClean="0"/>
              <a:t>Book page 58–75</a:t>
            </a:r>
          </a:p>
          <a:p>
            <a:pPr algn="ctr"/>
            <a:r>
              <a:rPr lang="en-US" dirty="0" smtClean="0"/>
              <a:t>Workbook page 54–71</a:t>
            </a:r>
            <a:endParaRPr lang="en-US" dirty="0"/>
          </a:p>
        </p:txBody>
      </p:sp>
      <p:pic>
        <p:nvPicPr>
          <p:cNvPr id="7170" name="Picture 2" descr="My Family Essay For Class 1 - 10 Lines Essay For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7"/>
          <a:stretch/>
        </p:blipFill>
        <p:spPr bwMode="auto">
          <a:xfrm>
            <a:off x="179512" y="4077072"/>
            <a:ext cx="4248472" cy="21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716016" y="332656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sz="6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613872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CHATERBOX – FAMILY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16 Skladba 16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3573016"/>
            <a:ext cx="1329680" cy="1329680"/>
          </a:xfrm>
          <a:ln w="38100">
            <a:solidFill>
              <a:srgbClr val="00000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67544" y="220486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Now</a:t>
            </a:r>
            <a:r>
              <a:rPr lang="sl-SI" dirty="0" smtClean="0"/>
              <a:t> listen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check</a:t>
            </a:r>
            <a:r>
              <a:rPr lang="sl-SI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21423" r="43530" b="5126"/>
          <a:stretch/>
        </p:blipFill>
        <p:spPr bwMode="auto">
          <a:xfrm>
            <a:off x="3275856" y="998368"/>
            <a:ext cx="5669275" cy="58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5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978698"/>
            <a:ext cx="7920880" cy="333062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Now </a:t>
            </a:r>
            <a:r>
              <a:rPr lang="sl-SI" dirty="0" smtClean="0">
                <a:solidFill>
                  <a:srgbClr val="C00000"/>
                </a:solidFill>
              </a:rPr>
              <a:t>do </a:t>
            </a:r>
            <a:r>
              <a:rPr lang="sl-SI" dirty="0" err="1" smtClean="0">
                <a:solidFill>
                  <a:srgbClr val="C00000"/>
                </a:solidFill>
              </a:rPr>
              <a:t>the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revision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of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unit</a:t>
            </a:r>
            <a:r>
              <a:rPr lang="sl-SI" dirty="0" smtClean="0">
                <a:solidFill>
                  <a:srgbClr val="C00000"/>
                </a:solidFill>
              </a:rPr>
              <a:t> 4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sl-SI" dirty="0" smtClean="0">
              <a:solidFill>
                <a:srgbClr val="C00000"/>
              </a:solidFill>
            </a:endParaRPr>
          </a:p>
          <a:p>
            <a:pPr marL="68580" indent="0" algn="ctr"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68580" indent="0" algn="ctr">
              <a:buNone/>
            </a:pPr>
            <a:r>
              <a:rPr lang="sl-SI" dirty="0" err="1" smtClean="0">
                <a:solidFill>
                  <a:srgbClr val="000000"/>
                </a:solidFill>
              </a:rPr>
              <a:t>There</a:t>
            </a:r>
            <a:r>
              <a:rPr lang="sl-SI" dirty="0" smtClean="0">
                <a:solidFill>
                  <a:srgbClr val="000000"/>
                </a:solidFill>
              </a:rPr>
              <a:t> is </a:t>
            </a:r>
            <a:r>
              <a:rPr lang="sl-SI" dirty="0" err="1" smtClean="0">
                <a:solidFill>
                  <a:srgbClr val="000000"/>
                </a:solidFill>
              </a:rPr>
              <a:t>another</a:t>
            </a:r>
            <a:r>
              <a:rPr lang="sl-SI" dirty="0" smtClean="0">
                <a:solidFill>
                  <a:srgbClr val="000000"/>
                </a:solidFill>
              </a:rPr>
              <a:t> file on </a:t>
            </a:r>
            <a:r>
              <a:rPr lang="sl-SI" dirty="0" err="1" smtClean="0">
                <a:solidFill>
                  <a:srgbClr val="000000"/>
                </a:solidFill>
              </a:rPr>
              <a:t>school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000000"/>
                </a:solidFill>
              </a:rPr>
              <a:t>page</a:t>
            </a:r>
            <a:r>
              <a:rPr lang="sl-SI" dirty="0" smtClean="0">
                <a:solidFill>
                  <a:srgbClr val="000000"/>
                </a:solidFill>
              </a:rPr>
              <a:t>.</a:t>
            </a:r>
          </a:p>
          <a:p>
            <a:pPr marL="68580" indent="0" algn="ctr">
              <a:buNone/>
            </a:pPr>
            <a:r>
              <a:rPr lang="sl-SI" dirty="0" err="1" smtClean="0">
                <a:solidFill>
                  <a:srgbClr val="000000"/>
                </a:solidFill>
              </a:rPr>
              <a:t>Send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000000"/>
                </a:solidFill>
              </a:rPr>
              <a:t>the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000000"/>
                </a:solidFill>
              </a:rPr>
              <a:t>picture</a:t>
            </a:r>
            <a:r>
              <a:rPr lang="sl-SI" dirty="0" smtClean="0">
                <a:solidFill>
                  <a:srgbClr val="000000"/>
                </a:solidFill>
              </a:rPr>
              <a:t> (or </a:t>
            </a:r>
            <a:r>
              <a:rPr lang="sl-SI" dirty="0" err="1" smtClean="0">
                <a:solidFill>
                  <a:srgbClr val="000000"/>
                </a:solidFill>
              </a:rPr>
              <a:t>scan</a:t>
            </a:r>
            <a:r>
              <a:rPr lang="sl-SI" dirty="0" smtClean="0">
                <a:solidFill>
                  <a:srgbClr val="000000"/>
                </a:solidFill>
              </a:rPr>
              <a:t>) </a:t>
            </a:r>
            <a:r>
              <a:rPr lang="sl-SI" dirty="0" err="1" smtClean="0">
                <a:solidFill>
                  <a:srgbClr val="000000"/>
                </a:solidFill>
              </a:rPr>
              <a:t>of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000000"/>
                </a:solidFill>
              </a:rPr>
              <a:t>your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000000"/>
                </a:solidFill>
              </a:rPr>
              <a:t>work</a:t>
            </a:r>
            <a:r>
              <a:rPr lang="sl-SI" dirty="0" smtClean="0">
                <a:solidFill>
                  <a:srgbClr val="000000"/>
                </a:solidFill>
              </a:rPr>
              <a:t> to </a:t>
            </a:r>
            <a:r>
              <a:rPr lang="sl-SI" dirty="0" err="1" smtClean="0">
                <a:solidFill>
                  <a:srgbClr val="000000"/>
                </a:solidFill>
              </a:rPr>
              <a:t>your</a:t>
            </a:r>
            <a:r>
              <a:rPr lang="sl-SI" dirty="0" smtClean="0">
                <a:solidFill>
                  <a:srgbClr val="000000"/>
                </a:solidFill>
              </a:rPr>
              <a:t>  </a:t>
            </a:r>
            <a:r>
              <a:rPr lang="sl-SI" dirty="0" err="1" smtClean="0">
                <a:solidFill>
                  <a:srgbClr val="000000"/>
                </a:solidFill>
              </a:rPr>
              <a:t>teacher</a:t>
            </a:r>
            <a:r>
              <a:rPr lang="sl-SI" dirty="0" smtClean="0">
                <a:solidFill>
                  <a:srgbClr val="0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until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</a:rPr>
              <a:t>20</a:t>
            </a:r>
            <a:r>
              <a:rPr lang="sl-SI" dirty="0" smtClean="0">
                <a:solidFill>
                  <a:srgbClr val="C00000"/>
                </a:solidFill>
              </a:rPr>
              <a:t>. </a:t>
            </a:r>
            <a:r>
              <a:rPr lang="sl-SI" dirty="0" smtClean="0">
                <a:solidFill>
                  <a:srgbClr val="C00000"/>
                </a:solidFill>
              </a:rPr>
              <a:t>4. 2020.</a:t>
            </a:r>
          </a:p>
          <a:p>
            <a:pPr marL="68580" indent="0" algn="ctr">
              <a:buNone/>
            </a:pPr>
            <a:endParaRPr lang="sl-SI" dirty="0">
              <a:solidFill>
                <a:srgbClr val="000000"/>
              </a:solidFill>
            </a:endParaRPr>
          </a:p>
          <a:p>
            <a:pPr marL="68580" indent="0" algn="ctr">
              <a:buNone/>
            </a:pPr>
            <a:r>
              <a:rPr lang="sl-SI" dirty="0" smtClean="0">
                <a:solidFill>
                  <a:srgbClr val="000000"/>
                </a:solidFill>
              </a:rPr>
              <a:t>Odlično! Zdaj pa reši preverjanje znanja. Datoteko najdeš na šolski spletni strani. </a:t>
            </a:r>
          </a:p>
          <a:p>
            <a:pPr marL="68580" indent="0" algn="ctr">
              <a:buNone/>
            </a:pPr>
            <a:r>
              <a:rPr lang="sl-SI" dirty="0" smtClean="0">
                <a:solidFill>
                  <a:srgbClr val="000000"/>
                </a:solidFill>
              </a:rPr>
              <a:t>Fotografijo ali „</a:t>
            </a:r>
            <a:r>
              <a:rPr lang="sl-SI" dirty="0" err="1" smtClean="0">
                <a:solidFill>
                  <a:srgbClr val="000000"/>
                </a:solidFill>
              </a:rPr>
              <a:t>scan</a:t>
            </a:r>
            <a:r>
              <a:rPr lang="sl-SI" dirty="0" smtClean="0">
                <a:solidFill>
                  <a:srgbClr val="000000"/>
                </a:solidFill>
              </a:rPr>
              <a:t>“ pošlji svoji učiteljici </a:t>
            </a:r>
            <a:r>
              <a:rPr lang="sl-SI" smtClean="0">
                <a:solidFill>
                  <a:srgbClr val="C00000"/>
                </a:solidFill>
              </a:rPr>
              <a:t>do </a:t>
            </a:r>
            <a:r>
              <a:rPr lang="sl-SI" smtClean="0">
                <a:solidFill>
                  <a:srgbClr val="C00000"/>
                </a:solidFill>
              </a:rPr>
              <a:t>20</a:t>
            </a:r>
            <a:r>
              <a:rPr lang="sl-SI" smtClean="0">
                <a:solidFill>
                  <a:srgbClr val="C00000"/>
                </a:solidFill>
              </a:rPr>
              <a:t>. </a:t>
            </a:r>
            <a:r>
              <a:rPr lang="sl-SI" dirty="0" smtClean="0">
                <a:solidFill>
                  <a:srgbClr val="C00000"/>
                </a:solidFill>
              </a:rPr>
              <a:t>4. 2020.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4" name="Picture 4" descr="Rezultat iskanja slik za well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267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5141" y="908720"/>
            <a:ext cx="7992888" cy="558964"/>
          </a:xfrm>
        </p:spPr>
        <p:txBody>
          <a:bodyPr>
            <a:noAutofit/>
          </a:bodyPr>
          <a:lstStyle/>
          <a:p>
            <a:r>
              <a:rPr lang="sl-SI" sz="2800" dirty="0" err="1" smtClean="0">
                <a:solidFill>
                  <a:srgbClr val="C00000"/>
                </a:solidFill>
              </a:rPr>
              <a:t>Ask</a:t>
            </a:r>
            <a:r>
              <a:rPr lang="sl-SI" sz="2800" dirty="0" smtClean="0">
                <a:solidFill>
                  <a:srgbClr val="C00000"/>
                </a:solidFill>
              </a:rPr>
              <a:t> </a:t>
            </a:r>
            <a:r>
              <a:rPr lang="sl-SI" sz="2800" dirty="0" err="1" smtClean="0">
                <a:solidFill>
                  <a:srgbClr val="C00000"/>
                </a:solidFill>
              </a:rPr>
              <a:t>and</a:t>
            </a:r>
            <a:r>
              <a:rPr lang="sl-SI" sz="2800" dirty="0" smtClean="0">
                <a:solidFill>
                  <a:srgbClr val="C00000"/>
                </a:solidFill>
              </a:rPr>
              <a:t> </a:t>
            </a:r>
            <a:r>
              <a:rPr lang="sl-SI" sz="2800" dirty="0" err="1" smtClean="0">
                <a:solidFill>
                  <a:srgbClr val="C00000"/>
                </a:solidFill>
              </a:rPr>
              <a:t>answer</a:t>
            </a:r>
            <a:r>
              <a:rPr lang="sl-SI" sz="2800" dirty="0" smtClean="0">
                <a:solidFill>
                  <a:srgbClr val="C00000"/>
                </a:solidFill>
              </a:rPr>
              <a:t>.  Use „</a:t>
            </a:r>
            <a:r>
              <a:rPr lang="sl-SI" sz="2800" dirty="0" err="1" smtClean="0">
                <a:solidFill>
                  <a:srgbClr val="C00000"/>
                </a:solidFill>
              </a:rPr>
              <a:t>Whose</a:t>
            </a:r>
            <a:r>
              <a:rPr lang="sl-SI" sz="2800" dirty="0" smtClean="0">
                <a:solidFill>
                  <a:srgbClr val="C00000"/>
                </a:solidFill>
              </a:rPr>
              <a:t> … is </a:t>
            </a:r>
            <a:r>
              <a:rPr lang="sl-SI" sz="2800" dirty="0" err="1" smtClean="0">
                <a:solidFill>
                  <a:srgbClr val="C00000"/>
                </a:solidFill>
              </a:rPr>
              <a:t>this</a:t>
            </a:r>
            <a:r>
              <a:rPr lang="sl-SI" sz="2800" dirty="0" smtClean="0">
                <a:solidFill>
                  <a:srgbClr val="C00000"/>
                </a:solidFill>
              </a:rPr>
              <a:t>?“</a:t>
            </a:r>
            <a:br>
              <a:rPr lang="sl-SI" sz="2800" dirty="0" smtClean="0">
                <a:solidFill>
                  <a:srgbClr val="C00000"/>
                </a:solidFill>
              </a:rPr>
            </a:b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(Vprašaj in odgovori. Uporabi „</a:t>
            </a:r>
            <a:r>
              <a:rPr lang="sl-SI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Whose</a:t>
            </a: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… is </a:t>
            </a:r>
            <a:r>
              <a:rPr lang="sl-SI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?“)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6334" y="1628800"/>
            <a:ext cx="6777317" cy="5229200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Whose</a:t>
            </a:r>
            <a:r>
              <a:rPr lang="sl-SI" dirty="0" smtClean="0"/>
              <a:t> </a:t>
            </a:r>
            <a:r>
              <a:rPr lang="sl-SI" dirty="0" err="1" smtClean="0"/>
              <a:t>fish</a:t>
            </a:r>
            <a:r>
              <a:rPr lang="sl-SI" dirty="0" smtClean="0"/>
              <a:t>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</a:t>
            </a:r>
            <a:r>
              <a:rPr lang="sl-SI" dirty="0" err="1" smtClean="0"/>
              <a:t>Hookie</a:t>
            </a:r>
            <a:r>
              <a:rPr lang="sl-SI" dirty="0" smtClean="0"/>
              <a:t>‘s </a:t>
            </a:r>
            <a:r>
              <a:rPr lang="sl-SI" dirty="0" err="1" smtClean="0"/>
              <a:t>fish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Whose</a:t>
            </a:r>
            <a:r>
              <a:rPr lang="sl-SI" dirty="0" smtClean="0"/>
              <a:t> </a:t>
            </a:r>
            <a:r>
              <a:rPr lang="sl-SI" dirty="0" err="1" smtClean="0"/>
              <a:t>ball</a:t>
            </a:r>
            <a:r>
              <a:rPr lang="sl-SI" dirty="0" smtClean="0"/>
              <a:t>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Tina‘s </a:t>
            </a:r>
            <a:r>
              <a:rPr lang="sl-SI" dirty="0" err="1" smtClean="0"/>
              <a:t>ball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Whose</a:t>
            </a:r>
            <a:r>
              <a:rPr lang="sl-SI" dirty="0" smtClean="0"/>
              <a:t> bike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David‘s bike.</a:t>
            </a:r>
          </a:p>
          <a:p>
            <a:r>
              <a:rPr lang="sl-SI" dirty="0" err="1" smtClean="0"/>
              <a:t>Whose</a:t>
            </a:r>
            <a:r>
              <a:rPr lang="sl-SI" dirty="0" smtClean="0"/>
              <a:t> </a:t>
            </a:r>
            <a:r>
              <a:rPr lang="sl-SI" dirty="0" err="1" smtClean="0"/>
              <a:t>parrot</a:t>
            </a:r>
            <a:r>
              <a:rPr lang="sl-SI" dirty="0" smtClean="0"/>
              <a:t>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John‘s </a:t>
            </a:r>
            <a:r>
              <a:rPr lang="sl-SI" dirty="0" err="1" smtClean="0"/>
              <a:t>parrot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Whose</a:t>
            </a:r>
            <a:r>
              <a:rPr lang="sl-SI" dirty="0" smtClean="0"/>
              <a:t> </a:t>
            </a:r>
            <a:r>
              <a:rPr lang="sl-SI" dirty="0" err="1" smtClean="0"/>
              <a:t>doll</a:t>
            </a:r>
            <a:r>
              <a:rPr lang="sl-SI" dirty="0" smtClean="0"/>
              <a:t>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</a:t>
            </a:r>
            <a:r>
              <a:rPr lang="sl-SI" dirty="0" err="1" smtClean="0"/>
              <a:t>mum</a:t>
            </a:r>
            <a:r>
              <a:rPr lang="sl-SI" dirty="0" smtClean="0"/>
              <a:t>‘s </a:t>
            </a:r>
            <a:r>
              <a:rPr lang="sl-SI" dirty="0" err="1" smtClean="0"/>
              <a:t>doll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Whose</a:t>
            </a:r>
            <a:r>
              <a:rPr lang="sl-SI" dirty="0" smtClean="0"/>
              <a:t> dog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err="1" smtClean="0"/>
              <a:t>This</a:t>
            </a:r>
            <a:r>
              <a:rPr lang="sl-SI" dirty="0" smtClean="0"/>
              <a:t> is Bob‘s dog.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2" y="1628800"/>
            <a:ext cx="10061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/>
          <a:stretch/>
        </p:blipFill>
        <p:spPr bwMode="auto">
          <a:xfrm>
            <a:off x="750448" y="2128344"/>
            <a:ext cx="7143750" cy="47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843808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   R  O  T   H  E   R</a:t>
            </a:r>
            <a:endParaRPr lang="en-US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283968" y="50758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   A  M  I   L   Y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491880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   I   R  D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843808" y="50758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 A   T</a:t>
            </a:r>
            <a:endParaRPr lang="en-US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622889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 A  D</a:t>
            </a:r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131840" y="3218200"/>
            <a:ext cx="50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G</a:t>
            </a:r>
          </a:p>
          <a:p>
            <a:endParaRPr lang="sl-SI" sz="2000" dirty="0"/>
          </a:p>
          <a:p>
            <a:r>
              <a:rPr lang="sl-SI" sz="2000" dirty="0" smtClean="0"/>
              <a:t>A</a:t>
            </a:r>
          </a:p>
          <a:p>
            <a:r>
              <a:rPr lang="sl-SI" sz="2000" dirty="0" smtClean="0"/>
              <a:t>N</a:t>
            </a:r>
          </a:p>
          <a:p>
            <a:r>
              <a:rPr lang="sl-SI" sz="2000" dirty="0" smtClean="0"/>
              <a:t>D</a:t>
            </a:r>
          </a:p>
          <a:p>
            <a:r>
              <a:rPr lang="sl-SI" sz="2000" dirty="0" smtClean="0"/>
              <a:t>P</a:t>
            </a:r>
            <a:endParaRPr lang="en-US" sz="2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610571" y="3212976"/>
            <a:ext cx="50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G</a:t>
            </a:r>
          </a:p>
          <a:p>
            <a:endParaRPr lang="sl-SI" sz="2000" dirty="0"/>
          </a:p>
          <a:p>
            <a:r>
              <a:rPr lang="sl-SI" sz="2000" dirty="0" smtClean="0"/>
              <a:t>A</a:t>
            </a:r>
          </a:p>
          <a:p>
            <a:r>
              <a:rPr lang="sl-SI" sz="2000" dirty="0" smtClean="0"/>
              <a:t>N</a:t>
            </a:r>
          </a:p>
          <a:p>
            <a:endParaRPr lang="sl-SI" sz="2000" dirty="0" smtClean="0"/>
          </a:p>
          <a:p>
            <a:r>
              <a:rPr lang="sl-SI" sz="2000" dirty="0"/>
              <a:t>M</a:t>
            </a:r>
            <a:endParaRPr lang="en-US" sz="2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3779912" y="2636912"/>
            <a:ext cx="50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S</a:t>
            </a:r>
          </a:p>
          <a:p>
            <a:endParaRPr lang="sl-SI" sz="2000" dirty="0"/>
          </a:p>
          <a:p>
            <a:r>
              <a:rPr lang="sl-SI" sz="2000" dirty="0" smtClean="0"/>
              <a:t>S</a:t>
            </a:r>
          </a:p>
          <a:p>
            <a:endParaRPr lang="sl-SI" sz="2000" dirty="0"/>
          </a:p>
          <a:p>
            <a:r>
              <a:rPr lang="sl-SI" sz="2000" dirty="0" smtClean="0"/>
              <a:t>E</a:t>
            </a:r>
          </a:p>
          <a:p>
            <a:r>
              <a:rPr lang="sl-SI" sz="2000" dirty="0"/>
              <a:t>R</a:t>
            </a:r>
            <a:endParaRPr lang="sl-SI" sz="2000" dirty="0" smtClean="0"/>
          </a:p>
        </p:txBody>
      </p:sp>
      <p:sp>
        <p:nvSpPr>
          <p:cNvPr id="19" name="PoljeZBesedilom 18"/>
          <p:cNvSpPr txBox="1"/>
          <p:nvPr/>
        </p:nvSpPr>
        <p:spPr>
          <a:xfrm>
            <a:off x="4860032" y="53012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 U</a:t>
            </a:r>
          </a:p>
          <a:p>
            <a:r>
              <a:rPr lang="sl-SI" sz="2000" dirty="0"/>
              <a:t>M</a:t>
            </a:r>
            <a:endParaRPr lang="en-US" sz="2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11559" y="692696"/>
            <a:ext cx="684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Solve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crossword</a:t>
            </a:r>
            <a:r>
              <a:rPr lang="sl-SI" sz="2000" dirty="0" smtClean="0"/>
              <a:t>. </a:t>
            </a:r>
          </a:p>
          <a:p>
            <a:r>
              <a:rPr lang="sl-SI" sz="2000" dirty="0" smtClean="0"/>
              <a:t>Start </a:t>
            </a:r>
            <a:r>
              <a:rPr lang="sl-SI" sz="2000" dirty="0" err="1" smtClean="0"/>
              <a:t>with</a:t>
            </a:r>
            <a:r>
              <a:rPr lang="sl-SI" sz="2000" dirty="0" smtClean="0"/>
              <a:t> </a:t>
            </a:r>
            <a:r>
              <a:rPr lang="sl-SI" sz="2000" dirty="0" err="1" smtClean="0"/>
              <a:t>words</a:t>
            </a:r>
            <a:r>
              <a:rPr lang="sl-SI" sz="2000" dirty="0" smtClean="0"/>
              <a:t> „</a:t>
            </a:r>
            <a:r>
              <a:rPr lang="sl-SI" sz="2000" dirty="0" err="1" smtClean="0"/>
              <a:t>across</a:t>
            </a:r>
            <a:r>
              <a:rPr lang="sl-SI" sz="2000" dirty="0" smtClean="0"/>
              <a:t>“.</a:t>
            </a:r>
          </a:p>
          <a:p>
            <a:r>
              <a:rPr lang="sl-SI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Reši križanko. </a:t>
            </a:r>
          </a:p>
          <a:p>
            <a:r>
              <a:rPr lang="sl-SI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Začni z besedami „vodoravno“.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4" y="781049"/>
            <a:ext cx="3838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6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t="15948" r="30691" b="8621"/>
          <a:stretch/>
        </p:blipFill>
        <p:spPr bwMode="auto">
          <a:xfrm>
            <a:off x="4647304" y="1557902"/>
            <a:ext cx="4506447" cy="49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0444"/>
            <a:ext cx="4536504" cy="23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901904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Who</a:t>
            </a:r>
            <a:r>
              <a:rPr lang="sl-SI" dirty="0" smtClean="0"/>
              <a:t> is </a:t>
            </a:r>
            <a:r>
              <a:rPr lang="sl-SI" dirty="0" err="1" smtClean="0"/>
              <a:t>who</a:t>
            </a:r>
            <a:r>
              <a:rPr lang="sl-SI" dirty="0" smtClean="0"/>
              <a:t>? </a:t>
            </a:r>
            <a:br>
              <a:rPr lang="sl-SI" dirty="0" smtClean="0"/>
            </a:br>
            <a:r>
              <a:rPr lang="sl-SI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(Kdo je kdo.)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83768" y="279720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dad</a:t>
            </a:r>
            <a:endParaRPr lang="en-US" sz="16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267744" y="311888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mum</a:t>
            </a:r>
            <a:endParaRPr lang="en-US" sz="16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19872" y="345048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sisters</a:t>
            </a:r>
            <a:endParaRPr lang="en-US" sz="1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267744" y="374430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grandma</a:t>
            </a:r>
            <a:endParaRPr lang="en-US" sz="1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284240" y="408286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parents</a:t>
            </a:r>
            <a:endParaRPr lang="en-US" sz="1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556506" y="438659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parents</a:t>
            </a:r>
            <a:endParaRPr lang="en-US" sz="16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691680" y="474663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/>
              <a:t>Lucy</a:t>
            </a:r>
            <a:r>
              <a:rPr lang="sl-SI" sz="1600" dirty="0" smtClean="0"/>
              <a:t>‘s</a:t>
            </a:r>
            <a:endParaRPr lang="en-US" sz="16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000" dirty="0" smtClean="0"/>
              <a:t>Can you find the words on the right in the  word</a:t>
            </a:r>
            <a:r>
              <a:rPr lang="sl-SI" sz="2000" dirty="0"/>
              <a:t> </a:t>
            </a:r>
            <a:r>
              <a:rPr lang="en-US" sz="2000" dirty="0" smtClean="0"/>
              <a:t>square? </a:t>
            </a:r>
            <a:endParaRPr lang="sl-SI" sz="2000" dirty="0" smtClean="0"/>
          </a:p>
          <a:p>
            <a:pPr marL="68580" indent="0">
              <a:buNone/>
            </a:pPr>
            <a:r>
              <a:rPr lang="en-US" sz="2000" dirty="0" smtClean="0"/>
              <a:t>Look in different directions.</a:t>
            </a:r>
          </a:p>
          <a:p>
            <a:pPr marL="68580" indent="0">
              <a:buNone/>
            </a:pPr>
            <a:r>
              <a:rPr lang="sl-SI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Ali lahko najdeš besede na desni v besednem kvadratu? </a:t>
            </a:r>
          </a:p>
          <a:p>
            <a:pPr marL="68580" indent="0">
              <a:buNone/>
            </a:pPr>
            <a:r>
              <a:rPr lang="sl-SI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Iščeš lahko v različnih smereh. 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38842" r="56063" b="21792"/>
          <a:stretch/>
        </p:blipFill>
        <p:spPr bwMode="auto">
          <a:xfrm>
            <a:off x="1331640" y="2708920"/>
            <a:ext cx="3312368" cy="333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7" t="24337" r="11248" b="54035"/>
          <a:stretch/>
        </p:blipFill>
        <p:spPr bwMode="auto">
          <a:xfrm>
            <a:off x="6720689" y="2996952"/>
            <a:ext cx="1872285" cy="21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ovezovalnik 5"/>
          <p:cNvCxnSpPr/>
          <p:nvPr/>
        </p:nvCxnSpPr>
        <p:spPr>
          <a:xfrm>
            <a:off x="2514054" y="4835244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801432" y="3789040"/>
            <a:ext cx="1584176" cy="1385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2514054" y="3356994"/>
            <a:ext cx="1584176" cy="1584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 flipV="1">
            <a:off x="2195736" y="3356992"/>
            <a:ext cx="1296144" cy="1124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2195736" y="4377650"/>
            <a:ext cx="0" cy="1149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V="1">
            <a:off x="2593520" y="3356994"/>
            <a:ext cx="1186392" cy="11248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980728"/>
            <a:ext cx="7137357" cy="3220945"/>
          </a:xfrm>
        </p:spPr>
        <p:txBody>
          <a:bodyPr/>
          <a:lstStyle/>
          <a:p>
            <a:pPr marL="68580" indent="0">
              <a:buNone/>
            </a:pPr>
            <a:r>
              <a:rPr lang="sl-SI" dirty="0" err="1" smtClean="0"/>
              <a:t>Put</a:t>
            </a:r>
            <a:r>
              <a:rPr lang="sl-SI" dirty="0" smtClean="0"/>
              <a:t> </a:t>
            </a:r>
            <a:r>
              <a:rPr lang="sl-SI" dirty="0" err="1" smtClean="0"/>
              <a:t>picture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correct</a:t>
            </a:r>
            <a:r>
              <a:rPr lang="sl-SI" dirty="0" smtClean="0"/>
              <a:t> </a:t>
            </a:r>
            <a:r>
              <a:rPr lang="sl-SI" dirty="0" err="1" smtClean="0"/>
              <a:t>order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sz="1800" dirty="0" smtClean="0"/>
              <a:t>(Postavi slike v pravilni vrstni red.)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25198" r="12208" b="6250"/>
          <a:stretch/>
        </p:blipFill>
        <p:spPr bwMode="auto">
          <a:xfrm>
            <a:off x="595266" y="1805501"/>
            <a:ext cx="6264696" cy="30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87528"/>
          <a:stretch/>
        </p:blipFill>
        <p:spPr bwMode="auto">
          <a:xfrm>
            <a:off x="304631" y="5387850"/>
            <a:ext cx="104775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012" r="74992" b="-3012"/>
          <a:stretch/>
        </p:blipFill>
        <p:spPr bwMode="auto">
          <a:xfrm>
            <a:off x="1352382" y="5406256"/>
            <a:ext cx="1064603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-2300" r="62694" b="2300"/>
          <a:stretch/>
        </p:blipFill>
        <p:spPr bwMode="auto">
          <a:xfrm>
            <a:off x="2416985" y="5354736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 t="437" r="50550" b="-437"/>
          <a:stretch/>
        </p:blipFill>
        <p:spPr bwMode="auto">
          <a:xfrm>
            <a:off x="3457506" y="5376514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7" t="-702" r="37866" b="702"/>
          <a:stretch/>
        </p:blipFill>
        <p:spPr bwMode="auto">
          <a:xfrm>
            <a:off x="4515229" y="5372422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1" t="-1520" r="25672" b="1520"/>
          <a:stretch/>
        </p:blipFill>
        <p:spPr bwMode="auto">
          <a:xfrm>
            <a:off x="5544836" y="5354736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2010" r="13396" b="-2010"/>
          <a:stretch/>
        </p:blipFill>
        <p:spPr bwMode="auto">
          <a:xfrm>
            <a:off x="6585357" y="5387850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1" t="-848" r="992" b="848"/>
          <a:stretch/>
        </p:blipFill>
        <p:spPr bwMode="auto">
          <a:xfrm>
            <a:off x="7625878" y="5354736"/>
            <a:ext cx="1040521" cy="10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83568" y="4938615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1.	 2.	   3.	    4.</a:t>
            </a:r>
            <a:r>
              <a:rPr lang="sl-SI" sz="2400" dirty="0"/>
              <a:t> </a:t>
            </a:r>
            <a:r>
              <a:rPr lang="sl-SI" sz="2400" dirty="0" smtClean="0"/>
              <a:t>        5.	       6.	        7.	8.</a:t>
            </a:r>
            <a:r>
              <a:rPr lang="sl-SI" dirty="0" smtClean="0"/>
              <a:t>	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31573" r="61772" b="27047"/>
          <a:stretch/>
        </p:blipFill>
        <p:spPr bwMode="auto">
          <a:xfrm>
            <a:off x="7308303" y="764704"/>
            <a:ext cx="1358095" cy="409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8067" y="476671"/>
            <a:ext cx="463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THE ENORMOUS CARROT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93380" y="2348880"/>
            <a:ext cx="576064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Finish the exercises in your workbook (page 69, 70, 71).</a:t>
            </a:r>
          </a:p>
          <a:p>
            <a:pPr marL="68580" indent="0">
              <a:buNone/>
            </a:pPr>
            <a:endParaRPr lang="sl-SI" sz="1800" dirty="0" smtClean="0"/>
          </a:p>
          <a:p>
            <a:pPr marL="68580" indent="0">
              <a:buNone/>
            </a:pPr>
            <a:r>
              <a:rPr lang="sl-SI" sz="1800" dirty="0" smtClean="0"/>
              <a:t>Če ti  še ni uspelo, dokončaj naloge v delovnem zvezku (str. 69, 70, 71).</a:t>
            </a:r>
            <a:endParaRPr lang="en-US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84550" y="40705"/>
            <a:ext cx="380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WORKBOOK</a:t>
            </a:r>
            <a:r>
              <a:rPr lang="sl-SI" dirty="0" smtClean="0">
                <a:solidFill>
                  <a:schemeClr val="bg1"/>
                </a:solidFill>
              </a:rPr>
              <a:t> – p. 69, 70, 71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05" y="3885849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4227903"/>
            <a:ext cx="7848872" cy="229744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000" b="1" dirty="0" smtClean="0"/>
              <a:t>Throw a dice and write the sentences in </a:t>
            </a:r>
            <a:r>
              <a:rPr lang="en-US" sz="2000" b="1" dirty="0" smtClean="0">
                <a:solidFill>
                  <a:srgbClr val="C00000"/>
                </a:solidFill>
              </a:rPr>
              <a:t>your notebook</a:t>
            </a:r>
            <a:r>
              <a:rPr lang="en-US" sz="2000" b="1" dirty="0" smtClean="0"/>
              <a:t>.</a:t>
            </a:r>
          </a:p>
          <a:p>
            <a:pPr marL="68580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Vrzi</a:t>
            </a:r>
            <a:r>
              <a:rPr lang="en-US" sz="2000" dirty="0" smtClean="0"/>
              <a:t> </a:t>
            </a:r>
            <a:r>
              <a:rPr lang="en-US" sz="2000" dirty="0" err="1" smtClean="0"/>
              <a:t>kocko</a:t>
            </a:r>
            <a:r>
              <a:rPr lang="en-US" sz="2000" dirty="0" smtClean="0"/>
              <a:t> in </a:t>
            </a:r>
            <a:r>
              <a:rPr lang="en-US" sz="2000" dirty="0" err="1" smtClean="0"/>
              <a:t>povedi</a:t>
            </a:r>
            <a:r>
              <a:rPr lang="en-US" sz="2000" dirty="0" smtClean="0"/>
              <a:t> </a:t>
            </a:r>
            <a:r>
              <a:rPr lang="en-US" sz="2000" dirty="0" err="1" smtClean="0"/>
              <a:t>napiši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v </a:t>
            </a:r>
            <a:r>
              <a:rPr lang="en-US" sz="2000" dirty="0" err="1" smtClean="0">
                <a:solidFill>
                  <a:srgbClr val="C00000"/>
                </a:solidFill>
              </a:rPr>
              <a:t>zvezek</a:t>
            </a:r>
            <a:r>
              <a:rPr lang="en-US" sz="2000" dirty="0" smtClean="0"/>
              <a:t>.)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sz="2000" dirty="0" smtClean="0"/>
              <a:t>Example (primer): </a:t>
            </a:r>
          </a:p>
          <a:p>
            <a:pPr marL="68580" indent="0">
              <a:buNone/>
            </a:pPr>
            <a:r>
              <a:rPr lang="en-US" sz="2000" dirty="0" smtClean="0"/>
              <a:t>1. There are eight people in our family. </a:t>
            </a:r>
          </a:p>
          <a:p>
            <a:pPr marL="68580" indent="0">
              <a:buNone/>
            </a:pPr>
            <a:r>
              <a:rPr lang="en-US" sz="2000" dirty="0" smtClean="0"/>
              <a:t>2. We live in a tree.</a:t>
            </a:r>
          </a:p>
          <a:p>
            <a:pPr marL="68580" indent="0">
              <a:buNone/>
            </a:pPr>
            <a:r>
              <a:rPr lang="en-US" sz="2000" dirty="0" smtClean="0"/>
              <a:t>3. I‘ve got seven sisters.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/>
          <a:stretch/>
        </p:blipFill>
        <p:spPr bwMode="auto">
          <a:xfrm>
            <a:off x="1110475" y="104591"/>
            <a:ext cx="6840760" cy="41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987824" y="1268760"/>
            <a:ext cx="648072" cy="5760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5515686" y="1738910"/>
            <a:ext cx="792088" cy="5760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6404132" y="2166247"/>
            <a:ext cx="648072" cy="5760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2664295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sl-SI" dirty="0" smtClean="0"/>
              <a:t>Open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book</a:t>
            </a:r>
            <a:r>
              <a:rPr lang="sl-SI" dirty="0" smtClean="0"/>
              <a:t> at </a:t>
            </a:r>
            <a:r>
              <a:rPr lang="sl-SI" dirty="0" err="1" smtClean="0"/>
              <a:t>page</a:t>
            </a:r>
            <a:r>
              <a:rPr lang="sl-SI" dirty="0" smtClean="0"/>
              <a:t> 73. </a:t>
            </a:r>
            <a:r>
              <a:rPr lang="sl-SI" sz="1800" dirty="0" smtClean="0"/>
              <a:t>(Odpri knjigo na stani 73.)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r>
              <a:rPr lang="sl-SI" dirty="0" smtClean="0"/>
              <a:t> </a:t>
            </a:r>
            <a:r>
              <a:rPr lang="sl-SI" sz="2000" dirty="0" smtClean="0">
                <a:solidFill>
                  <a:srgbClr val="C00000"/>
                </a:solidFill>
              </a:rPr>
              <a:t>CHATERBOOX – FAMILY  </a:t>
            </a:r>
            <a:r>
              <a:rPr lang="sl-SI" dirty="0" smtClean="0"/>
              <a:t>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notebook</a:t>
            </a:r>
            <a:r>
              <a:rPr lang="sl-SI" dirty="0" smtClean="0"/>
              <a:t>. </a:t>
            </a:r>
            <a:r>
              <a:rPr lang="sl-SI" sz="1800" dirty="0" smtClean="0"/>
              <a:t>(V zvezek napiši naslov </a:t>
            </a:r>
            <a:r>
              <a:rPr lang="sl-SI" sz="1800" dirty="0">
                <a:solidFill>
                  <a:srgbClr val="C00000"/>
                </a:solidFill>
              </a:rPr>
              <a:t>CHATERBOOX – </a:t>
            </a:r>
            <a:r>
              <a:rPr lang="sl-SI" sz="1800" dirty="0" smtClean="0">
                <a:solidFill>
                  <a:srgbClr val="C00000"/>
                </a:solidFill>
              </a:rPr>
              <a:t>FAMILY</a:t>
            </a:r>
            <a:r>
              <a:rPr lang="sl-SI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err="1" smtClean="0"/>
              <a:t>Match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sentences</a:t>
            </a:r>
            <a:r>
              <a:rPr lang="sl-SI" dirty="0" smtClean="0"/>
              <a:t>. </a:t>
            </a:r>
          </a:p>
          <a:p>
            <a:pPr marL="68580" indent="0">
              <a:buNone/>
            </a:pPr>
            <a:r>
              <a:rPr lang="sl-SI" sz="1800" dirty="0" smtClean="0"/>
              <a:t>      (Poveži oblačke in povedi prepiši v zvezek).</a:t>
            </a:r>
          </a:p>
          <a:p>
            <a:pPr marL="68580" indent="0">
              <a:buNone/>
            </a:pPr>
            <a:endParaRPr lang="sl-SI" sz="1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NOTEBOOK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23413" r="55267" b="8901"/>
          <a:stretch/>
        </p:blipFill>
        <p:spPr bwMode="auto">
          <a:xfrm>
            <a:off x="1163363" y="3835546"/>
            <a:ext cx="2520280" cy="26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572000" y="443711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EXAMPLE (primer):</a:t>
            </a:r>
          </a:p>
          <a:p>
            <a:endParaRPr lang="sl-SI" dirty="0" smtClean="0"/>
          </a:p>
          <a:p>
            <a:r>
              <a:rPr lang="sl-SI" dirty="0" smtClean="0"/>
              <a:t>A: </a:t>
            </a:r>
            <a:r>
              <a:rPr lang="sl-SI" dirty="0" err="1" smtClean="0"/>
              <a:t>Who</a:t>
            </a:r>
            <a:r>
              <a:rPr lang="sl-SI" dirty="0" smtClean="0"/>
              <a:t> is </a:t>
            </a:r>
            <a:r>
              <a:rPr lang="sl-SI" dirty="0" err="1" smtClean="0"/>
              <a:t>this</a:t>
            </a:r>
            <a:r>
              <a:rPr lang="sl-SI" dirty="0" smtClean="0"/>
              <a:t>?</a:t>
            </a:r>
          </a:p>
          <a:p>
            <a:r>
              <a:rPr lang="sl-SI" dirty="0" smtClean="0"/>
              <a:t>B: </a:t>
            </a:r>
            <a:r>
              <a:rPr lang="sl-SI" dirty="0" err="1" smtClean="0"/>
              <a:t>This</a:t>
            </a:r>
            <a:r>
              <a:rPr lang="sl-SI" dirty="0" smtClean="0"/>
              <a:t> is Tim‘s </a:t>
            </a:r>
            <a:r>
              <a:rPr lang="sl-SI" dirty="0" err="1" smtClean="0"/>
              <a:t>mum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sl-SI" dirty="0" smtClean="0"/>
              <a:t>A: </a:t>
            </a:r>
            <a:r>
              <a:rPr lang="sl-SI" dirty="0" err="1" smtClean="0"/>
              <a:t>What</a:t>
            </a:r>
            <a:r>
              <a:rPr lang="sl-SI" dirty="0" smtClean="0"/>
              <a:t>‘s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dad</a:t>
            </a:r>
            <a:r>
              <a:rPr lang="sl-SI" dirty="0" smtClean="0"/>
              <a:t>‘s name?</a:t>
            </a:r>
          </a:p>
          <a:p>
            <a:r>
              <a:rPr lang="sl-SI" dirty="0" smtClean="0"/>
              <a:t>B: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dad</a:t>
            </a:r>
            <a:r>
              <a:rPr lang="sl-SI" dirty="0" smtClean="0"/>
              <a:t>‘s name is Tone.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211960" y="4221088"/>
            <a:ext cx="4176464" cy="22473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</TotalTime>
  <Words>467</Words>
  <Application>Microsoft Office PowerPoint</Application>
  <PresentationFormat>Diaprojekcija na zaslonu (4:3)</PresentationFormat>
  <Paragraphs>100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Austin</vt:lpstr>
      <vt:lpstr>MEET MY FAMILY  unit 4</vt:lpstr>
      <vt:lpstr>Ask and answer.  Use „Whose … is this?“ (Vprašaj in odgovori. Uporabi „Whose … is this?“)</vt:lpstr>
      <vt:lpstr>PowerPointova predstavitev</vt:lpstr>
      <vt:lpstr>Who is who?  (Kdo je kdo.)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CHATERBOX – FAMILY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17</cp:revision>
  <dcterms:created xsi:type="dcterms:W3CDTF">2020-04-07T17:35:49Z</dcterms:created>
  <dcterms:modified xsi:type="dcterms:W3CDTF">2020-04-08T13:41:15Z</dcterms:modified>
</cp:coreProperties>
</file>