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44" y="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874E7-31AF-4540-B6A5-7011297E436A}" type="datetimeFigureOut">
              <a:rPr lang="sl-SI" smtClean="0"/>
              <a:t>24.4.2020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726B0-0A1E-4121-B1E7-190D2AEFFC5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40568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726B0-0A1E-4121-B1E7-190D2AEFFC5B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051385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A726B0-0A1E-4121-B1E7-190D2AEFFC5B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36120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9AE3-B64D-4283-8788-114041F42072}" type="datetimeFigureOut">
              <a:rPr lang="sl-SI" smtClean="0"/>
              <a:t>24.4.2020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CF04-29B8-4FD3-88DD-7AF7061A359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25491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9AE3-B64D-4283-8788-114041F42072}" type="datetimeFigureOut">
              <a:rPr lang="sl-SI" smtClean="0"/>
              <a:t>24.4.2020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CF04-29B8-4FD3-88DD-7AF7061A359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47400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9AE3-B64D-4283-8788-114041F42072}" type="datetimeFigureOut">
              <a:rPr lang="sl-SI" smtClean="0"/>
              <a:t>24.4.2020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CF04-29B8-4FD3-88DD-7AF7061A359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22636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9AE3-B64D-4283-8788-114041F42072}" type="datetimeFigureOut">
              <a:rPr lang="sl-SI" smtClean="0"/>
              <a:t>24.4.2020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CF04-29B8-4FD3-88DD-7AF7061A359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11239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9AE3-B64D-4283-8788-114041F42072}" type="datetimeFigureOut">
              <a:rPr lang="sl-SI" smtClean="0"/>
              <a:t>24.4.2020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CF04-29B8-4FD3-88DD-7AF7061A359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49260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9AE3-B64D-4283-8788-114041F42072}" type="datetimeFigureOut">
              <a:rPr lang="sl-SI" smtClean="0"/>
              <a:t>24.4.2020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CF04-29B8-4FD3-88DD-7AF7061A359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999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9AE3-B64D-4283-8788-114041F42072}" type="datetimeFigureOut">
              <a:rPr lang="sl-SI" smtClean="0"/>
              <a:t>24.4.2020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CF04-29B8-4FD3-88DD-7AF7061A359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07847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9AE3-B64D-4283-8788-114041F42072}" type="datetimeFigureOut">
              <a:rPr lang="sl-SI" smtClean="0"/>
              <a:t>24.4.2020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CF04-29B8-4FD3-88DD-7AF7061A359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660057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9AE3-B64D-4283-8788-114041F42072}" type="datetimeFigureOut">
              <a:rPr lang="sl-SI" smtClean="0"/>
              <a:t>24.4.2020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CF04-29B8-4FD3-88DD-7AF7061A359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05939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9AE3-B64D-4283-8788-114041F42072}" type="datetimeFigureOut">
              <a:rPr lang="sl-SI" smtClean="0"/>
              <a:t>24.4.2020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CF04-29B8-4FD3-88DD-7AF7061A359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965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B9AE3-B64D-4283-8788-114041F42072}" type="datetimeFigureOut">
              <a:rPr lang="sl-SI" smtClean="0"/>
              <a:t>24.4.2020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3CF04-29B8-4FD3-88DD-7AF7061A359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38933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5B9AE3-B64D-4283-8788-114041F42072}" type="datetimeFigureOut">
              <a:rPr lang="sl-SI" smtClean="0"/>
              <a:t>24.4.2020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3CF04-29B8-4FD3-88DD-7AF7061A3599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9582794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rokus.s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97150" y="147783"/>
            <a:ext cx="10170850" cy="1874982"/>
          </a:xfrm>
        </p:spPr>
        <p:txBody>
          <a:bodyPr>
            <a:normAutofit/>
          </a:bodyPr>
          <a:lstStyle/>
          <a:p>
            <a:r>
              <a:rPr lang="sl-SI" dirty="0" smtClean="0">
                <a:solidFill>
                  <a:srgbClr val="92D050"/>
                </a:solidFill>
              </a:rPr>
              <a:t>OPIS ŽIVALI</a:t>
            </a:r>
            <a:br>
              <a:rPr lang="sl-SI" dirty="0" smtClean="0">
                <a:solidFill>
                  <a:srgbClr val="92D050"/>
                </a:solidFill>
              </a:rPr>
            </a:br>
            <a:r>
              <a:rPr lang="sl-SI" dirty="0" smtClean="0">
                <a:solidFill>
                  <a:srgbClr val="92D050"/>
                </a:solidFill>
              </a:rPr>
              <a:t>(nadaljevanje)</a:t>
            </a:r>
            <a:endParaRPr lang="sl-SI" dirty="0">
              <a:solidFill>
                <a:srgbClr val="92D05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362551" y="2412484"/>
            <a:ext cx="10427853" cy="3694545"/>
          </a:xfrm>
        </p:spPr>
        <p:txBody>
          <a:bodyPr>
            <a:normAutofit lnSpcReduction="10000"/>
          </a:bodyPr>
          <a:lstStyle/>
          <a:p>
            <a:pPr algn="l"/>
            <a:r>
              <a:rPr lang="sl-SI" sz="4400" dirty="0" smtClean="0"/>
              <a:t>Da ponovimo:</a:t>
            </a:r>
          </a:p>
          <a:p>
            <a:pPr algn="l"/>
            <a:r>
              <a:rPr lang="sl-SI" sz="4400" dirty="0" smtClean="0"/>
              <a:t>Žival opišemo tako, da predstavimo njeno ZUNANJOST, PREHRANJEVANJE, RAZMNOŽEVANJE, BIVALIŠČE in POSEBNOSTI (oglašanje, gibanje, uporabnost, prezimovanje,…).</a:t>
            </a:r>
          </a:p>
          <a:p>
            <a:pPr algn="l"/>
            <a:endParaRPr lang="sl-SI" sz="4400" dirty="0"/>
          </a:p>
        </p:txBody>
      </p:sp>
    </p:spTree>
    <p:extLst>
      <p:ext uri="{BB962C8B-B14F-4D97-AF65-F5344CB8AC3E}">
        <p14:creationId xmlns:p14="http://schemas.microsoft.com/office/powerpoint/2010/main" val="61619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81290"/>
          </a:xfrm>
        </p:spPr>
        <p:txBody>
          <a:bodyPr>
            <a:normAutofit fontScale="90000"/>
          </a:bodyPr>
          <a:lstStyle/>
          <a:p>
            <a:r>
              <a:rPr lang="sl-SI" dirty="0" smtClean="0"/>
              <a:t>Ključne besede/podteme in bistvene podatke lahko napišemo v preglednico ali miselni vzorec.</a:t>
            </a:r>
            <a:endParaRPr lang="sl-SI" dirty="0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000" y="2118100"/>
            <a:ext cx="5338618" cy="4125681"/>
          </a:xfrm>
        </p:spPr>
      </p:pic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8744406"/>
              </p:ext>
            </p:extLst>
          </p:nvPr>
        </p:nvGraphicFramePr>
        <p:xfrm>
          <a:off x="0" y="6334942"/>
          <a:ext cx="2789381" cy="3602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9381">
                  <a:extLst>
                    <a:ext uri="{9D8B030D-6E8A-4147-A177-3AD203B41FA5}">
                      <a16:colId xmlns:a16="http://schemas.microsoft.com/office/drawing/2014/main" xmlns="" val="1343835535"/>
                    </a:ext>
                  </a:extLst>
                </a:gridCol>
              </a:tblGrid>
              <a:tr h="360217">
                <a:tc>
                  <a:txBody>
                    <a:bodyPr/>
                    <a:lstStyle/>
                    <a:p>
                      <a:r>
                        <a:rPr lang="sl-SI" sz="1600" dirty="0" smtClean="0">
                          <a:solidFill>
                            <a:srgbClr val="C00000"/>
                          </a:solidFill>
                        </a:rPr>
                        <a:t>KLJUČNA BESEDA/PODTEMA</a:t>
                      </a:r>
                      <a:endParaRPr lang="sl-SI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76229006"/>
                  </a:ext>
                </a:extLst>
              </a:tr>
            </a:tbl>
          </a:graphicData>
        </a:graphic>
      </p:graphicFrame>
      <p:cxnSp>
        <p:nvCxnSpPr>
          <p:cNvPr id="7" name="Raven puščični povezovalnik 6"/>
          <p:cNvCxnSpPr/>
          <p:nvPr/>
        </p:nvCxnSpPr>
        <p:spPr>
          <a:xfrm flipV="1">
            <a:off x="432262" y="5078027"/>
            <a:ext cx="242441" cy="1339398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10" name="Tabe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383637"/>
              </p:ext>
            </p:extLst>
          </p:nvPr>
        </p:nvGraphicFramePr>
        <p:xfrm>
          <a:off x="3248418" y="6324319"/>
          <a:ext cx="1985820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5820">
                  <a:extLst>
                    <a:ext uri="{9D8B030D-6E8A-4147-A177-3AD203B41FA5}">
                      <a16:colId xmlns:a16="http://schemas.microsoft.com/office/drawing/2014/main" xmlns="" val="29846689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l-SI" sz="1600" dirty="0" smtClean="0">
                          <a:solidFill>
                            <a:srgbClr val="C00000"/>
                          </a:solidFill>
                        </a:rPr>
                        <a:t>BISTVENI PODATKI</a:t>
                      </a:r>
                      <a:endParaRPr lang="sl-SI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04598768"/>
                  </a:ext>
                </a:extLst>
              </a:tr>
            </a:tbl>
          </a:graphicData>
        </a:graphic>
      </p:graphicFrame>
      <p:cxnSp>
        <p:nvCxnSpPr>
          <p:cNvPr id="12" name="Raven puščični povezovalnik 11"/>
          <p:cNvCxnSpPr/>
          <p:nvPr/>
        </p:nvCxnSpPr>
        <p:spPr>
          <a:xfrm flipH="1" flipV="1">
            <a:off x="3417455" y="5837382"/>
            <a:ext cx="277090" cy="468051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graphicFrame>
        <p:nvGraphicFramePr>
          <p:cNvPr id="13" name="Tabe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1231623"/>
              </p:ext>
            </p:extLst>
          </p:nvPr>
        </p:nvGraphicFramePr>
        <p:xfrm>
          <a:off x="6255657" y="2118101"/>
          <a:ext cx="5825272" cy="40311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1729">
                  <a:extLst>
                    <a:ext uri="{9D8B030D-6E8A-4147-A177-3AD203B41FA5}">
                      <a16:colId xmlns:a16="http://schemas.microsoft.com/office/drawing/2014/main" xmlns="" val="1710613144"/>
                    </a:ext>
                  </a:extLst>
                </a:gridCol>
                <a:gridCol w="3553543">
                  <a:extLst>
                    <a:ext uri="{9D8B030D-6E8A-4147-A177-3AD203B41FA5}">
                      <a16:colId xmlns:a16="http://schemas.microsoft.com/office/drawing/2014/main" xmlns="" val="3786175597"/>
                    </a:ext>
                  </a:extLst>
                </a:gridCol>
              </a:tblGrid>
              <a:tr h="36034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PODTEME/KLJUČNE BESEDE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BISTVENI PODATKI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73741297"/>
                  </a:ext>
                </a:extLst>
              </a:tr>
              <a:tr h="114600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ZUNANJOST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glava: rdeča roža, rdeč podbradek, majhne oči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telo: perje in puh, majhne, slabo razvite peruti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nogi: luske….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744869708"/>
                  </a:ext>
                </a:extLst>
              </a:tr>
              <a:tr h="6312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2000" dirty="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PREHRANJEVANJE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zrnje, zeleni deli rastlin, majhne živali…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036314572"/>
                  </a:ext>
                </a:extLst>
              </a:tr>
              <a:tr h="6312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RAZMNOŽEVANJE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petelin oplodi kokoš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koklja znese oplojena jajca in jih vali,…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70154512"/>
                  </a:ext>
                </a:extLst>
              </a:tr>
              <a:tr h="6312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BIVALIŠČE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sl-SI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kmetije (podnevi dvorišča, ponoči kokošnjak),….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961074344"/>
                  </a:ext>
                </a:extLst>
              </a:tr>
              <a:tr h="6312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2000">
                          <a:solidFill>
                            <a:srgbClr val="7030A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POSEBNOSTI</a:t>
                      </a:r>
                      <a:endParaRPr lang="sl-SI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sl-SI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Daje nam jajca in meso,…</a:t>
                      </a:r>
                      <a:endParaRPr lang="sl-S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632389210"/>
                  </a:ext>
                </a:extLst>
              </a:tr>
            </a:tbl>
          </a:graphicData>
        </a:graphic>
      </p:graphicFrame>
      <p:pic>
        <p:nvPicPr>
          <p:cNvPr id="20" name="Slika 19" descr="Chicken Cartoon Free Stock Photo - Public Domain Pictures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7367" y="5253644"/>
            <a:ext cx="789709" cy="689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69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35201"/>
          </a:xfrm>
        </p:spPr>
        <p:txBody>
          <a:bodyPr>
            <a:normAutofit/>
          </a:bodyPr>
          <a:lstStyle/>
          <a:p>
            <a:r>
              <a:rPr lang="sl-SI" sz="3200" b="1" dirty="0" smtClean="0">
                <a:solidFill>
                  <a:schemeClr val="accent4"/>
                </a:solidFill>
              </a:rPr>
              <a:t>OPIS ŽIVALI - ZAPIS BESEDILA</a:t>
            </a:r>
            <a:endParaRPr lang="sl-SI" sz="3200" b="1" dirty="0">
              <a:solidFill>
                <a:schemeClr val="accent4"/>
              </a:solidFill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199" y="1358283"/>
            <a:ext cx="10658383" cy="5422663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sl-SI" dirty="0"/>
              <a:t>Ko </a:t>
            </a:r>
            <a:r>
              <a:rPr lang="sl-SI" dirty="0" smtClean="0"/>
              <a:t>izdelaš </a:t>
            </a:r>
            <a:r>
              <a:rPr lang="sl-SI" dirty="0"/>
              <a:t>načrt za opis </a:t>
            </a:r>
            <a:r>
              <a:rPr lang="sl-SI" dirty="0" smtClean="0"/>
              <a:t>živali (preglednica ali miselni vzorec), </a:t>
            </a:r>
            <a:r>
              <a:rPr lang="sl-SI" dirty="0"/>
              <a:t>se lahko lotiš zapisa besedila po odstavkih. Ko tvorimo besedilo, pazimo na to, da </a:t>
            </a:r>
            <a:r>
              <a:rPr lang="sl-SI" u="sng" dirty="0"/>
              <a:t>smiselno razvrstimo povedi</a:t>
            </a:r>
            <a:r>
              <a:rPr lang="sl-SI" dirty="0"/>
              <a:t> in da </a:t>
            </a:r>
            <a:r>
              <a:rPr lang="sl-SI" u="sng" dirty="0"/>
              <a:t>ne ponavljamo istih besed</a:t>
            </a:r>
            <a:r>
              <a:rPr lang="sl-SI" dirty="0"/>
              <a:t>. Isto besedo lahko izpustimo ali jo zamenjamo z </a:t>
            </a:r>
            <a:r>
              <a:rPr lang="sl-SI" dirty="0" smtClean="0"/>
              <a:t>drugo.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l-SI" dirty="0" smtClean="0">
                <a:solidFill>
                  <a:schemeClr val="accent4"/>
                </a:solidFill>
              </a:rPr>
              <a:t>Domača naloga do ponedeljka, 11. maja:</a:t>
            </a:r>
          </a:p>
          <a:p>
            <a:pPr marL="0" indent="0">
              <a:lnSpc>
                <a:spcPct val="100000"/>
              </a:lnSpc>
              <a:buNone/>
            </a:pPr>
            <a:endParaRPr lang="sl-SI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8011153"/>
              </p:ext>
            </p:extLst>
          </p:nvPr>
        </p:nvGraphicFramePr>
        <p:xfrm>
          <a:off x="838200" y="3767624"/>
          <a:ext cx="10658383" cy="3013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58383">
                  <a:extLst>
                    <a:ext uri="{9D8B030D-6E8A-4147-A177-3AD203B41FA5}">
                      <a16:colId xmlns:a16="http://schemas.microsoft.com/office/drawing/2014/main" xmlns="" val="3505302525"/>
                    </a:ext>
                  </a:extLst>
                </a:gridCol>
              </a:tblGrid>
              <a:tr h="3013323">
                <a:tc>
                  <a:txBody>
                    <a:bodyPr/>
                    <a:lstStyle/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sl-SI" sz="2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1. IZBERI SI ENO ŽIVAL, KI TI JE NAJBOLJ VŠEČ ALI NAJBOLJ ZANIMIVA.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sl-SI" sz="2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2. O NJEJ POIŠČI PODATKE NA SPLETU.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sl-SI" sz="2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3. IZDELAJ NAČRT V OBLIKI PREGLEDNICE ALI MISELNEGA VZORCA.</a:t>
                      </a:r>
                    </a:p>
                    <a:p>
                      <a:pPr marL="0" indent="0">
                        <a:lnSpc>
                          <a:spcPct val="150000"/>
                        </a:lnSpc>
                        <a:buNone/>
                      </a:pPr>
                      <a:r>
                        <a:rPr lang="sl-SI" sz="2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4. POŠLJI NAČRT UČITELJICI </a:t>
                      </a:r>
                      <a:r>
                        <a:rPr lang="sl-SI" sz="2800" b="1" u="sng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DO</a:t>
                      </a:r>
                      <a:r>
                        <a:rPr lang="sl-SI" sz="2800" b="1" u="sng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11. 5.</a:t>
                      </a:r>
                      <a:r>
                        <a:rPr lang="sl-SI" sz="28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, DA GA PREGLEDA.</a:t>
                      </a:r>
                      <a:endParaRPr lang="sl-SI" sz="28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21401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393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39339" y="365126"/>
            <a:ext cx="3408218" cy="599150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sl-SI" dirty="0" smtClean="0"/>
              <a:t> NALOGE V DZ: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746299" y="1145219"/>
            <a:ext cx="4780280" cy="503174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sl-SI" sz="3000" dirty="0" smtClean="0"/>
              <a:t>Reši naloge v DZ do strani 50.</a:t>
            </a:r>
          </a:p>
          <a:p>
            <a:pPr>
              <a:lnSpc>
                <a:spcPct val="100000"/>
              </a:lnSpc>
            </a:pPr>
            <a:r>
              <a:rPr lang="sl-SI" sz="3000" u="sng" dirty="0" smtClean="0"/>
              <a:t>Na strani 45/13. naloga</a:t>
            </a:r>
            <a:r>
              <a:rPr lang="sl-SI" sz="3000" dirty="0" smtClean="0"/>
              <a:t>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l-SI" sz="3000" dirty="0" smtClean="0"/>
              <a:t>  - lahko si ogledaš posnetek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l-SI" sz="3000" dirty="0"/>
              <a:t> </a:t>
            </a:r>
            <a:r>
              <a:rPr lang="sl-SI" sz="3000" dirty="0" smtClean="0"/>
              <a:t>   na   </a:t>
            </a:r>
            <a:r>
              <a:rPr lang="sl-SI" sz="3000" dirty="0" smtClean="0">
                <a:solidFill>
                  <a:schemeClr val="accent4"/>
                </a:solidFill>
                <a:hlinkClick r:id="rId3"/>
              </a:rPr>
              <a:t>www.iRokus.si</a:t>
            </a:r>
            <a:r>
              <a:rPr lang="sl-SI" sz="3000" dirty="0">
                <a:solidFill>
                  <a:schemeClr val="accent4"/>
                </a:solidFill>
              </a:rPr>
              <a:t> </a:t>
            </a:r>
            <a:r>
              <a:rPr lang="sl-SI" sz="3000" dirty="0" smtClean="0"/>
              <a:t> –                                                                                                                  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sl-SI" sz="3000" dirty="0"/>
              <a:t> </a:t>
            </a:r>
            <a:r>
              <a:rPr lang="sl-SI" sz="3000" dirty="0" smtClean="0"/>
              <a:t>   dostop do e-gradiva),</a:t>
            </a:r>
          </a:p>
          <a:p>
            <a:pPr marL="0" indent="0">
              <a:buNone/>
            </a:pPr>
            <a:r>
              <a:rPr lang="sl-SI" sz="3200" dirty="0"/>
              <a:t> </a:t>
            </a:r>
            <a:r>
              <a:rPr lang="sl-SI" sz="3200" dirty="0" smtClean="0"/>
              <a:t> - lahko si prebereš                 </a:t>
            </a:r>
          </a:p>
          <a:p>
            <a:pPr marL="0" indent="0">
              <a:buNone/>
            </a:pPr>
            <a:r>
              <a:rPr lang="sl-SI" sz="3200" dirty="0" smtClean="0"/>
              <a:t>    besedilo.</a:t>
            </a:r>
            <a:endParaRPr lang="sl-SI" sz="4000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5896839"/>
              </p:ext>
            </p:extLst>
          </p:nvPr>
        </p:nvGraphicFramePr>
        <p:xfrm>
          <a:off x="6543040" y="172720"/>
          <a:ext cx="5567680" cy="63893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67680">
                  <a:extLst>
                    <a:ext uri="{9D8B030D-6E8A-4147-A177-3AD203B41FA5}">
                      <a16:colId xmlns:a16="http://schemas.microsoft.com/office/drawing/2014/main" xmlns="" val="2279492549"/>
                    </a:ext>
                  </a:extLst>
                </a:gridCol>
              </a:tblGrid>
              <a:tr h="6389323">
                <a:tc>
                  <a:txBody>
                    <a:bodyPr/>
                    <a:lstStyle/>
                    <a:p>
                      <a:pPr algn="ctr"/>
                      <a:r>
                        <a:rPr lang="sl-SI" sz="1800" b="1" kern="120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Jež je gozdna žival. Ima dolg, zašiljen gobček. Z njim vohlja in tako zazna hrano in nevarnost. Voh ima dobro razvit. Na glavi ima dva majhna uhlja. Zelo dobro sliši. </a:t>
                      </a:r>
                    </a:p>
                    <a:p>
                      <a:pPr algn="ctr"/>
                      <a:r>
                        <a:rPr lang="sl-SI" sz="1800" b="1" kern="120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</a:t>
                      </a:r>
                      <a:r>
                        <a:rPr lang="sl-SI" sz="1800" b="1" kern="1200" baseline="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sl-SI" sz="1800" b="1" kern="120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majhnimi očmi pa bolj slabo vidi. </a:t>
                      </a:r>
                    </a:p>
                    <a:p>
                      <a:r>
                        <a:rPr lang="sl-SI" sz="1800" b="1" kern="120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Ima mišičasto telo. Zgornja stran je porasla z bodicami, spodnja pa je dlakava. Ima majhen rep in dva para kratkih nog s petimi prsti. Na koncu vsakega prsta je krempelj.</a:t>
                      </a:r>
                    </a:p>
                    <a:p>
                      <a:r>
                        <a:rPr lang="sl-SI" sz="1800" b="1" kern="120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Hrani se z deževniki, golimi polžki, pajki, žuželkami, žabami, slepci, ptičjimi jajci, mladimi mišmi, kačami pa tudi s sadjem, gobami in koreninami. </a:t>
                      </a:r>
                    </a:p>
                    <a:p>
                      <a:r>
                        <a:rPr lang="sl-SI" sz="1800" b="1" kern="120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Jeseni se jež pripravi na zimsko spanje in se odebeli, pod kupom listja pa si nastelje mehko počivališče. Zvije se v klobčič in globoko zaspi. Navadno se prebudi šele spomladi. </a:t>
                      </a:r>
                    </a:p>
                    <a:p>
                      <a:r>
                        <a:rPr lang="sl-SI" sz="1800" b="1" kern="1200" dirty="0" smtClean="0">
                          <a:ln>
                            <a:noFill/>
                          </a:ln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Ježeva samica skoti od 3 do 7 mladičev enkrat ali dvakrat na leto. </a:t>
                      </a:r>
                      <a:endParaRPr lang="sl-SI" sz="1800" b="1" kern="1200" dirty="0">
                        <a:ln>
                          <a:noFill/>
                        </a:ln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7721011"/>
                  </a:ext>
                </a:extLst>
              </a:tr>
            </a:tbl>
          </a:graphicData>
        </a:graphic>
      </p:graphicFrame>
      <p:sp>
        <p:nvSpPr>
          <p:cNvPr id="6" name="Desna puščica 5"/>
          <p:cNvSpPr/>
          <p:nvPr/>
        </p:nvSpPr>
        <p:spPr>
          <a:xfrm>
            <a:off x="3890819" y="5103811"/>
            <a:ext cx="2286000" cy="416560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7" name="Slika 6" descr="Free vector graphic: Hedgehog, Porcupine, Animal - Free ...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4785" y="4859971"/>
            <a:ext cx="1873107" cy="1154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97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28613" y="110586"/>
            <a:ext cx="4811697" cy="389477"/>
          </a:xfrm>
        </p:spPr>
        <p:txBody>
          <a:bodyPr>
            <a:normAutofit/>
          </a:bodyPr>
          <a:lstStyle/>
          <a:p>
            <a:r>
              <a:rPr lang="sl-SI" sz="1800" dirty="0" smtClean="0"/>
              <a:t>Preveri reševanje nalog v DZ od strani 40 do 50.</a:t>
            </a:r>
            <a:endParaRPr lang="sl-SI" sz="1800" dirty="0"/>
          </a:p>
        </p:txBody>
      </p:sp>
      <p:graphicFrame>
        <p:nvGraphicFramePr>
          <p:cNvPr id="4" name="Označba mesta vsebin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0221062"/>
              </p:ext>
            </p:extLst>
          </p:nvPr>
        </p:nvGraphicFramePr>
        <p:xfrm>
          <a:off x="328613" y="599440"/>
          <a:ext cx="11025188" cy="6258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2594">
                  <a:extLst>
                    <a:ext uri="{9D8B030D-6E8A-4147-A177-3AD203B41FA5}">
                      <a16:colId xmlns:a16="http://schemas.microsoft.com/office/drawing/2014/main" xmlns="" val="2149538600"/>
                    </a:ext>
                  </a:extLst>
                </a:gridCol>
                <a:gridCol w="5512594">
                  <a:extLst>
                    <a:ext uri="{9D8B030D-6E8A-4147-A177-3AD203B41FA5}">
                      <a16:colId xmlns:a16="http://schemas.microsoft.com/office/drawing/2014/main" xmlns="" val="2492104896"/>
                    </a:ext>
                  </a:extLst>
                </a:gridCol>
              </a:tblGrid>
              <a:tr h="6258559"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l-S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05574633"/>
                  </a:ext>
                </a:extLst>
              </a:tr>
            </a:tbl>
          </a:graphicData>
        </a:graphic>
      </p:graphicFrame>
      <p:pic>
        <p:nvPicPr>
          <p:cNvPr id="5" name="Slika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31" y="599440"/>
            <a:ext cx="4526672" cy="5941378"/>
          </a:xfrm>
          <a:prstGeom prst="rect">
            <a:avLst/>
          </a:prstGeom>
        </p:spPr>
      </p:pic>
      <p:pic>
        <p:nvPicPr>
          <p:cNvPr id="6" name="Slika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2735" y="599440"/>
            <a:ext cx="4534293" cy="5941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6608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74395"/>
          </a:xfrm>
        </p:spPr>
        <p:txBody>
          <a:bodyPr/>
          <a:lstStyle/>
          <a:p>
            <a:r>
              <a:rPr lang="sl-SI" dirty="0" smtClean="0"/>
              <a:t>Viri: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168400"/>
            <a:ext cx="10515600" cy="5008563"/>
          </a:xfrm>
        </p:spPr>
        <p:txBody>
          <a:bodyPr/>
          <a:lstStyle/>
          <a:p>
            <a:r>
              <a:rPr lang="sl-SI" dirty="0">
                <a:cs typeface="Calibri"/>
              </a:rPr>
              <a:t>Gradim slovenski jezik 4, izdaja s plusom, Rokus </a:t>
            </a:r>
            <a:r>
              <a:rPr lang="sl-SI" dirty="0" err="1">
                <a:cs typeface="Calibri"/>
              </a:rPr>
              <a:t>Klett</a:t>
            </a:r>
            <a:r>
              <a:rPr lang="sl-SI">
                <a:cs typeface="Calibri"/>
              </a:rPr>
              <a:t>, 2019</a:t>
            </a:r>
            <a:endParaRPr lang="sl-SI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4537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ova 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ova 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ova 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500</TotalTime>
  <Words>459</Words>
  <Application>Microsoft Office PowerPoint</Application>
  <PresentationFormat>Po meri</PresentationFormat>
  <Paragraphs>47</Paragraphs>
  <Slides>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7" baseType="lpstr">
      <vt:lpstr>Office Theme</vt:lpstr>
      <vt:lpstr>OPIS ŽIVALI (nadaljevanje)</vt:lpstr>
      <vt:lpstr>Ključne besede/podteme in bistvene podatke lahko napišemo v preglednico ali miselni vzorec.</vt:lpstr>
      <vt:lpstr>OPIS ŽIVALI - ZAPIS BESEDILA</vt:lpstr>
      <vt:lpstr> NALOGE V DZ:</vt:lpstr>
      <vt:lpstr>Preveri reševanje nalog v DZ od strani 40 do 50.</vt:lpstr>
      <vt:lpstr>Viri: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Mojca Goltes</dc:creator>
  <cp:lastModifiedBy>AljaP</cp:lastModifiedBy>
  <cp:revision>34</cp:revision>
  <dcterms:created xsi:type="dcterms:W3CDTF">2020-04-22T09:30:18Z</dcterms:created>
  <dcterms:modified xsi:type="dcterms:W3CDTF">2020-04-24T08:09:41Z</dcterms:modified>
</cp:coreProperties>
</file>