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46"/>
  </p:notesMasterIdLst>
  <p:sldIdLst>
    <p:sldId id="302" r:id="rId2"/>
    <p:sldId id="257" r:id="rId3"/>
    <p:sldId id="262" r:id="rId4"/>
    <p:sldId id="270" r:id="rId5"/>
    <p:sldId id="271" r:id="rId6"/>
    <p:sldId id="269" r:id="rId7"/>
    <p:sldId id="268" r:id="rId8"/>
    <p:sldId id="264" r:id="rId9"/>
    <p:sldId id="265" r:id="rId10"/>
    <p:sldId id="266" r:id="rId11"/>
    <p:sldId id="275" r:id="rId12"/>
    <p:sldId id="272" r:id="rId13"/>
    <p:sldId id="263" r:id="rId14"/>
    <p:sldId id="274" r:id="rId15"/>
    <p:sldId id="273" r:id="rId16"/>
    <p:sldId id="276" r:id="rId17"/>
    <p:sldId id="277" r:id="rId18"/>
    <p:sldId id="310" r:id="rId19"/>
    <p:sldId id="311" r:id="rId20"/>
    <p:sldId id="309" r:id="rId21"/>
    <p:sldId id="317" r:id="rId22"/>
    <p:sldId id="312" r:id="rId23"/>
    <p:sldId id="313" r:id="rId24"/>
    <p:sldId id="314" r:id="rId25"/>
    <p:sldId id="315" r:id="rId26"/>
    <p:sldId id="316" r:id="rId27"/>
    <p:sldId id="339" r:id="rId28"/>
    <p:sldId id="303" r:id="rId29"/>
    <p:sldId id="329" r:id="rId30"/>
    <p:sldId id="319" r:id="rId31"/>
    <p:sldId id="325" r:id="rId32"/>
    <p:sldId id="326" r:id="rId33"/>
    <p:sldId id="327" r:id="rId34"/>
    <p:sldId id="328" r:id="rId35"/>
    <p:sldId id="320" r:id="rId36"/>
    <p:sldId id="331" r:id="rId37"/>
    <p:sldId id="330" r:id="rId38"/>
    <p:sldId id="333" r:id="rId39"/>
    <p:sldId id="322" r:id="rId40"/>
    <p:sldId id="323" r:id="rId41"/>
    <p:sldId id="332" r:id="rId42"/>
    <p:sldId id="324" r:id="rId43"/>
    <p:sldId id="318" r:id="rId44"/>
    <p:sldId id="338" r:id="rId4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6" autoAdjust="0"/>
    <p:restoredTop sz="94662" autoAdjust="0"/>
  </p:normalViewPr>
  <p:slideViewPr>
    <p:cSldViewPr>
      <p:cViewPr>
        <p:scale>
          <a:sx n="60" d="100"/>
          <a:sy n="60" d="100"/>
        </p:scale>
        <p:origin x="-1668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F6B1E3-4A0B-4A7D-A576-5DE43016A1E1}" type="doc">
      <dgm:prSet loTypeId="urn:microsoft.com/office/officeart/2005/8/layout/orgChart1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BE1EC9C-8B31-471B-B65F-17D7E3704B2A}">
      <dgm:prSet phldrT="[besedilo]" custT="1"/>
      <dgm:spPr/>
      <dgm:t>
        <a:bodyPr/>
        <a:lstStyle/>
        <a:p>
          <a:r>
            <a:rPr lang="sl-SI" sz="2800" dirty="0" smtClean="0"/>
            <a:t>SNOVI SE LAHKO NAHAJAJO V: </a:t>
          </a:r>
          <a:endParaRPr lang="en-US" sz="2800" dirty="0"/>
        </a:p>
      </dgm:t>
    </dgm:pt>
    <dgm:pt modelId="{7BA336CD-400B-4D67-8506-A52876D515F8}" type="parTrans" cxnId="{FD668B63-C5FA-4E05-B1E8-1137067C219F}">
      <dgm:prSet/>
      <dgm:spPr/>
      <dgm:t>
        <a:bodyPr/>
        <a:lstStyle/>
        <a:p>
          <a:endParaRPr lang="en-US" sz="2000"/>
        </a:p>
      </dgm:t>
    </dgm:pt>
    <dgm:pt modelId="{B40DAA70-1095-4126-A962-850F1701D5B5}" type="sibTrans" cxnId="{FD668B63-C5FA-4E05-B1E8-1137067C219F}">
      <dgm:prSet/>
      <dgm:spPr/>
      <dgm:t>
        <a:bodyPr/>
        <a:lstStyle/>
        <a:p>
          <a:endParaRPr lang="en-US" sz="2000"/>
        </a:p>
      </dgm:t>
    </dgm:pt>
    <dgm:pt modelId="{F149C259-D469-41F9-B80B-720058CF686A}">
      <dgm:prSet phldrT="[besedilo]" custT="1"/>
      <dgm:spPr/>
      <dgm:t>
        <a:bodyPr/>
        <a:lstStyle/>
        <a:p>
          <a:r>
            <a:rPr lang="sl-SI" sz="2800" dirty="0" smtClean="0"/>
            <a:t>TRDNEM STANJU </a:t>
          </a:r>
          <a:endParaRPr lang="en-US" sz="2800" dirty="0"/>
        </a:p>
      </dgm:t>
    </dgm:pt>
    <dgm:pt modelId="{1A7BB42E-6513-44D0-BB8F-ECF2727012E8}" type="parTrans" cxnId="{B705229E-4515-4A24-AF52-104D888DC35E}">
      <dgm:prSet/>
      <dgm:spPr/>
      <dgm:t>
        <a:bodyPr/>
        <a:lstStyle/>
        <a:p>
          <a:endParaRPr lang="en-US" sz="2000"/>
        </a:p>
      </dgm:t>
    </dgm:pt>
    <dgm:pt modelId="{A959FEF8-3F1E-4AA6-9D8F-A94CDA81BAB8}" type="sibTrans" cxnId="{B705229E-4515-4A24-AF52-104D888DC35E}">
      <dgm:prSet/>
      <dgm:spPr/>
      <dgm:t>
        <a:bodyPr/>
        <a:lstStyle/>
        <a:p>
          <a:endParaRPr lang="en-US" sz="2000"/>
        </a:p>
      </dgm:t>
    </dgm:pt>
    <dgm:pt modelId="{209C3F5C-DADE-4849-9DCC-A926A72F058C}">
      <dgm:prSet phldrT="[besedilo]" custT="1"/>
      <dgm:spPr/>
      <dgm:t>
        <a:bodyPr/>
        <a:lstStyle/>
        <a:p>
          <a:r>
            <a:rPr lang="sl-SI" sz="2800" dirty="0" smtClean="0"/>
            <a:t>PLINASTEM STANJU</a:t>
          </a:r>
          <a:endParaRPr lang="en-US" sz="2800" dirty="0"/>
        </a:p>
      </dgm:t>
    </dgm:pt>
    <dgm:pt modelId="{E5ED54FB-9B46-4A2C-B028-F0387EB63CF5}" type="parTrans" cxnId="{8C0D418D-D3B7-42E4-94CF-CFD984783AFC}">
      <dgm:prSet/>
      <dgm:spPr/>
      <dgm:t>
        <a:bodyPr/>
        <a:lstStyle/>
        <a:p>
          <a:endParaRPr lang="en-US" sz="2000"/>
        </a:p>
      </dgm:t>
    </dgm:pt>
    <dgm:pt modelId="{1754D623-2200-4EEF-874D-E7A6EF905377}" type="sibTrans" cxnId="{8C0D418D-D3B7-42E4-94CF-CFD984783AFC}">
      <dgm:prSet/>
      <dgm:spPr/>
      <dgm:t>
        <a:bodyPr/>
        <a:lstStyle/>
        <a:p>
          <a:endParaRPr lang="en-US" sz="2000"/>
        </a:p>
      </dgm:t>
    </dgm:pt>
    <dgm:pt modelId="{B1B71AC8-3E8C-4887-83AE-24CD52460702}">
      <dgm:prSet phldrT="[besedilo]" custT="1"/>
      <dgm:spPr/>
      <dgm:t>
        <a:bodyPr/>
        <a:lstStyle/>
        <a:p>
          <a:r>
            <a:rPr lang="sl-SI" sz="2800" dirty="0" smtClean="0"/>
            <a:t>TEKOČEM STANJU</a:t>
          </a:r>
          <a:endParaRPr lang="en-US" sz="2800" dirty="0"/>
        </a:p>
      </dgm:t>
    </dgm:pt>
    <dgm:pt modelId="{0F3F9C17-14B8-47F6-A94F-CF3E8F0BD006}" type="parTrans" cxnId="{22B84604-114D-43B9-97E4-FF2134C083EA}">
      <dgm:prSet/>
      <dgm:spPr/>
      <dgm:t>
        <a:bodyPr/>
        <a:lstStyle/>
        <a:p>
          <a:endParaRPr lang="en-US" sz="2000"/>
        </a:p>
      </dgm:t>
    </dgm:pt>
    <dgm:pt modelId="{4868F4FF-F89A-4701-83B8-8A27DC207446}" type="sibTrans" cxnId="{22B84604-114D-43B9-97E4-FF2134C083EA}">
      <dgm:prSet/>
      <dgm:spPr/>
      <dgm:t>
        <a:bodyPr/>
        <a:lstStyle/>
        <a:p>
          <a:endParaRPr lang="en-US" sz="2000"/>
        </a:p>
      </dgm:t>
    </dgm:pt>
    <dgm:pt modelId="{66978755-7348-4EE8-AECA-C41CDE845E8D}" type="pres">
      <dgm:prSet presAssocID="{18F6B1E3-4A0B-4A7D-A576-5DE43016A1E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1A58BAF-5273-452A-B1C9-10D5EB506D0A}" type="pres">
      <dgm:prSet presAssocID="{DBE1EC9C-8B31-471B-B65F-17D7E3704B2A}" presName="hierRoot1" presStyleCnt="0">
        <dgm:presLayoutVars>
          <dgm:hierBranch val="init"/>
        </dgm:presLayoutVars>
      </dgm:prSet>
      <dgm:spPr/>
    </dgm:pt>
    <dgm:pt modelId="{5802D3B7-88BF-48DB-82B2-FB7CA2B6B2CA}" type="pres">
      <dgm:prSet presAssocID="{DBE1EC9C-8B31-471B-B65F-17D7E3704B2A}" presName="rootComposite1" presStyleCnt="0"/>
      <dgm:spPr/>
    </dgm:pt>
    <dgm:pt modelId="{C5E573D8-FC90-4D94-B5AD-2A31687D5E41}" type="pres">
      <dgm:prSet presAssocID="{DBE1EC9C-8B31-471B-B65F-17D7E3704B2A}" presName="rootText1" presStyleLbl="node0" presStyleIdx="0" presStyleCnt="1" custScaleX="180390" custLinFactNeighborX="3723" custLinFactNeighborY="2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22FC0E-91A4-4B5C-85CB-946F503A675C}" type="pres">
      <dgm:prSet presAssocID="{DBE1EC9C-8B31-471B-B65F-17D7E3704B2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FE42B63-93F3-41BB-BBA6-0AABDC477644}" type="pres">
      <dgm:prSet presAssocID="{DBE1EC9C-8B31-471B-B65F-17D7E3704B2A}" presName="hierChild2" presStyleCnt="0"/>
      <dgm:spPr/>
    </dgm:pt>
    <dgm:pt modelId="{EDF2BA40-F77D-42AA-89F1-893EBCA2F451}" type="pres">
      <dgm:prSet presAssocID="{1A7BB42E-6513-44D0-BB8F-ECF2727012E8}" presName="Name37" presStyleLbl="parChTrans1D2" presStyleIdx="0" presStyleCnt="3"/>
      <dgm:spPr/>
      <dgm:t>
        <a:bodyPr/>
        <a:lstStyle/>
        <a:p>
          <a:endParaRPr lang="en-US"/>
        </a:p>
      </dgm:t>
    </dgm:pt>
    <dgm:pt modelId="{4EFACE40-E063-4E8D-B7BF-9F3F5BBA9FC8}" type="pres">
      <dgm:prSet presAssocID="{F149C259-D469-41F9-B80B-720058CF686A}" presName="hierRoot2" presStyleCnt="0">
        <dgm:presLayoutVars>
          <dgm:hierBranch val="init"/>
        </dgm:presLayoutVars>
      </dgm:prSet>
      <dgm:spPr/>
    </dgm:pt>
    <dgm:pt modelId="{07C65288-F6E5-45C7-9DB5-B481BA01EEE5}" type="pres">
      <dgm:prSet presAssocID="{F149C259-D469-41F9-B80B-720058CF686A}" presName="rootComposite" presStyleCnt="0"/>
      <dgm:spPr/>
    </dgm:pt>
    <dgm:pt modelId="{CE8321EC-0EDE-4E4A-A5DD-62A3F7F4A040}" type="pres">
      <dgm:prSet presAssocID="{F149C259-D469-41F9-B80B-720058CF686A}" presName="rootText" presStyleLbl="node2" presStyleIdx="0" presStyleCnt="3" custLinFactNeighborX="4001" custLinFactNeighborY="272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AD4185-DD1C-4E6F-93EA-DB856B850C0C}" type="pres">
      <dgm:prSet presAssocID="{F149C259-D469-41F9-B80B-720058CF686A}" presName="rootConnector" presStyleLbl="node2" presStyleIdx="0" presStyleCnt="3"/>
      <dgm:spPr/>
      <dgm:t>
        <a:bodyPr/>
        <a:lstStyle/>
        <a:p>
          <a:endParaRPr lang="en-US"/>
        </a:p>
      </dgm:t>
    </dgm:pt>
    <dgm:pt modelId="{21070F61-10B0-41F0-8ACF-D526C934AC1A}" type="pres">
      <dgm:prSet presAssocID="{F149C259-D469-41F9-B80B-720058CF686A}" presName="hierChild4" presStyleCnt="0"/>
      <dgm:spPr/>
    </dgm:pt>
    <dgm:pt modelId="{AEFB5BA2-CA2D-4DBE-BB37-34A879E38EF1}" type="pres">
      <dgm:prSet presAssocID="{F149C259-D469-41F9-B80B-720058CF686A}" presName="hierChild5" presStyleCnt="0"/>
      <dgm:spPr/>
    </dgm:pt>
    <dgm:pt modelId="{C1103CC9-9347-4156-905A-8D386F9CA6E8}" type="pres">
      <dgm:prSet presAssocID="{0F3F9C17-14B8-47F6-A94F-CF3E8F0BD006}" presName="Name37" presStyleLbl="parChTrans1D2" presStyleIdx="1" presStyleCnt="3"/>
      <dgm:spPr/>
      <dgm:t>
        <a:bodyPr/>
        <a:lstStyle/>
        <a:p>
          <a:endParaRPr lang="en-US"/>
        </a:p>
      </dgm:t>
    </dgm:pt>
    <dgm:pt modelId="{442FEB49-0221-410D-96F1-B6C9E1B3BCC9}" type="pres">
      <dgm:prSet presAssocID="{B1B71AC8-3E8C-4887-83AE-24CD52460702}" presName="hierRoot2" presStyleCnt="0">
        <dgm:presLayoutVars>
          <dgm:hierBranch val="init"/>
        </dgm:presLayoutVars>
      </dgm:prSet>
      <dgm:spPr/>
    </dgm:pt>
    <dgm:pt modelId="{08BBDF7E-0A7D-47DB-9A29-244875A1BC5F}" type="pres">
      <dgm:prSet presAssocID="{B1B71AC8-3E8C-4887-83AE-24CD52460702}" presName="rootComposite" presStyleCnt="0"/>
      <dgm:spPr/>
    </dgm:pt>
    <dgm:pt modelId="{35FF36D5-F429-4A4B-A5F7-F19DF64B2EBC}" type="pres">
      <dgm:prSet presAssocID="{B1B71AC8-3E8C-4887-83AE-24CD52460702}" presName="rootText" presStyleLbl="node2" presStyleIdx="1" presStyleCnt="3" custLinFactNeighborX="3723" custLinFactNeighborY="272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B692B9-916A-4D93-AA73-E2F0CC940B22}" type="pres">
      <dgm:prSet presAssocID="{B1B71AC8-3E8C-4887-83AE-24CD52460702}" presName="rootConnector" presStyleLbl="node2" presStyleIdx="1" presStyleCnt="3"/>
      <dgm:spPr/>
      <dgm:t>
        <a:bodyPr/>
        <a:lstStyle/>
        <a:p>
          <a:endParaRPr lang="en-US"/>
        </a:p>
      </dgm:t>
    </dgm:pt>
    <dgm:pt modelId="{503E09DE-4488-4EC1-A605-AB21154A5871}" type="pres">
      <dgm:prSet presAssocID="{B1B71AC8-3E8C-4887-83AE-24CD52460702}" presName="hierChild4" presStyleCnt="0"/>
      <dgm:spPr/>
    </dgm:pt>
    <dgm:pt modelId="{DBDB13C3-0A9B-43EB-85B9-9FC119018065}" type="pres">
      <dgm:prSet presAssocID="{B1B71AC8-3E8C-4887-83AE-24CD52460702}" presName="hierChild5" presStyleCnt="0"/>
      <dgm:spPr/>
    </dgm:pt>
    <dgm:pt modelId="{6506F9F5-6066-40AB-AF1F-D35AC4D24B0E}" type="pres">
      <dgm:prSet presAssocID="{E5ED54FB-9B46-4A2C-B028-F0387EB63CF5}" presName="Name37" presStyleLbl="parChTrans1D2" presStyleIdx="2" presStyleCnt="3"/>
      <dgm:spPr/>
      <dgm:t>
        <a:bodyPr/>
        <a:lstStyle/>
        <a:p>
          <a:endParaRPr lang="en-US"/>
        </a:p>
      </dgm:t>
    </dgm:pt>
    <dgm:pt modelId="{B5F4D2C3-978A-4B4D-AAA3-02AEA1BEB794}" type="pres">
      <dgm:prSet presAssocID="{209C3F5C-DADE-4849-9DCC-A926A72F058C}" presName="hierRoot2" presStyleCnt="0">
        <dgm:presLayoutVars>
          <dgm:hierBranch val="init"/>
        </dgm:presLayoutVars>
      </dgm:prSet>
      <dgm:spPr/>
    </dgm:pt>
    <dgm:pt modelId="{ED26FB77-925F-43EC-8008-4AD35069F06F}" type="pres">
      <dgm:prSet presAssocID="{209C3F5C-DADE-4849-9DCC-A926A72F058C}" presName="rootComposite" presStyleCnt="0"/>
      <dgm:spPr/>
    </dgm:pt>
    <dgm:pt modelId="{D8ECEC5C-75F1-4159-A573-AE4D92C09AD0}" type="pres">
      <dgm:prSet presAssocID="{209C3F5C-DADE-4849-9DCC-A926A72F058C}" presName="rootText" presStyleLbl="node2" presStyleIdx="2" presStyleCnt="3" custLinFactNeighborX="-4603" custLinFactNeighborY="272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DF4A71-8E9F-4B60-9B78-BF119993CC9C}" type="pres">
      <dgm:prSet presAssocID="{209C3F5C-DADE-4849-9DCC-A926A72F058C}" presName="rootConnector" presStyleLbl="node2" presStyleIdx="2" presStyleCnt="3"/>
      <dgm:spPr/>
      <dgm:t>
        <a:bodyPr/>
        <a:lstStyle/>
        <a:p>
          <a:endParaRPr lang="en-US"/>
        </a:p>
      </dgm:t>
    </dgm:pt>
    <dgm:pt modelId="{23B39ADF-AD77-4472-A7DB-30DD5FDF68BC}" type="pres">
      <dgm:prSet presAssocID="{209C3F5C-DADE-4849-9DCC-A926A72F058C}" presName="hierChild4" presStyleCnt="0"/>
      <dgm:spPr/>
    </dgm:pt>
    <dgm:pt modelId="{8E969219-99D9-42C5-BC29-1687DA60B446}" type="pres">
      <dgm:prSet presAssocID="{209C3F5C-DADE-4849-9DCC-A926A72F058C}" presName="hierChild5" presStyleCnt="0"/>
      <dgm:spPr/>
    </dgm:pt>
    <dgm:pt modelId="{177326C1-AA38-45D5-9D0A-80A570F0155D}" type="pres">
      <dgm:prSet presAssocID="{DBE1EC9C-8B31-471B-B65F-17D7E3704B2A}" presName="hierChild3" presStyleCnt="0"/>
      <dgm:spPr/>
    </dgm:pt>
  </dgm:ptLst>
  <dgm:cxnLst>
    <dgm:cxn modelId="{08E2DBC9-712A-4AC2-BD14-A5737AF2F27F}" type="presOf" srcId="{18F6B1E3-4A0B-4A7D-A576-5DE43016A1E1}" destId="{66978755-7348-4EE8-AECA-C41CDE845E8D}" srcOrd="0" destOrd="0" presId="urn:microsoft.com/office/officeart/2005/8/layout/orgChart1"/>
    <dgm:cxn modelId="{637C9883-B8C1-48BC-BF3F-9530C50E3A47}" type="presOf" srcId="{DBE1EC9C-8B31-471B-B65F-17D7E3704B2A}" destId="{C5E573D8-FC90-4D94-B5AD-2A31687D5E41}" srcOrd="0" destOrd="0" presId="urn:microsoft.com/office/officeart/2005/8/layout/orgChart1"/>
    <dgm:cxn modelId="{C8D3B07B-CB10-4FC5-B780-92C95D514EB2}" type="presOf" srcId="{209C3F5C-DADE-4849-9DCC-A926A72F058C}" destId="{D8ECEC5C-75F1-4159-A573-AE4D92C09AD0}" srcOrd="0" destOrd="0" presId="urn:microsoft.com/office/officeart/2005/8/layout/orgChart1"/>
    <dgm:cxn modelId="{2620453E-6EDA-4AD4-A785-E09AB9FA80C8}" type="presOf" srcId="{B1B71AC8-3E8C-4887-83AE-24CD52460702}" destId="{CBB692B9-916A-4D93-AA73-E2F0CC940B22}" srcOrd="1" destOrd="0" presId="urn:microsoft.com/office/officeart/2005/8/layout/orgChart1"/>
    <dgm:cxn modelId="{412DD4D6-D627-448B-9C7F-901FC3DA0D5E}" type="presOf" srcId="{B1B71AC8-3E8C-4887-83AE-24CD52460702}" destId="{35FF36D5-F429-4A4B-A5F7-F19DF64B2EBC}" srcOrd="0" destOrd="0" presId="urn:microsoft.com/office/officeart/2005/8/layout/orgChart1"/>
    <dgm:cxn modelId="{1BFE85A5-8BB5-487E-B730-C17089E0D8B1}" type="presOf" srcId="{1A7BB42E-6513-44D0-BB8F-ECF2727012E8}" destId="{EDF2BA40-F77D-42AA-89F1-893EBCA2F451}" srcOrd="0" destOrd="0" presId="urn:microsoft.com/office/officeart/2005/8/layout/orgChart1"/>
    <dgm:cxn modelId="{FD668B63-C5FA-4E05-B1E8-1137067C219F}" srcId="{18F6B1E3-4A0B-4A7D-A576-5DE43016A1E1}" destId="{DBE1EC9C-8B31-471B-B65F-17D7E3704B2A}" srcOrd="0" destOrd="0" parTransId="{7BA336CD-400B-4D67-8506-A52876D515F8}" sibTransId="{B40DAA70-1095-4126-A962-850F1701D5B5}"/>
    <dgm:cxn modelId="{F16DAF5C-6274-4FAE-89A7-935597544EDD}" type="presOf" srcId="{F149C259-D469-41F9-B80B-720058CF686A}" destId="{C8AD4185-DD1C-4E6F-93EA-DB856B850C0C}" srcOrd="1" destOrd="0" presId="urn:microsoft.com/office/officeart/2005/8/layout/orgChart1"/>
    <dgm:cxn modelId="{A15389A9-6632-4475-B70D-33D4AB257D1C}" type="presOf" srcId="{F149C259-D469-41F9-B80B-720058CF686A}" destId="{CE8321EC-0EDE-4E4A-A5DD-62A3F7F4A040}" srcOrd="0" destOrd="0" presId="urn:microsoft.com/office/officeart/2005/8/layout/orgChart1"/>
    <dgm:cxn modelId="{8C0D418D-D3B7-42E4-94CF-CFD984783AFC}" srcId="{DBE1EC9C-8B31-471B-B65F-17D7E3704B2A}" destId="{209C3F5C-DADE-4849-9DCC-A926A72F058C}" srcOrd="2" destOrd="0" parTransId="{E5ED54FB-9B46-4A2C-B028-F0387EB63CF5}" sibTransId="{1754D623-2200-4EEF-874D-E7A6EF905377}"/>
    <dgm:cxn modelId="{B705229E-4515-4A24-AF52-104D888DC35E}" srcId="{DBE1EC9C-8B31-471B-B65F-17D7E3704B2A}" destId="{F149C259-D469-41F9-B80B-720058CF686A}" srcOrd="0" destOrd="0" parTransId="{1A7BB42E-6513-44D0-BB8F-ECF2727012E8}" sibTransId="{A959FEF8-3F1E-4AA6-9D8F-A94CDA81BAB8}"/>
    <dgm:cxn modelId="{C8B1F49E-C419-4952-B03C-1562AC37FB00}" type="presOf" srcId="{DBE1EC9C-8B31-471B-B65F-17D7E3704B2A}" destId="{A422FC0E-91A4-4B5C-85CB-946F503A675C}" srcOrd="1" destOrd="0" presId="urn:microsoft.com/office/officeart/2005/8/layout/orgChart1"/>
    <dgm:cxn modelId="{22B84604-114D-43B9-97E4-FF2134C083EA}" srcId="{DBE1EC9C-8B31-471B-B65F-17D7E3704B2A}" destId="{B1B71AC8-3E8C-4887-83AE-24CD52460702}" srcOrd="1" destOrd="0" parTransId="{0F3F9C17-14B8-47F6-A94F-CF3E8F0BD006}" sibTransId="{4868F4FF-F89A-4701-83B8-8A27DC207446}"/>
    <dgm:cxn modelId="{36DBA889-4A72-40DC-9BF9-7769F8612B78}" type="presOf" srcId="{209C3F5C-DADE-4849-9DCC-A926A72F058C}" destId="{8FDF4A71-8E9F-4B60-9B78-BF119993CC9C}" srcOrd="1" destOrd="0" presId="urn:microsoft.com/office/officeart/2005/8/layout/orgChart1"/>
    <dgm:cxn modelId="{3F90DBE5-2970-4DB6-BD99-7E2706BE9F5C}" type="presOf" srcId="{E5ED54FB-9B46-4A2C-B028-F0387EB63CF5}" destId="{6506F9F5-6066-40AB-AF1F-D35AC4D24B0E}" srcOrd="0" destOrd="0" presId="urn:microsoft.com/office/officeart/2005/8/layout/orgChart1"/>
    <dgm:cxn modelId="{08BEFCE9-5394-4CD3-B4B4-2E2B6F14ECC8}" type="presOf" srcId="{0F3F9C17-14B8-47F6-A94F-CF3E8F0BD006}" destId="{C1103CC9-9347-4156-905A-8D386F9CA6E8}" srcOrd="0" destOrd="0" presId="urn:microsoft.com/office/officeart/2005/8/layout/orgChart1"/>
    <dgm:cxn modelId="{DA4E3BB2-EDF6-4CA8-83DA-34FD5C2614CA}" type="presParOf" srcId="{66978755-7348-4EE8-AECA-C41CDE845E8D}" destId="{A1A58BAF-5273-452A-B1C9-10D5EB506D0A}" srcOrd="0" destOrd="0" presId="urn:microsoft.com/office/officeart/2005/8/layout/orgChart1"/>
    <dgm:cxn modelId="{0BFAFE98-0F83-4239-960E-F1A8B4832E19}" type="presParOf" srcId="{A1A58BAF-5273-452A-B1C9-10D5EB506D0A}" destId="{5802D3B7-88BF-48DB-82B2-FB7CA2B6B2CA}" srcOrd="0" destOrd="0" presId="urn:microsoft.com/office/officeart/2005/8/layout/orgChart1"/>
    <dgm:cxn modelId="{5C1211DD-ECC2-4E68-9302-9D82393B5C63}" type="presParOf" srcId="{5802D3B7-88BF-48DB-82B2-FB7CA2B6B2CA}" destId="{C5E573D8-FC90-4D94-B5AD-2A31687D5E41}" srcOrd="0" destOrd="0" presId="urn:microsoft.com/office/officeart/2005/8/layout/orgChart1"/>
    <dgm:cxn modelId="{28A92198-ACD3-483D-AAD4-9F7FD6CFCB40}" type="presParOf" srcId="{5802D3B7-88BF-48DB-82B2-FB7CA2B6B2CA}" destId="{A422FC0E-91A4-4B5C-85CB-946F503A675C}" srcOrd="1" destOrd="0" presId="urn:microsoft.com/office/officeart/2005/8/layout/orgChart1"/>
    <dgm:cxn modelId="{4E7ECAE5-E54C-4809-A064-27E2D1760C1E}" type="presParOf" srcId="{A1A58BAF-5273-452A-B1C9-10D5EB506D0A}" destId="{2FE42B63-93F3-41BB-BBA6-0AABDC477644}" srcOrd="1" destOrd="0" presId="urn:microsoft.com/office/officeart/2005/8/layout/orgChart1"/>
    <dgm:cxn modelId="{5F0A89C1-3414-4C68-9997-B347017D5989}" type="presParOf" srcId="{2FE42B63-93F3-41BB-BBA6-0AABDC477644}" destId="{EDF2BA40-F77D-42AA-89F1-893EBCA2F451}" srcOrd="0" destOrd="0" presId="urn:microsoft.com/office/officeart/2005/8/layout/orgChart1"/>
    <dgm:cxn modelId="{A8B92BB9-9A34-482E-87CD-5E2B09CA1BEF}" type="presParOf" srcId="{2FE42B63-93F3-41BB-BBA6-0AABDC477644}" destId="{4EFACE40-E063-4E8D-B7BF-9F3F5BBA9FC8}" srcOrd="1" destOrd="0" presId="urn:microsoft.com/office/officeart/2005/8/layout/orgChart1"/>
    <dgm:cxn modelId="{2B3E0F23-2CEF-4CD6-AD14-93F40DF0AE1C}" type="presParOf" srcId="{4EFACE40-E063-4E8D-B7BF-9F3F5BBA9FC8}" destId="{07C65288-F6E5-45C7-9DB5-B481BA01EEE5}" srcOrd="0" destOrd="0" presId="urn:microsoft.com/office/officeart/2005/8/layout/orgChart1"/>
    <dgm:cxn modelId="{A4BEE166-505F-4D0D-9D50-1009F9CE4B79}" type="presParOf" srcId="{07C65288-F6E5-45C7-9DB5-B481BA01EEE5}" destId="{CE8321EC-0EDE-4E4A-A5DD-62A3F7F4A040}" srcOrd="0" destOrd="0" presId="urn:microsoft.com/office/officeart/2005/8/layout/orgChart1"/>
    <dgm:cxn modelId="{3140AE91-8000-4792-9141-7B705F77D35B}" type="presParOf" srcId="{07C65288-F6E5-45C7-9DB5-B481BA01EEE5}" destId="{C8AD4185-DD1C-4E6F-93EA-DB856B850C0C}" srcOrd="1" destOrd="0" presId="urn:microsoft.com/office/officeart/2005/8/layout/orgChart1"/>
    <dgm:cxn modelId="{1C4B9E4E-69A0-4863-B6FD-D9EBC7968A0E}" type="presParOf" srcId="{4EFACE40-E063-4E8D-B7BF-9F3F5BBA9FC8}" destId="{21070F61-10B0-41F0-8ACF-D526C934AC1A}" srcOrd="1" destOrd="0" presId="urn:microsoft.com/office/officeart/2005/8/layout/orgChart1"/>
    <dgm:cxn modelId="{4845AC77-47CF-49F7-B9B9-308295B24B92}" type="presParOf" srcId="{4EFACE40-E063-4E8D-B7BF-9F3F5BBA9FC8}" destId="{AEFB5BA2-CA2D-4DBE-BB37-34A879E38EF1}" srcOrd="2" destOrd="0" presId="urn:microsoft.com/office/officeart/2005/8/layout/orgChart1"/>
    <dgm:cxn modelId="{E7E56E91-6AAC-4E81-BB12-EA4DEA281059}" type="presParOf" srcId="{2FE42B63-93F3-41BB-BBA6-0AABDC477644}" destId="{C1103CC9-9347-4156-905A-8D386F9CA6E8}" srcOrd="2" destOrd="0" presId="urn:microsoft.com/office/officeart/2005/8/layout/orgChart1"/>
    <dgm:cxn modelId="{6FF650EE-D8AE-4D49-B21E-30123D362744}" type="presParOf" srcId="{2FE42B63-93F3-41BB-BBA6-0AABDC477644}" destId="{442FEB49-0221-410D-96F1-B6C9E1B3BCC9}" srcOrd="3" destOrd="0" presId="urn:microsoft.com/office/officeart/2005/8/layout/orgChart1"/>
    <dgm:cxn modelId="{A0652549-4B6C-4427-BA3B-D279C86D1B31}" type="presParOf" srcId="{442FEB49-0221-410D-96F1-B6C9E1B3BCC9}" destId="{08BBDF7E-0A7D-47DB-9A29-244875A1BC5F}" srcOrd="0" destOrd="0" presId="urn:microsoft.com/office/officeart/2005/8/layout/orgChart1"/>
    <dgm:cxn modelId="{EEA93356-6956-4901-BF2E-7994297C6BE3}" type="presParOf" srcId="{08BBDF7E-0A7D-47DB-9A29-244875A1BC5F}" destId="{35FF36D5-F429-4A4B-A5F7-F19DF64B2EBC}" srcOrd="0" destOrd="0" presId="urn:microsoft.com/office/officeart/2005/8/layout/orgChart1"/>
    <dgm:cxn modelId="{FE653078-399D-4831-8558-CAD63ABA3CD3}" type="presParOf" srcId="{08BBDF7E-0A7D-47DB-9A29-244875A1BC5F}" destId="{CBB692B9-916A-4D93-AA73-E2F0CC940B22}" srcOrd="1" destOrd="0" presId="urn:microsoft.com/office/officeart/2005/8/layout/orgChart1"/>
    <dgm:cxn modelId="{0ACE1853-23FB-4F3E-9CB1-C4C69C345B9B}" type="presParOf" srcId="{442FEB49-0221-410D-96F1-B6C9E1B3BCC9}" destId="{503E09DE-4488-4EC1-A605-AB21154A5871}" srcOrd="1" destOrd="0" presId="urn:microsoft.com/office/officeart/2005/8/layout/orgChart1"/>
    <dgm:cxn modelId="{6EDE9BA1-FD2C-443E-8B46-7114746E4848}" type="presParOf" srcId="{442FEB49-0221-410D-96F1-B6C9E1B3BCC9}" destId="{DBDB13C3-0A9B-43EB-85B9-9FC119018065}" srcOrd="2" destOrd="0" presId="urn:microsoft.com/office/officeart/2005/8/layout/orgChart1"/>
    <dgm:cxn modelId="{8F66D7D5-AD5E-4A22-928D-14F3585BC800}" type="presParOf" srcId="{2FE42B63-93F3-41BB-BBA6-0AABDC477644}" destId="{6506F9F5-6066-40AB-AF1F-D35AC4D24B0E}" srcOrd="4" destOrd="0" presId="urn:microsoft.com/office/officeart/2005/8/layout/orgChart1"/>
    <dgm:cxn modelId="{483E2B65-BB54-4BEB-8D82-12A43CC8961A}" type="presParOf" srcId="{2FE42B63-93F3-41BB-BBA6-0AABDC477644}" destId="{B5F4D2C3-978A-4B4D-AAA3-02AEA1BEB794}" srcOrd="5" destOrd="0" presId="urn:microsoft.com/office/officeart/2005/8/layout/orgChart1"/>
    <dgm:cxn modelId="{6C6D42A6-BE29-432B-AF9C-98D4342585BA}" type="presParOf" srcId="{B5F4D2C3-978A-4B4D-AAA3-02AEA1BEB794}" destId="{ED26FB77-925F-43EC-8008-4AD35069F06F}" srcOrd="0" destOrd="0" presId="urn:microsoft.com/office/officeart/2005/8/layout/orgChart1"/>
    <dgm:cxn modelId="{3CF1E064-C384-45A6-88E5-F6EA961B2379}" type="presParOf" srcId="{ED26FB77-925F-43EC-8008-4AD35069F06F}" destId="{D8ECEC5C-75F1-4159-A573-AE4D92C09AD0}" srcOrd="0" destOrd="0" presId="urn:microsoft.com/office/officeart/2005/8/layout/orgChart1"/>
    <dgm:cxn modelId="{60ACF5C8-5C3E-42FA-9019-710E4FB3FF56}" type="presParOf" srcId="{ED26FB77-925F-43EC-8008-4AD35069F06F}" destId="{8FDF4A71-8E9F-4B60-9B78-BF119993CC9C}" srcOrd="1" destOrd="0" presId="urn:microsoft.com/office/officeart/2005/8/layout/orgChart1"/>
    <dgm:cxn modelId="{B80C5461-847C-435C-BA09-5196A9B2B4E0}" type="presParOf" srcId="{B5F4D2C3-978A-4B4D-AAA3-02AEA1BEB794}" destId="{23B39ADF-AD77-4472-A7DB-30DD5FDF68BC}" srcOrd="1" destOrd="0" presId="urn:microsoft.com/office/officeart/2005/8/layout/orgChart1"/>
    <dgm:cxn modelId="{D3C1248C-F585-4D9F-B302-C564483A4A32}" type="presParOf" srcId="{B5F4D2C3-978A-4B4D-AAA3-02AEA1BEB794}" destId="{8E969219-99D9-42C5-BC29-1687DA60B446}" srcOrd="2" destOrd="0" presId="urn:microsoft.com/office/officeart/2005/8/layout/orgChart1"/>
    <dgm:cxn modelId="{82EB4979-307D-45CE-B854-4A018203A291}" type="presParOf" srcId="{A1A58BAF-5273-452A-B1C9-10D5EB506D0A}" destId="{177326C1-AA38-45D5-9D0A-80A570F0155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06F9F5-6066-40AB-AF1F-D35AC4D24B0E}">
      <dsp:nvSpPr>
        <dsp:cNvPr id="0" name=""/>
        <dsp:cNvSpPr/>
      </dsp:nvSpPr>
      <dsp:spPr>
        <a:xfrm>
          <a:off x="3274111" y="1750088"/>
          <a:ext cx="2111106" cy="646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9776"/>
              </a:lnTo>
              <a:lnTo>
                <a:pt x="2111106" y="449776"/>
              </a:lnTo>
              <a:lnTo>
                <a:pt x="2111106" y="646509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103CC9-9347-4156-905A-8D386F9CA6E8}">
      <dsp:nvSpPr>
        <dsp:cNvPr id="0" name=""/>
        <dsp:cNvSpPr/>
      </dsp:nvSpPr>
      <dsp:spPr>
        <a:xfrm>
          <a:off x="3228391" y="1750088"/>
          <a:ext cx="91440" cy="6465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6509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F2BA40-F77D-42AA-89F1-893EBCA2F451}">
      <dsp:nvSpPr>
        <dsp:cNvPr id="0" name=""/>
        <dsp:cNvSpPr/>
      </dsp:nvSpPr>
      <dsp:spPr>
        <a:xfrm>
          <a:off x="1012215" y="1750088"/>
          <a:ext cx="2261896" cy="646509"/>
        </a:xfrm>
        <a:custGeom>
          <a:avLst/>
          <a:gdLst/>
          <a:ahLst/>
          <a:cxnLst/>
          <a:rect l="0" t="0" r="0" b="0"/>
          <a:pathLst>
            <a:path>
              <a:moveTo>
                <a:pt x="2261896" y="0"/>
              </a:moveTo>
              <a:lnTo>
                <a:pt x="2261896" y="449776"/>
              </a:lnTo>
              <a:lnTo>
                <a:pt x="0" y="449776"/>
              </a:lnTo>
              <a:lnTo>
                <a:pt x="0" y="646509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E573D8-FC90-4D94-B5AD-2A31687D5E41}">
      <dsp:nvSpPr>
        <dsp:cNvPr id="0" name=""/>
        <dsp:cNvSpPr/>
      </dsp:nvSpPr>
      <dsp:spPr>
        <a:xfrm>
          <a:off x="1584181" y="813267"/>
          <a:ext cx="3379860" cy="9368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3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800" kern="1200" dirty="0" smtClean="0"/>
            <a:t>SNOVI SE LAHKO NAHAJAJO V: </a:t>
          </a:r>
          <a:endParaRPr lang="en-US" sz="2800" kern="1200" dirty="0"/>
        </a:p>
      </dsp:txBody>
      <dsp:txXfrm>
        <a:off x="1584181" y="813267"/>
        <a:ext cx="3379860" cy="936820"/>
      </dsp:txXfrm>
    </dsp:sp>
    <dsp:sp modelId="{CE8321EC-0EDE-4E4A-A5DD-62A3F7F4A040}">
      <dsp:nvSpPr>
        <dsp:cNvPr id="0" name=""/>
        <dsp:cNvSpPr/>
      </dsp:nvSpPr>
      <dsp:spPr>
        <a:xfrm>
          <a:off x="75394" y="2396597"/>
          <a:ext cx="1873640" cy="93682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5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800" kern="1200" dirty="0" smtClean="0"/>
            <a:t>TRDNEM STANJU </a:t>
          </a:r>
          <a:endParaRPr lang="en-US" sz="2800" kern="1200" dirty="0"/>
        </a:p>
      </dsp:txBody>
      <dsp:txXfrm>
        <a:off x="75394" y="2396597"/>
        <a:ext cx="1873640" cy="936820"/>
      </dsp:txXfrm>
    </dsp:sp>
    <dsp:sp modelId="{35FF36D5-F429-4A4B-A5F7-F19DF64B2EBC}">
      <dsp:nvSpPr>
        <dsp:cNvPr id="0" name=""/>
        <dsp:cNvSpPr/>
      </dsp:nvSpPr>
      <dsp:spPr>
        <a:xfrm>
          <a:off x="2337291" y="2396597"/>
          <a:ext cx="1873640" cy="93682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5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800" kern="1200" dirty="0" smtClean="0"/>
            <a:t>TEKOČEM STANJU</a:t>
          </a:r>
          <a:endParaRPr lang="en-US" sz="2800" kern="1200" dirty="0"/>
        </a:p>
      </dsp:txBody>
      <dsp:txXfrm>
        <a:off x="2337291" y="2396597"/>
        <a:ext cx="1873640" cy="936820"/>
      </dsp:txXfrm>
    </dsp:sp>
    <dsp:sp modelId="{D8ECEC5C-75F1-4159-A573-AE4D92C09AD0}">
      <dsp:nvSpPr>
        <dsp:cNvPr id="0" name=""/>
        <dsp:cNvSpPr/>
      </dsp:nvSpPr>
      <dsp:spPr>
        <a:xfrm>
          <a:off x="4448397" y="2396597"/>
          <a:ext cx="1873640" cy="93682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5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800" kern="1200" dirty="0" smtClean="0"/>
            <a:t>PLINASTEM STANJU</a:t>
          </a:r>
          <a:endParaRPr lang="en-US" sz="2800" kern="1200" dirty="0"/>
        </a:p>
      </dsp:txBody>
      <dsp:txXfrm>
        <a:off x="4448397" y="2396597"/>
        <a:ext cx="1873640" cy="936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B7D56-6B38-472A-9BC4-D61FA4CDF8C9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B4F01-5503-4968-B5A9-169DA7966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71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B4F01-5503-4968-B5A9-169DA7966E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58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B4F01-5503-4968-B5A9-169DA7966E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39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B4F01-5503-4968-B5A9-169DA7966E6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70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6B8159E5-0647-46D2-9BB7-3303EE179164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C4EE13-7806-4912-BFE0-359293DF1014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59E5-0647-46D2-9BB7-3303EE179164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EE13-7806-4912-BFE0-359293DF10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59E5-0647-46D2-9BB7-3303EE179164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EE13-7806-4912-BFE0-359293DF10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59E5-0647-46D2-9BB7-3303EE179164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EE13-7806-4912-BFE0-359293DF10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59E5-0647-46D2-9BB7-3303EE179164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EE13-7806-4912-BFE0-359293DF10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59E5-0647-46D2-9BB7-3303EE179164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EE13-7806-4912-BFE0-359293DF101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59E5-0647-46D2-9BB7-3303EE179164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EE13-7806-4912-BFE0-359293DF10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59E5-0647-46D2-9BB7-3303EE179164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EE13-7806-4912-BFE0-359293DF10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59E5-0647-46D2-9BB7-3303EE179164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EE13-7806-4912-BFE0-359293DF10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59E5-0647-46D2-9BB7-3303EE179164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EE13-7806-4912-BFE0-359293DF1014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59E5-0647-46D2-9BB7-3303EE179164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EE13-7806-4912-BFE0-359293DF10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6B8159E5-0647-46D2-9BB7-3303EE179164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2AC4EE13-7806-4912-BFE0-359293DF101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eucbeniki.sio.si/index.html" TargetMode="External"/><Relationship Id="rId2" Type="http://schemas.openxmlformats.org/officeDocument/2006/relationships/hyperlink" Target="https://interaktivne-vaje.si/naravoslovje/naravoslovje_tehnika_3_4r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l-SI" dirty="0" smtClean="0"/>
              <a:t>LASTNOSTI SNOVI</a:t>
            </a:r>
            <a:endParaRPr lang="en-US" dirty="0"/>
          </a:p>
        </p:txBody>
      </p:sp>
      <p:sp>
        <p:nvSpPr>
          <p:cNvPr id="5" name="Podnaslov 2"/>
          <p:cNvSpPr txBox="1">
            <a:spLocks/>
          </p:cNvSpPr>
          <p:nvPr/>
        </p:nvSpPr>
        <p:spPr>
          <a:xfrm>
            <a:off x="4716016" y="836712"/>
            <a:ext cx="3312000" cy="1278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l-SI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sl-SI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Ponavljanje </a:t>
            </a:r>
          </a:p>
          <a:p>
            <a:pPr algn="ctr"/>
            <a:r>
              <a:rPr lang="sl-SI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 utrjevanje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sl-SI" dirty="0">
                <a:solidFill>
                  <a:schemeClr val="tx2">
                    <a:lumMod val="50000"/>
                  </a:schemeClr>
                </a:solidFill>
              </a:rPr>
              <a:t>ZA LAŽJE REŠEVANJE SI LAHKO PREBEREŠ </a:t>
            </a:r>
            <a:r>
              <a:rPr lang="sl-SI" dirty="0" smtClean="0">
                <a:solidFill>
                  <a:schemeClr val="tx2">
                    <a:lumMod val="50000"/>
                  </a:schemeClr>
                </a:solidFill>
              </a:rPr>
              <a:t>POGLAVJE </a:t>
            </a:r>
            <a:r>
              <a:rPr lang="sl-SI" dirty="0">
                <a:solidFill>
                  <a:schemeClr val="tx2">
                    <a:lumMod val="50000"/>
                  </a:schemeClr>
                </a:solidFill>
              </a:rPr>
              <a:t>V UČBENIKU</a:t>
            </a:r>
          </a:p>
          <a:p>
            <a:pPr algn="ctr"/>
            <a:r>
              <a:rPr lang="sl-SI" dirty="0">
                <a:solidFill>
                  <a:schemeClr val="tx2">
                    <a:lumMod val="50000"/>
                  </a:schemeClr>
                </a:solidFill>
              </a:rPr>
              <a:t>STR. </a:t>
            </a:r>
            <a:r>
              <a:rPr lang="sl-SI" dirty="0" smtClean="0">
                <a:solidFill>
                  <a:schemeClr val="tx2">
                    <a:lumMod val="50000"/>
                  </a:schemeClr>
                </a:solidFill>
              </a:rPr>
              <a:t>79–81</a:t>
            </a:r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266978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s://eucbeniki.sio.si/nit4/1368/lo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25316"/>
            <a:ext cx="70675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UČBENIK, STR. 79, 80, 81</a:t>
            </a:r>
          </a:p>
          <a:p>
            <a:pPr algn="ctr"/>
            <a:r>
              <a:rPr lang="sl-SI" dirty="0" smtClean="0"/>
              <a:t>LASTNOSTI SNOVI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48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eti el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64904"/>
            <a:ext cx="3526240" cy="2189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UČBENIK, STR. 79, 80, 81</a:t>
            </a:r>
          </a:p>
          <a:p>
            <a:pPr algn="ctr"/>
            <a:r>
              <a:rPr lang="sl-SI" dirty="0" smtClean="0"/>
              <a:t>LASTNOSTI SNOVI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34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3" t="36019" r="12086" b="16283"/>
          <a:stretch/>
        </p:blipFill>
        <p:spPr bwMode="auto">
          <a:xfrm>
            <a:off x="4644008" y="2371673"/>
            <a:ext cx="3850106" cy="348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488832" cy="720080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C00000"/>
                </a:solidFill>
              </a:rPr>
              <a:t>TEKOČE SNOVI OKOLI NAS SO ...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t="21423" r="58597" b="7156"/>
          <a:stretch/>
        </p:blipFill>
        <p:spPr bwMode="auto">
          <a:xfrm>
            <a:off x="754020" y="2371673"/>
            <a:ext cx="401333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4767356" y="2492895"/>
            <a:ext cx="5760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N</a:t>
            </a:r>
          </a:p>
          <a:p>
            <a:r>
              <a:rPr lang="sl-SI" sz="2800" dirty="0" smtClean="0"/>
              <a:t>A</a:t>
            </a:r>
          </a:p>
          <a:p>
            <a:r>
              <a:rPr lang="sl-SI" sz="2800" dirty="0" smtClean="0"/>
              <a:t>F</a:t>
            </a:r>
          </a:p>
          <a:p>
            <a:r>
              <a:rPr lang="sl-SI" sz="2800" dirty="0" smtClean="0"/>
              <a:t> T</a:t>
            </a:r>
          </a:p>
          <a:p>
            <a:r>
              <a:rPr lang="sl-SI" sz="2800" dirty="0" smtClean="0"/>
              <a:t>A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7452320" y="2492895"/>
            <a:ext cx="5760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U</a:t>
            </a:r>
          </a:p>
          <a:p>
            <a:r>
              <a:rPr lang="sl-SI" sz="2800" dirty="0" smtClean="0"/>
              <a:t>R</a:t>
            </a:r>
          </a:p>
          <a:p>
            <a:r>
              <a:rPr lang="sl-SI" sz="2800" dirty="0" smtClean="0"/>
              <a:t> I</a:t>
            </a:r>
          </a:p>
          <a:p>
            <a:r>
              <a:rPr lang="sl-SI" sz="2800" dirty="0"/>
              <a:t>N</a:t>
            </a:r>
            <a:endParaRPr lang="sl-SI" sz="2800" dirty="0" smtClean="0"/>
          </a:p>
        </p:txBody>
      </p:sp>
      <p:sp>
        <p:nvSpPr>
          <p:cNvPr id="9" name="PoljeZBesedilom 8"/>
          <p:cNvSpPr txBox="1"/>
          <p:nvPr/>
        </p:nvSpPr>
        <p:spPr>
          <a:xfrm>
            <a:off x="5220072" y="2992866"/>
            <a:ext cx="5760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ML</a:t>
            </a:r>
          </a:p>
          <a:p>
            <a:r>
              <a:rPr lang="sl-SI" sz="2800" dirty="0" smtClean="0"/>
              <a:t>E</a:t>
            </a:r>
          </a:p>
          <a:p>
            <a:r>
              <a:rPr lang="sl-SI" sz="2800" dirty="0" smtClean="0"/>
              <a:t>K</a:t>
            </a:r>
          </a:p>
          <a:p>
            <a:r>
              <a:rPr lang="sl-SI" sz="2800" dirty="0"/>
              <a:t>O</a:t>
            </a:r>
            <a:endParaRPr lang="sl-SI" sz="2800" dirty="0" smtClean="0"/>
          </a:p>
        </p:txBody>
      </p:sp>
      <p:sp>
        <p:nvSpPr>
          <p:cNvPr id="10" name="PoljeZBesedilom 9"/>
          <p:cNvSpPr txBox="1"/>
          <p:nvPr/>
        </p:nvSpPr>
        <p:spPr>
          <a:xfrm>
            <a:off x="6084168" y="3400836"/>
            <a:ext cx="5760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 S</a:t>
            </a:r>
          </a:p>
          <a:p>
            <a:r>
              <a:rPr lang="sl-SI" sz="2800" dirty="0" smtClean="0"/>
              <a:t>O</a:t>
            </a:r>
          </a:p>
          <a:p>
            <a:r>
              <a:rPr lang="sl-SI" sz="2800" dirty="0" smtClean="0"/>
              <a:t> K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7020272" y="3400836"/>
            <a:ext cx="5760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S</a:t>
            </a:r>
          </a:p>
          <a:p>
            <a:r>
              <a:rPr lang="sl-SI" sz="2800" dirty="0" smtClean="0"/>
              <a:t> I</a:t>
            </a:r>
          </a:p>
          <a:p>
            <a:r>
              <a:rPr lang="sl-SI" sz="2800" dirty="0" smtClean="0"/>
              <a:t>R</a:t>
            </a:r>
          </a:p>
          <a:p>
            <a:r>
              <a:rPr lang="sl-SI" sz="2800" dirty="0" smtClean="0"/>
              <a:t>U</a:t>
            </a:r>
          </a:p>
          <a:p>
            <a:r>
              <a:rPr lang="sl-SI" sz="2800" dirty="0"/>
              <a:t>P</a:t>
            </a:r>
            <a:endParaRPr lang="sl-SI" sz="2800" dirty="0" smtClean="0"/>
          </a:p>
        </p:txBody>
      </p:sp>
      <p:sp>
        <p:nvSpPr>
          <p:cNvPr id="12" name="PoljeZBesedilom 11"/>
          <p:cNvSpPr txBox="1"/>
          <p:nvPr/>
        </p:nvSpPr>
        <p:spPr>
          <a:xfrm>
            <a:off x="5631970" y="3861048"/>
            <a:ext cx="5760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 K</a:t>
            </a:r>
          </a:p>
          <a:p>
            <a:r>
              <a:rPr lang="sl-SI" sz="2800" dirty="0" smtClean="0"/>
              <a:t> R</a:t>
            </a:r>
          </a:p>
          <a:p>
            <a:r>
              <a:rPr lang="sl-SI" sz="2800" dirty="0" smtClean="0"/>
              <a:t>  I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6569061" y="3861048"/>
            <a:ext cx="5760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Č</a:t>
            </a:r>
          </a:p>
          <a:p>
            <a:r>
              <a:rPr lang="sl-SI" sz="2800" dirty="0" smtClean="0"/>
              <a:t>A</a:t>
            </a:r>
          </a:p>
          <a:p>
            <a:r>
              <a:rPr lang="sl-SI" sz="2800" dirty="0" smtClean="0"/>
              <a:t> J</a:t>
            </a:r>
          </a:p>
        </p:txBody>
      </p:sp>
      <p:sp>
        <p:nvSpPr>
          <p:cNvPr id="14" name="PoljeZBesedilom 13"/>
          <p:cNvSpPr txBox="1"/>
          <p:nvPr/>
        </p:nvSpPr>
        <p:spPr>
          <a:xfrm>
            <a:off x="7918050" y="3400835"/>
            <a:ext cx="5760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M</a:t>
            </a:r>
          </a:p>
          <a:p>
            <a:r>
              <a:rPr lang="sl-SI" sz="2800" dirty="0" smtClean="0"/>
              <a:t> E</a:t>
            </a:r>
          </a:p>
          <a:p>
            <a:r>
              <a:rPr lang="sl-SI" sz="2800" dirty="0" smtClean="0"/>
              <a:t> D</a:t>
            </a:r>
          </a:p>
        </p:txBody>
      </p:sp>
      <p:sp>
        <p:nvSpPr>
          <p:cNvPr id="5" name="Pravokotnik 4"/>
          <p:cNvSpPr/>
          <p:nvPr/>
        </p:nvSpPr>
        <p:spPr>
          <a:xfrm>
            <a:off x="4767356" y="3861048"/>
            <a:ext cx="3621068" cy="4477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899592" y="177281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Reši križanko. </a:t>
            </a:r>
            <a:endParaRPr lang="en-US" dirty="0"/>
          </a:p>
        </p:txBody>
      </p:sp>
      <p:sp>
        <p:nvSpPr>
          <p:cNvPr id="15" name="PoljeZBesedilom 14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UČBENIK, STR. 79, 80, 81</a:t>
            </a:r>
          </a:p>
          <a:p>
            <a:pPr algn="ctr"/>
            <a:r>
              <a:rPr lang="sl-SI" dirty="0" smtClean="0"/>
              <a:t>LASTNOSTI SNOVI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36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5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39552" y="1559330"/>
            <a:ext cx="8136903" cy="5882704"/>
          </a:xfrm>
        </p:spPr>
        <p:txBody>
          <a:bodyPr/>
          <a:lstStyle/>
          <a:p>
            <a:pPr marL="68580" indent="0">
              <a:buNone/>
            </a:pPr>
            <a:r>
              <a:rPr lang="sl-SI" dirty="0" smtClean="0"/>
              <a:t>Tekoče snovi </a:t>
            </a:r>
            <a:r>
              <a:rPr lang="sl-SI" dirty="0" smtClean="0">
                <a:solidFill>
                  <a:srgbClr val="C00000"/>
                </a:solidFill>
              </a:rPr>
              <a:t>nimajo svoje oblike</a:t>
            </a:r>
            <a:r>
              <a:rPr lang="sl-SI" dirty="0" smtClean="0"/>
              <a:t>, zato jih shranjujemo v posodah. 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Tekočine vedno dobijo </a:t>
            </a:r>
          </a:p>
          <a:p>
            <a:pPr marL="68580" indent="0">
              <a:buNone/>
            </a:pPr>
            <a:r>
              <a:rPr lang="sl-SI" dirty="0" smtClean="0">
                <a:solidFill>
                  <a:srgbClr val="C00000"/>
                </a:solidFill>
              </a:rPr>
              <a:t>obliko posode </a:t>
            </a:r>
            <a:r>
              <a:rPr lang="sl-SI" dirty="0" smtClean="0"/>
              <a:t>in imajo </a:t>
            </a:r>
          </a:p>
          <a:p>
            <a:pPr marL="68580" indent="0">
              <a:buNone/>
            </a:pPr>
            <a:r>
              <a:rPr lang="sl-SI" dirty="0" smtClean="0">
                <a:solidFill>
                  <a:srgbClr val="C00000"/>
                </a:solidFill>
              </a:rPr>
              <a:t>gladino</a:t>
            </a:r>
            <a:r>
              <a:rPr lang="sl-SI" dirty="0" smtClean="0"/>
              <a:t>.</a:t>
            </a:r>
            <a:endParaRPr lang="en-US" dirty="0"/>
          </a:p>
        </p:txBody>
      </p:sp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6624854" cy="757888"/>
          </a:xfrm>
        </p:spPr>
        <p:txBody>
          <a:bodyPr>
            <a:normAutofit/>
          </a:bodyPr>
          <a:lstStyle/>
          <a:p>
            <a:r>
              <a:rPr lang="sl-SI" dirty="0" smtClean="0">
                <a:solidFill>
                  <a:srgbClr val="C00000"/>
                </a:solidFill>
              </a:rPr>
              <a:t>LASTNOSTI TEKOČIH SNOVI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076" name="Picture 4" descr="https://eucbeniki.sio.si/nit4/1292/SAM_17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9"/>
          <a:stretch/>
        </p:blipFill>
        <p:spPr bwMode="auto">
          <a:xfrm>
            <a:off x="611560" y="2564712"/>
            <a:ext cx="3994770" cy="176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eucbeniki.sio.si/nit4/1292/kozarec_povzete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330" y="3762547"/>
            <a:ext cx="4313957" cy="309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UČBENIK, STR. 79, 80, 81</a:t>
            </a:r>
          </a:p>
          <a:p>
            <a:pPr algn="ctr"/>
            <a:r>
              <a:rPr lang="sl-SI" dirty="0" smtClean="0"/>
              <a:t>LASTNOSTI SNOVI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971600" y="980728"/>
            <a:ext cx="7632848" cy="5400600"/>
          </a:xfrm>
        </p:spPr>
        <p:txBody>
          <a:bodyPr/>
          <a:lstStyle/>
          <a:p>
            <a:pPr marL="68580" indent="0">
              <a:buNone/>
            </a:pPr>
            <a:r>
              <a:rPr lang="sl-SI" dirty="0"/>
              <a:t>Tekočine </a:t>
            </a:r>
            <a:r>
              <a:rPr lang="sl-SI" dirty="0">
                <a:solidFill>
                  <a:srgbClr val="C00000"/>
                </a:solidFill>
              </a:rPr>
              <a:t>tečejo, kapljajo, pršijo</a:t>
            </a:r>
            <a:r>
              <a:rPr lang="sl-SI" dirty="0"/>
              <a:t>. </a:t>
            </a:r>
            <a:endParaRPr lang="sl-SI" dirty="0" smtClean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Lahko </a:t>
            </a:r>
            <a:r>
              <a:rPr lang="sl-SI" dirty="0"/>
              <a:t>jih </a:t>
            </a:r>
            <a:r>
              <a:rPr lang="sl-SI" dirty="0" smtClean="0">
                <a:solidFill>
                  <a:srgbClr val="C00000"/>
                </a:solidFill>
              </a:rPr>
              <a:t>prelivamo. </a:t>
            </a:r>
            <a:r>
              <a:rPr lang="sl-SI" dirty="0" smtClean="0"/>
              <a:t>Ko </a:t>
            </a:r>
            <a:r>
              <a:rPr lang="sl-SI" dirty="0"/>
              <a:t>prelivamo enako količino vode in medu hkrati, ugotovimo, da </a:t>
            </a:r>
            <a:r>
              <a:rPr lang="sl-SI" dirty="0">
                <a:solidFill>
                  <a:srgbClr val="C00000"/>
                </a:solidFill>
              </a:rPr>
              <a:t>tečeta različno hitro. </a:t>
            </a:r>
            <a:endParaRPr lang="sl-SI" dirty="0" smtClean="0">
              <a:solidFill>
                <a:srgbClr val="C00000"/>
              </a:solidFill>
            </a:endParaRPr>
          </a:p>
          <a:p>
            <a:pPr marL="68580" indent="0" algn="ctr">
              <a:buNone/>
            </a:pPr>
            <a:r>
              <a:rPr lang="sl-SI" dirty="0" smtClean="0">
                <a:solidFill>
                  <a:schemeClr val="tx1"/>
                </a:solidFill>
              </a:rPr>
              <a:t>Primer:</a:t>
            </a:r>
          </a:p>
          <a:p>
            <a:pPr marL="6858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v</a:t>
            </a:r>
            <a:r>
              <a:rPr lang="sl-SI" dirty="0" smtClean="0">
                <a:solidFill>
                  <a:schemeClr val="tx1"/>
                </a:solidFill>
              </a:rPr>
              <a:t>oda in med</a:t>
            </a:r>
          </a:p>
        </p:txBody>
      </p:sp>
      <p:pic>
        <p:nvPicPr>
          <p:cNvPr id="15365" name="Picture 5" descr="Pod kRinko | Gore-ljudj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5"/>
          <a:stretch/>
        </p:blipFill>
        <p:spPr bwMode="auto">
          <a:xfrm>
            <a:off x="6228184" y="1505000"/>
            <a:ext cx="2376263" cy="221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I moja kaplja pomaže ga tkati | Rusmari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1" r="32584"/>
          <a:stretch/>
        </p:blipFill>
        <p:spPr bwMode="auto">
          <a:xfrm>
            <a:off x="3635896" y="1505000"/>
            <a:ext cx="2468716" cy="219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Je voda dovolj za žejo? | Student.s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05001"/>
            <a:ext cx="2373660" cy="220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26562" r="16910" b="14583"/>
          <a:stretch/>
        </p:blipFill>
        <p:spPr bwMode="auto">
          <a:xfrm>
            <a:off x="401444" y="5237468"/>
            <a:ext cx="3269898" cy="158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8" t="13281" r="21157" b="14439"/>
          <a:stretch/>
        </p:blipFill>
        <p:spPr bwMode="auto">
          <a:xfrm>
            <a:off x="5969027" y="4906809"/>
            <a:ext cx="2743567" cy="191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jeZBesedilom 7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UČBENIK, STR. 79, 80, 81</a:t>
            </a:r>
          </a:p>
          <a:p>
            <a:pPr algn="ctr"/>
            <a:r>
              <a:rPr lang="sl-SI" dirty="0" smtClean="0"/>
              <a:t>LASTNOSTI SNOVI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29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11560" y="836712"/>
            <a:ext cx="7776864" cy="396044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dirty="0"/>
              <a:t>Tekočine </a:t>
            </a:r>
            <a:r>
              <a:rPr lang="sl-SI" dirty="0">
                <a:solidFill>
                  <a:srgbClr val="C00000"/>
                </a:solidFill>
              </a:rPr>
              <a:t>hranimo v posodah </a:t>
            </a:r>
            <a:r>
              <a:rPr lang="sl-SI" dirty="0"/>
              <a:t>in </a:t>
            </a:r>
            <a:r>
              <a:rPr lang="sl-SI" dirty="0">
                <a:solidFill>
                  <a:srgbClr val="C00000"/>
                </a:solidFill>
              </a:rPr>
              <a:t>pretakamo po ceveh</a:t>
            </a:r>
            <a:r>
              <a:rPr lang="sl-SI" dirty="0"/>
              <a:t>. </a:t>
            </a:r>
            <a:r>
              <a:rPr lang="sl-SI" dirty="0" smtClean="0"/>
              <a:t>Posode </a:t>
            </a:r>
            <a:r>
              <a:rPr lang="sl-SI" dirty="0"/>
              <a:t>in cevi morajo biti iz snovi, ki tekočin ne vpijejo. Narejene so </a:t>
            </a:r>
            <a:r>
              <a:rPr lang="sl-SI" dirty="0">
                <a:solidFill>
                  <a:srgbClr val="C00000"/>
                </a:solidFill>
              </a:rPr>
              <a:t>iz plastike, kovine, stekla ali lesa</a:t>
            </a:r>
            <a:r>
              <a:rPr lang="sl-SI" dirty="0"/>
              <a:t>. </a:t>
            </a: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Posode </a:t>
            </a:r>
            <a:r>
              <a:rPr lang="sl-SI" dirty="0"/>
              <a:t>so lahko različne tudi po </a:t>
            </a:r>
            <a:r>
              <a:rPr lang="sl-SI" dirty="0" smtClean="0"/>
              <a:t>velikosti.</a:t>
            </a:r>
            <a:endParaRPr lang="en-US" dirty="0"/>
          </a:p>
        </p:txBody>
      </p:sp>
      <p:pic>
        <p:nvPicPr>
          <p:cNvPr id="16386" name="Picture 2" descr="https://eucbeniki.sio.si/nit4/1292/706c6fc48d6576696e6b6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6"/>
          <a:stretch/>
        </p:blipFill>
        <p:spPr bwMode="auto">
          <a:xfrm>
            <a:off x="1031875" y="2420888"/>
            <a:ext cx="1307878" cy="168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eucbeniki.sio.si/nit4/1292/kozare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17506"/>
            <a:ext cx="1152128" cy="169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eucbeniki.sio.si/nit4/1292/stekleni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17506"/>
            <a:ext cx="1195849" cy="169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s://eucbeniki.sio.si/nit4/1292/zdravilo,_cistern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4653136"/>
            <a:ext cx="6592416" cy="184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UČBENIK, STR. 79, 80, 81</a:t>
            </a:r>
          </a:p>
          <a:p>
            <a:pPr algn="ctr"/>
            <a:r>
              <a:rPr lang="sl-SI" dirty="0" smtClean="0"/>
              <a:t>LASTNOSTI SNOVI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02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3568" y="836712"/>
            <a:ext cx="4752528" cy="757888"/>
          </a:xfrm>
        </p:spPr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LASTNOSTI PLINOV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translational_motion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1920" y="3329704"/>
            <a:ext cx="3276364" cy="2872180"/>
          </a:xfrm>
        </p:spPr>
      </p:pic>
      <p:sp>
        <p:nvSpPr>
          <p:cNvPr id="5" name="PoljeZBesedilom 4"/>
          <p:cNvSpPr txBox="1"/>
          <p:nvPr/>
        </p:nvSpPr>
        <p:spPr>
          <a:xfrm>
            <a:off x="827584" y="1572647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Plini so povsod okoli nas. Če jih stisnemo v posodo</a:t>
            </a:r>
            <a:r>
              <a:rPr lang="sl-SI" sz="2400" dirty="0" smtClean="0">
                <a:solidFill>
                  <a:srgbClr val="C00000"/>
                </a:solidFill>
              </a:rPr>
              <a:t>, zavzamejo ves prostor v posodi</a:t>
            </a:r>
            <a:r>
              <a:rPr lang="sl-SI" sz="2400" dirty="0" smtClean="0"/>
              <a:t>.  Najpomembnejši plin za nas je </a:t>
            </a:r>
            <a:r>
              <a:rPr lang="sl-SI" sz="2400" dirty="0" smtClean="0">
                <a:solidFill>
                  <a:srgbClr val="C00000"/>
                </a:solidFill>
              </a:rPr>
              <a:t>kisik</a:t>
            </a:r>
            <a:r>
              <a:rPr lang="sl-SI" sz="2400" dirty="0" smtClean="0"/>
              <a:t>. </a:t>
            </a:r>
            <a:endParaRPr lang="en-US" sz="2400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1187624" y="460930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Klikni na sliko –&gt;</a:t>
            </a:r>
            <a:endParaRPr lang="en-US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UČBENIK, STR. 79, 80, 81</a:t>
            </a:r>
          </a:p>
          <a:p>
            <a:pPr algn="ctr"/>
            <a:r>
              <a:rPr lang="sl-SI" b="1" dirty="0" smtClean="0"/>
              <a:t>LASTNOSTI SNOVI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5371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39552" y="874042"/>
            <a:ext cx="7842398" cy="3508977"/>
          </a:xfrm>
        </p:spPr>
        <p:txBody>
          <a:bodyPr/>
          <a:lstStyle/>
          <a:p>
            <a:pPr marL="68580" indent="0">
              <a:buNone/>
            </a:pPr>
            <a:r>
              <a:rPr lang="sl-SI" dirty="0"/>
              <a:t>Plinaste snovi lahko shranimo tako, da jih utekočinimo (ohladimo in stisnemo –</a:t>
            </a:r>
            <a:r>
              <a:rPr lang="sl-SI" b="1" dirty="0"/>
              <a:t> </a:t>
            </a:r>
            <a:r>
              <a:rPr lang="sl-SI" dirty="0"/>
              <a:t>npr. </a:t>
            </a:r>
            <a:r>
              <a:rPr lang="sl-SI" dirty="0">
                <a:solidFill>
                  <a:srgbClr val="C00000"/>
                </a:solidFill>
              </a:rPr>
              <a:t>zrak v</a:t>
            </a:r>
            <a:r>
              <a:rPr lang="sl-SI" b="1" dirty="0">
                <a:solidFill>
                  <a:srgbClr val="C00000"/>
                </a:solidFill>
              </a:rPr>
              <a:t> </a:t>
            </a:r>
            <a:r>
              <a:rPr lang="sl-SI" dirty="0">
                <a:solidFill>
                  <a:srgbClr val="C00000"/>
                </a:solidFill>
              </a:rPr>
              <a:t>potapljaške bombe ali gorilni plin v jeklenko</a:t>
            </a:r>
            <a:r>
              <a:rPr lang="sl-SI" dirty="0"/>
              <a:t>). </a:t>
            </a: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Tudi </a:t>
            </a:r>
            <a:r>
              <a:rPr lang="sl-SI" dirty="0"/>
              <a:t>pline lahko vodimo po ceveh.</a:t>
            </a:r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4" name="Picture 2" descr="https://eucbeniki.sio.si/nit5/1380/Plin%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287" y="3176534"/>
            <a:ext cx="1440160" cy="216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eucbeniki.sio.si/nit5/1380/SAM_12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441" y="2284867"/>
            <a:ext cx="2495015" cy="178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Balonarski klub 'OPA' Velenje - Velenje | 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7653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Pro Div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6" t="21678" r="28937" b="12602"/>
          <a:stretch/>
        </p:blipFill>
        <p:spPr bwMode="auto">
          <a:xfrm>
            <a:off x="518028" y="3176534"/>
            <a:ext cx="1667653" cy="21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linski rat - Jug Europe nema alternative plinovodu &quot;Turski tok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441" y="4258621"/>
            <a:ext cx="2471569" cy="169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jeZBesedilom 8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UČBENIK, STR. 79, 80, 81</a:t>
            </a:r>
          </a:p>
          <a:p>
            <a:pPr algn="ctr"/>
            <a:r>
              <a:rPr lang="sl-SI" b="1" dirty="0" smtClean="0"/>
              <a:t>LASTNOSTI SNOVI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8101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dirty="0" smtClean="0"/>
              <a:t>OZNAKE ZA NEVARNE SNOVI</a:t>
            </a:r>
            <a:endParaRPr lang="en-US" dirty="0"/>
          </a:p>
        </p:txBody>
      </p:sp>
      <p:sp>
        <p:nvSpPr>
          <p:cNvPr id="5" name="Podnaslov 2"/>
          <p:cNvSpPr txBox="1">
            <a:spLocks/>
          </p:cNvSpPr>
          <p:nvPr/>
        </p:nvSpPr>
        <p:spPr>
          <a:xfrm>
            <a:off x="4716016" y="836712"/>
            <a:ext cx="3312000" cy="12780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l-SI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sl-SI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Ponavljanje </a:t>
            </a:r>
          </a:p>
          <a:p>
            <a:pPr algn="ctr"/>
            <a:r>
              <a:rPr lang="sl-SI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 utrjevanje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1746" name="Picture 2" descr="Država, ki ne zna poskrbeti za odpadk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9" y="1988840"/>
            <a:ext cx="4125767" cy="385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sl-SI" dirty="0">
                <a:solidFill>
                  <a:schemeClr val="tx2">
                    <a:lumMod val="50000"/>
                  </a:schemeClr>
                </a:solidFill>
              </a:rPr>
              <a:t>ZA LAŽJE REŠEVANJE SI LAHKO PREBEREŠ POGLAVJE V UČBENIKU</a:t>
            </a:r>
          </a:p>
          <a:p>
            <a:pPr algn="ctr"/>
            <a:r>
              <a:rPr lang="sl-SI" dirty="0">
                <a:solidFill>
                  <a:schemeClr val="tx2">
                    <a:lumMod val="50000"/>
                  </a:schemeClr>
                </a:solidFill>
              </a:rPr>
              <a:t>STR. </a:t>
            </a:r>
            <a:r>
              <a:rPr lang="sl-SI" dirty="0" smtClean="0">
                <a:solidFill>
                  <a:schemeClr val="tx2">
                    <a:lumMod val="50000"/>
                  </a:schemeClr>
                </a:solidFill>
              </a:rPr>
              <a:t>82–83</a:t>
            </a:r>
            <a:endParaRPr lang="sl-SI" dirty="0"/>
          </a:p>
          <a:p>
            <a:pPr algn="ctr"/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391565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39552" y="764704"/>
            <a:ext cx="8136904" cy="5067925"/>
          </a:xfrm>
        </p:spPr>
        <p:txBody>
          <a:bodyPr/>
          <a:lstStyle/>
          <a:p>
            <a:pPr marL="68580" indent="0">
              <a:buNone/>
            </a:pPr>
            <a:r>
              <a:rPr lang="sl-SI" dirty="0"/>
              <a:t>Nevarna snov je tista, ki ima </a:t>
            </a:r>
            <a:r>
              <a:rPr lang="sl-SI" dirty="0" smtClean="0"/>
              <a:t>nevarne </a:t>
            </a:r>
            <a:r>
              <a:rPr lang="sl-SI" dirty="0"/>
              <a:t>lastnosti </a:t>
            </a:r>
            <a:r>
              <a:rPr lang="sl-SI" dirty="0">
                <a:solidFill>
                  <a:srgbClr val="C00000"/>
                </a:solidFill>
              </a:rPr>
              <a:t>za </a:t>
            </a:r>
            <a:r>
              <a:rPr lang="sl-SI" dirty="0" smtClean="0">
                <a:solidFill>
                  <a:srgbClr val="C00000"/>
                </a:solidFill>
              </a:rPr>
              <a:t>okolje</a:t>
            </a:r>
            <a:r>
              <a:rPr lang="sl-SI" dirty="0">
                <a:solidFill>
                  <a:srgbClr val="C00000"/>
                </a:solidFill>
              </a:rPr>
              <a:t> </a:t>
            </a:r>
            <a:r>
              <a:rPr lang="sl-SI" dirty="0" smtClean="0"/>
              <a:t>in/ali </a:t>
            </a:r>
            <a:r>
              <a:rPr lang="sl-SI" dirty="0"/>
              <a:t>nevarne lastnosti </a:t>
            </a:r>
            <a:r>
              <a:rPr lang="sl-SI" dirty="0">
                <a:solidFill>
                  <a:srgbClr val="C00000"/>
                </a:solidFill>
              </a:rPr>
              <a:t>za zdravje.</a:t>
            </a:r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Nevarne </a:t>
            </a:r>
            <a:r>
              <a:rPr lang="sl-SI" dirty="0"/>
              <a:t>snovi so označene s </a:t>
            </a:r>
            <a:r>
              <a:rPr lang="sl-SI" dirty="0" err="1">
                <a:solidFill>
                  <a:srgbClr val="C00000"/>
                </a:solidFill>
              </a:rPr>
              <a:t>piktogrami</a:t>
            </a:r>
            <a:r>
              <a:rPr lang="sl-SI" dirty="0">
                <a:solidFill>
                  <a:srgbClr val="C00000"/>
                </a:solidFill>
              </a:rPr>
              <a:t>.</a:t>
            </a:r>
          </a:p>
          <a:p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STARI SIMBOLI			NOVI SIMBOLI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4" t="51077" r="56864" b="16810"/>
          <a:stretch/>
        </p:blipFill>
        <p:spPr bwMode="auto">
          <a:xfrm>
            <a:off x="4900509" y="3470282"/>
            <a:ext cx="4215332" cy="309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5" t="18965" r="56864" b="48923"/>
          <a:stretch/>
        </p:blipFill>
        <p:spPr bwMode="auto">
          <a:xfrm>
            <a:off x="251520" y="3429000"/>
            <a:ext cx="4328640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UČBENIK, STR. 82, 83</a:t>
            </a:r>
          </a:p>
          <a:p>
            <a:pPr algn="ctr"/>
            <a:r>
              <a:rPr lang="sl-SI" dirty="0" smtClean="0"/>
              <a:t>OZNAKE ZA NEVARNE SNOVI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45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230832"/>
            <a:ext cx="8604448" cy="541864"/>
          </a:xfrm>
        </p:spPr>
        <p:txBody>
          <a:bodyPr>
            <a:noAutofit/>
          </a:bodyPr>
          <a:lstStyle/>
          <a:p>
            <a:r>
              <a:rPr lang="sl-SI" sz="1600" dirty="0" smtClean="0">
                <a:solidFill>
                  <a:srgbClr val="C00000"/>
                </a:solidFill>
              </a:rPr>
              <a:t>Snovi razvrščamo po njihovih lastnostih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UČBENIK, STR. 79, 80, 81</a:t>
            </a:r>
          </a:p>
          <a:p>
            <a:pPr algn="ctr"/>
            <a:r>
              <a:rPr lang="sl-SI" b="1" dirty="0" smtClean="0"/>
              <a:t>LASTNOSTI SNOVI</a:t>
            </a:r>
            <a:endParaRPr lang="en-US" b="1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114951652"/>
              </p:ext>
            </p:extLst>
          </p:nvPr>
        </p:nvGraphicFramePr>
        <p:xfrm>
          <a:off x="1413609" y="692696"/>
          <a:ext cx="6408712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394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75329" y="764704"/>
            <a:ext cx="6777317" cy="3508977"/>
          </a:xfrm>
        </p:spPr>
        <p:txBody>
          <a:bodyPr/>
          <a:lstStyle/>
          <a:p>
            <a:pPr marL="68580" indent="0">
              <a:buNone/>
            </a:pPr>
            <a:r>
              <a:rPr lang="sl-SI" dirty="0" smtClean="0"/>
              <a:t>Primer označevanja </a:t>
            </a:r>
            <a:r>
              <a:rPr lang="sl-SI" dirty="0"/>
              <a:t>nevarne snovi, ki jo lahko vidimo na etiketi </a:t>
            </a:r>
            <a:r>
              <a:rPr lang="sl-SI" dirty="0" smtClean="0"/>
              <a:t>embalaže čistila</a:t>
            </a:r>
            <a:r>
              <a:rPr lang="sl-SI" dirty="0"/>
              <a:t>.</a:t>
            </a:r>
            <a:endParaRPr lang="en-US" dirty="0"/>
          </a:p>
        </p:txBody>
      </p:sp>
      <p:pic>
        <p:nvPicPr>
          <p:cNvPr id="27650" name="Picture 2" descr="https://eucbeniki.sio.si/nar6/971/etiket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5544616" cy="457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UČBENIK, STR. 82, 83</a:t>
            </a:r>
          </a:p>
          <a:p>
            <a:pPr algn="ctr"/>
            <a:r>
              <a:rPr lang="sl-SI" dirty="0" smtClean="0"/>
              <a:t>OZNAKE ZA NEVARNE SNOVI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3108" y="908720"/>
            <a:ext cx="8424936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sl-SI" sz="2800" dirty="0" smtClean="0">
                <a:solidFill>
                  <a:schemeClr val="tx1"/>
                </a:solidFill>
              </a:rPr>
              <a:t/>
            </a:r>
            <a:br>
              <a:rPr lang="sl-SI" sz="2800" dirty="0" smtClean="0">
                <a:solidFill>
                  <a:schemeClr val="tx1"/>
                </a:solidFill>
              </a:rPr>
            </a:br>
            <a:r>
              <a:rPr lang="sl-SI" sz="2800" dirty="0" smtClean="0">
                <a:solidFill>
                  <a:srgbClr val="C00000"/>
                </a:solidFill>
              </a:rPr>
              <a:t>RAVNANJE Z NEVARNIMI ODPADKI</a:t>
            </a:r>
            <a:br>
              <a:rPr lang="sl-SI" sz="2800" dirty="0" smtClean="0">
                <a:solidFill>
                  <a:srgbClr val="C00000"/>
                </a:solidFill>
              </a:rPr>
            </a:br>
            <a:r>
              <a:rPr lang="sl-SI" sz="2800" dirty="0" smtClean="0">
                <a:solidFill>
                  <a:schemeClr val="tx1"/>
                </a:solidFill>
              </a:rPr>
              <a:t>Embalažo z nevarnimi odpadki moramo ustrezno ločevati in zbirati. 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30724" name="Picture 4" descr="RAVNANJE Z ODPADKI: NEVARNI ODPAD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76200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UČBENIK, STR. 82, 83</a:t>
            </a:r>
          </a:p>
          <a:p>
            <a:pPr algn="ctr"/>
            <a:r>
              <a:rPr lang="sl-SI" dirty="0" smtClean="0"/>
              <a:t>OZNAKE ZA NEVARNE SNOVI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8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3568" y="836712"/>
            <a:ext cx="7024744" cy="68588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PREPOZNAJ SIMBOL.</a:t>
            </a:r>
            <a:endParaRPr lang="en-US" dirty="0"/>
          </a:p>
        </p:txBody>
      </p:sp>
      <p:pic>
        <p:nvPicPr>
          <p:cNvPr id="4" name="Slika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88576"/>
            <a:ext cx="2883535" cy="2886710"/>
          </a:xfrm>
          <a:prstGeom prst="rect">
            <a:avLst/>
          </a:prstGeom>
        </p:spPr>
      </p:pic>
      <p:pic>
        <p:nvPicPr>
          <p:cNvPr id="6" name="Slika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88576"/>
            <a:ext cx="2883535" cy="2886710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546733" y="513217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OKSIDATIVNO</a:t>
            </a:r>
            <a:endParaRPr lang="en-US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4501599" y="5151631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VNETLJIVO</a:t>
            </a:r>
            <a:endParaRPr lang="en-US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UČBENIK, STR. 82, 83</a:t>
            </a:r>
          </a:p>
          <a:p>
            <a:pPr algn="ctr"/>
            <a:r>
              <a:rPr lang="sl-SI" dirty="0" smtClean="0"/>
              <a:t>OZNAKE ZA NEVARNE SNOVI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81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683568" y="836712"/>
            <a:ext cx="7024744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mtClean="0"/>
              <a:t>PREPOZNAJ SIMBOL.</a:t>
            </a:r>
            <a:endParaRPr lang="en-US" dirty="0"/>
          </a:p>
        </p:txBody>
      </p:sp>
      <p:pic>
        <p:nvPicPr>
          <p:cNvPr id="5" name="Slika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5" y="1985645"/>
            <a:ext cx="2883535" cy="2886710"/>
          </a:xfrm>
          <a:prstGeom prst="rect">
            <a:avLst/>
          </a:prstGeom>
        </p:spPr>
      </p:pic>
      <p:pic>
        <p:nvPicPr>
          <p:cNvPr id="6" name="Slika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85645"/>
            <a:ext cx="2883535" cy="2886710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4940424" y="5145595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STRUPENO</a:t>
            </a:r>
            <a:endParaRPr lang="en-US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525580" y="5330261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JEDKO</a:t>
            </a:r>
            <a:endParaRPr lang="en-US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UČBENIK, STR. 82, 83</a:t>
            </a:r>
          </a:p>
          <a:p>
            <a:pPr algn="ctr"/>
            <a:r>
              <a:rPr lang="sl-SI" dirty="0" smtClean="0"/>
              <a:t>OZNAKE ZA NEVARNE SNOVI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77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683568" y="836712"/>
            <a:ext cx="7024744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mtClean="0"/>
              <a:t>PREPOZNAJ SIMBOL.</a:t>
            </a:r>
            <a:endParaRPr lang="en-US" dirty="0"/>
          </a:p>
        </p:txBody>
      </p:sp>
      <p:pic>
        <p:nvPicPr>
          <p:cNvPr id="3" name="Slika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42" y="1964564"/>
            <a:ext cx="2883535" cy="2886710"/>
          </a:xfrm>
          <a:prstGeom prst="rect">
            <a:avLst/>
          </a:prstGeom>
        </p:spPr>
      </p:pic>
      <p:pic>
        <p:nvPicPr>
          <p:cNvPr id="5" name="Slika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60299"/>
            <a:ext cx="2883535" cy="2887345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4940424" y="5145595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NEVARNO</a:t>
            </a:r>
            <a:endParaRPr lang="en-US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962917" y="514637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Z</a:t>
            </a:r>
            <a:r>
              <a:rPr lang="sl-SI" dirty="0" smtClean="0"/>
              <a:t>DRAVJU ŠKODLJIVO</a:t>
            </a:r>
            <a:endParaRPr lang="en-US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UČBENIK, STR. 82, 83</a:t>
            </a:r>
          </a:p>
          <a:p>
            <a:pPr algn="ctr"/>
            <a:r>
              <a:rPr lang="sl-SI" dirty="0" smtClean="0"/>
              <a:t>OZNAKE ZA NEVARNE SNOVI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74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683568" y="836712"/>
            <a:ext cx="7024744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mtClean="0"/>
              <a:t>PREPOZNAJ SIMBOL.</a:t>
            </a:r>
            <a:endParaRPr lang="en-US" dirty="0"/>
          </a:p>
        </p:txBody>
      </p:sp>
      <p:pic>
        <p:nvPicPr>
          <p:cNvPr id="5" name="Slika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53" y="2242779"/>
            <a:ext cx="2883535" cy="2886710"/>
          </a:xfrm>
          <a:prstGeom prst="rect">
            <a:avLst/>
          </a:prstGeom>
        </p:spPr>
      </p:pic>
      <p:pic>
        <p:nvPicPr>
          <p:cNvPr id="6" name="Slika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42779"/>
            <a:ext cx="2883535" cy="2886710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739556" y="541478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PLINI POD TLAKOM</a:t>
            </a:r>
            <a:endParaRPr lang="en-US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4563428" y="541478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EKSPLOZIVNO</a:t>
            </a:r>
            <a:endParaRPr lang="en-US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UČBENIK, STR. 82, 83</a:t>
            </a:r>
          </a:p>
          <a:p>
            <a:pPr algn="ctr"/>
            <a:r>
              <a:rPr lang="sl-SI" dirty="0" smtClean="0"/>
              <a:t>OZNAKE ZA NEVARNE SNOVI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74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683568" y="836712"/>
            <a:ext cx="7024744" cy="6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mtClean="0"/>
              <a:t>PREPOZNAJ SIMBOL.</a:t>
            </a:r>
            <a:endParaRPr lang="en-US" dirty="0"/>
          </a:p>
        </p:txBody>
      </p:sp>
      <p:pic>
        <p:nvPicPr>
          <p:cNvPr id="3" name="Slika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172" y="1950484"/>
            <a:ext cx="2883535" cy="288671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2467748" y="5273235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OKOLJU NEVARNO</a:t>
            </a:r>
            <a:endParaRPr lang="en-US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UČBENIK, STR. 82, 83</a:t>
            </a:r>
          </a:p>
          <a:p>
            <a:pPr algn="ctr"/>
            <a:r>
              <a:rPr lang="sl-SI" dirty="0" smtClean="0"/>
              <a:t>OZNAKE ZA NEVARNE SNOVI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74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024744" cy="613872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C00000"/>
                </a:solidFill>
              </a:rPr>
              <a:t>ODMOR!!!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183" y="980729"/>
            <a:ext cx="5850129" cy="551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83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572001" y="2276872"/>
            <a:ext cx="3816424" cy="2133764"/>
          </a:xfrm>
        </p:spPr>
        <p:txBody>
          <a:bodyPr>
            <a:noAutofit/>
          </a:bodyPr>
          <a:lstStyle/>
          <a:p>
            <a:pPr algn="ctr"/>
            <a:r>
              <a:rPr lang="sl-SI" sz="4000" b="1" dirty="0" smtClean="0"/>
              <a:t/>
            </a:r>
            <a:br>
              <a:rPr lang="sl-SI" sz="4000" b="1" dirty="0" smtClean="0"/>
            </a:br>
            <a:r>
              <a:rPr lang="sl-SI" sz="4000" dirty="0" smtClean="0"/>
              <a:t>Lastnosti snovi se lahko spreminjajo</a:t>
            </a:r>
            <a:endParaRPr lang="en-US" sz="40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endParaRPr lang="sl-SI" dirty="0" smtClean="0"/>
          </a:p>
          <a:p>
            <a:pPr algn="ctr"/>
            <a:r>
              <a:rPr lang="sl-SI" dirty="0" smtClean="0"/>
              <a:t>Učbenik: str.  86 in 87</a:t>
            </a:r>
            <a:endParaRPr lang="en-US" dirty="0"/>
          </a:p>
        </p:txBody>
      </p:sp>
      <p:sp>
        <p:nvSpPr>
          <p:cNvPr id="4" name="Podnaslov 2"/>
          <p:cNvSpPr txBox="1">
            <a:spLocks/>
          </p:cNvSpPr>
          <p:nvPr/>
        </p:nvSpPr>
        <p:spPr>
          <a:xfrm>
            <a:off x="4716015" y="908719"/>
            <a:ext cx="3312000" cy="75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l-SI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sl-SI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NOVA SNOV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11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39552" y="1124744"/>
            <a:ext cx="7848872" cy="5184576"/>
          </a:xfrm>
          <a:noFill/>
        </p:spPr>
        <p:txBody>
          <a:bodyPr>
            <a:normAutofit fontScale="92500" lnSpcReduction="20000"/>
          </a:bodyPr>
          <a:lstStyle/>
          <a:p>
            <a:pPr marL="68580" indent="0" algn="ctr">
              <a:buNone/>
            </a:pPr>
            <a:r>
              <a:rPr lang="sl-SI" dirty="0"/>
              <a:t>Nekatere snovi se pri segrevanju spreminjajo. </a:t>
            </a: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Iz</a:t>
            </a:r>
            <a:r>
              <a:rPr lang="sl-SI" dirty="0"/>
              <a:t> </a:t>
            </a:r>
            <a:r>
              <a:rPr lang="sl-SI" b="1" dirty="0"/>
              <a:t>trdnih snovi</a:t>
            </a:r>
            <a:r>
              <a:rPr lang="sl-SI" dirty="0"/>
              <a:t> nastane </a:t>
            </a:r>
            <a:r>
              <a:rPr lang="sl-SI" b="1" dirty="0"/>
              <a:t>tekočina</a:t>
            </a:r>
            <a:r>
              <a:rPr lang="sl-SI" dirty="0"/>
              <a:t>, iz tekočine pa </a:t>
            </a:r>
            <a:r>
              <a:rPr lang="sl-SI" b="1" dirty="0"/>
              <a:t>plin</a:t>
            </a:r>
            <a:r>
              <a:rPr lang="sl-SI" dirty="0" smtClean="0"/>
              <a:t>.</a:t>
            </a:r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	</a:t>
            </a:r>
            <a:endParaRPr lang="sl-SI" dirty="0"/>
          </a:p>
          <a:p>
            <a:pPr marL="68580" indent="0" algn="ctr">
              <a:buNone/>
            </a:pPr>
            <a:r>
              <a:rPr lang="sl-SI" dirty="0" smtClean="0"/>
              <a:t>V učbeniku preberi stran 86 in stran 87.</a:t>
            </a:r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16832"/>
            <a:ext cx="3640278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355976" y="0"/>
            <a:ext cx="40064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UČBENIK, STR. 86, 87</a:t>
            </a:r>
          </a:p>
          <a:p>
            <a:pPr algn="ctr"/>
            <a:r>
              <a:rPr lang="sl-SI" sz="1600" dirty="0" smtClean="0"/>
              <a:t>SPREMINJANJE LASTNOSTI SNOVI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8748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3568" y="836712"/>
            <a:ext cx="4546528" cy="710952"/>
          </a:xfrm>
        </p:spPr>
        <p:txBody>
          <a:bodyPr>
            <a:normAutofit/>
          </a:bodyPr>
          <a:lstStyle/>
          <a:p>
            <a:r>
              <a:rPr lang="sl-SI" dirty="0" smtClean="0">
                <a:solidFill>
                  <a:srgbClr val="C00000"/>
                </a:solidFill>
              </a:rPr>
              <a:t>LASTNOSTI SNOVI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755576" y="1628800"/>
            <a:ext cx="7632848" cy="3508977"/>
          </a:xfrm>
        </p:spPr>
        <p:txBody>
          <a:bodyPr/>
          <a:lstStyle/>
          <a:p>
            <a:pPr marL="68580" indent="0">
              <a:buNone/>
            </a:pPr>
            <a:r>
              <a:rPr lang="sl-SI" sz="2000" dirty="0"/>
              <a:t>Si predstavljaš, da bi bila zobna krema v tubi iz železa?</a:t>
            </a:r>
            <a:endParaRPr lang="en-US" sz="2000" dirty="0"/>
          </a:p>
          <a:p>
            <a:endParaRPr lang="en-US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816243" y="5157192"/>
            <a:ext cx="6492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solidFill>
                  <a:srgbClr val="C00000"/>
                </a:solidFill>
              </a:rPr>
              <a:t>Vsaka snov ni primerna za vsak izdelek</a:t>
            </a:r>
            <a:r>
              <a:rPr lang="sl-SI" sz="20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  <a:p>
            <a:r>
              <a:rPr lang="sl-SI" sz="2000" dirty="0" smtClean="0">
                <a:solidFill>
                  <a:schemeClr val="accent2">
                    <a:lumMod val="50000"/>
                  </a:schemeClr>
                </a:solidFill>
              </a:rPr>
              <a:t>Od lastnosti snovi je odvisno: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 smtClean="0">
                <a:solidFill>
                  <a:schemeClr val="accent2">
                    <a:lumMod val="50000"/>
                  </a:schemeClr>
                </a:solidFill>
              </a:rPr>
              <a:t>kje bomo </a:t>
            </a:r>
            <a:r>
              <a:rPr lang="sl-SI" sz="2000" dirty="0" smtClean="0">
                <a:solidFill>
                  <a:srgbClr val="C00000"/>
                </a:solidFill>
              </a:rPr>
              <a:t>uporabili</a:t>
            </a:r>
            <a:r>
              <a:rPr lang="sl-SI" sz="2000" dirty="0" smtClean="0">
                <a:solidFill>
                  <a:schemeClr val="accent2">
                    <a:lumMod val="50000"/>
                  </a:schemeClr>
                </a:solidFill>
              </a:rPr>
              <a:t> snov,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 smtClean="0">
                <a:solidFill>
                  <a:schemeClr val="accent2">
                    <a:lumMod val="50000"/>
                  </a:schemeClr>
                </a:solidFill>
              </a:rPr>
              <a:t>kje jo bomo </a:t>
            </a:r>
            <a:r>
              <a:rPr lang="sl-SI" sz="2000" dirty="0" smtClean="0">
                <a:solidFill>
                  <a:srgbClr val="C00000"/>
                </a:solidFill>
              </a:rPr>
              <a:t>shranjevali</a:t>
            </a:r>
            <a:r>
              <a:rPr lang="sl-SI" sz="20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" t="44271" r="23060" b="7813"/>
          <a:stretch/>
        </p:blipFill>
        <p:spPr bwMode="auto">
          <a:xfrm>
            <a:off x="816243" y="2258808"/>
            <a:ext cx="7104856" cy="265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UČBENIK, STR. 79, 80, 81</a:t>
            </a:r>
          </a:p>
          <a:p>
            <a:pPr algn="ctr"/>
            <a:r>
              <a:rPr lang="sl-SI" b="1" dirty="0" smtClean="0"/>
              <a:t>LASTNOSTI SNOVI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1866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764704"/>
            <a:ext cx="8149374" cy="3508977"/>
          </a:xfrm>
        </p:spPr>
        <p:txBody>
          <a:bodyPr/>
          <a:lstStyle/>
          <a:p>
            <a:pPr marL="68580" indent="0" algn="ctr">
              <a:buNone/>
            </a:pPr>
            <a:r>
              <a:rPr lang="sl-SI" dirty="0" smtClean="0"/>
              <a:t>Verjetno </a:t>
            </a:r>
            <a:r>
              <a:rPr lang="sl-SI" dirty="0"/>
              <a:t>si že videl </a:t>
            </a:r>
            <a:r>
              <a:rPr lang="sl-SI" dirty="0">
                <a:solidFill>
                  <a:srgbClr val="C00000"/>
                </a:solidFill>
              </a:rPr>
              <a:t>ledeno kocko</a:t>
            </a:r>
            <a:r>
              <a:rPr lang="sl-SI" dirty="0"/>
              <a:t>, ki se je v toplem prostoru spremenila v </a:t>
            </a:r>
            <a:r>
              <a:rPr lang="sl-SI" dirty="0">
                <a:solidFill>
                  <a:srgbClr val="C00000"/>
                </a:solidFill>
              </a:rPr>
              <a:t>tekočo vodo</a:t>
            </a:r>
            <a:r>
              <a:rPr lang="sl-SI" dirty="0"/>
              <a:t>. </a:t>
            </a:r>
            <a:endParaRPr lang="sl-SI" dirty="0" smtClean="0"/>
          </a:p>
          <a:p>
            <a:pPr marL="68580" indent="0" algn="ctr">
              <a:buNone/>
            </a:pPr>
            <a:endParaRPr lang="sl-SI" dirty="0"/>
          </a:p>
          <a:p>
            <a:pPr marL="68580" indent="0" algn="ctr">
              <a:buNone/>
            </a:pPr>
            <a:r>
              <a:rPr lang="sl-SI" dirty="0" smtClean="0"/>
              <a:t>Čez </a:t>
            </a:r>
            <a:r>
              <a:rPr lang="sl-SI" dirty="0"/>
              <a:t>čas tudi vode ni bilo več, ker je izhlapela v ozračje in se spremenila v plin - </a:t>
            </a:r>
            <a:r>
              <a:rPr lang="sl-SI" dirty="0">
                <a:solidFill>
                  <a:srgbClr val="C00000"/>
                </a:solidFill>
              </a:rPr>
              <a:t>vodne hlape</a:t>
            </a:r>
            <a:r>
              <a:rPr lang="sl-SI" dirty="0"/>
              <a:t>.</a:t>
            </a:r>
            <a:endParaRPr lang="en-US" dirty="0"/>
          </a:p>
        </p:txBody>
      </p:sp>
      <p:pic>
        <p:nvPicPr>
          <p:cNvPr id="38914" name="Picture 2" descr="https://eucbeniki.sio.si/nit4/1308/shema_vod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69" y="2926812"/>
            <a:ext cx="7560840" cy="328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17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3370" y="908720"/>
            <a:ext cx="7024744" cy="613872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LEDIŠČE </a:t>
            </a: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IN</a:t>
            </a:r>
            <a:r>
              <a:rPr lang="sl-SI" dirty="0" smtClean="0"/>
              <a:t> </a:t>
            </a:r>
            <a:r>
              <a:rPr lang="sl-SI" dirty="0" smtClean="0">
                <a:solidFill>
                  <a:srgbClr val="C00000"/>
                </a:solidFill>
              </a:rPr>
              <a:t>VRELIŠČE </a:t>
            </a: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VODE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39552" y="1628801"/>
            <a:ext cx="6206429" cy="4325466"/>
          </a:xfrm>
        </p:spPr>
        <p:txBody>
          <a:bodyPr/>
          <a:lstStyle/>
          <a:p>
            <a:pPr marL="68580" indent="0">
              <a:buNone/>
            </a:pPr>
            <a:r>
              <a:rPr lang="sl-SI" dirty="0" smtClean="0"/>
              <a:t>TRDNO STANJE: </a:t>
            </a:r>
          </a:p>
          <a:p>
            <a:pPr marL="68580" indent="0">
              <a:buNone/>
            </a:pPr>
            <a:r>
              <a:rPr lang="sl-SI" dirty="0" smtClean="0"/>
              <a:t>Led se </a:t>
            </a:r>
            <a:r>
              <a:rPr lang="sl-SI" dirty="0"/>
              <a:t>prične taliti pri 0</a:t>
            </a:r>
            <a:r>
              <a:rPr lang="sl-SI" baseline="30000" dirty="0"/>
              <a:t> </a:t>
            </a:r>
            <a:r>
              <a:rPr lang="sl-SI" baseline="30000" dirty="0" err="1"/>
              <a:t>o</a:t>
            </a:r>
            <a:r>
              <a:rPr lang="sl-SI" dirty="0" err="1"/>
              <a:t>C</a:t>
            </a:r>
            <a:r>
              <a:rPr lang="sl-SI" dirty="0"/>
              <a:t>. </a:t>
            </a: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TEKOČE STANJE: </a:t>
            </a:r>
          </a:p>
          <a:p>
            <a:pPr marL="68580" indent="0">
              <a:buNone/>
            </a:pPr>
            <a:r>
              <a:rPr lang="sl-SI" dirty="0" smtClean="0"/>
              <a:t>Voda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PLINASTO STANJE: </a:t>
            </a:r>
          </a:p>
          <a:p>
            <a:pPr marL="68580" indent="0">
              <a:buNone/>
            </a:pPr>
            <a:r>
              <a:rPr lang="sl-SI" dirty="0" smtClean="0"/>
              <a:t>Če </a:t>
            </a:r>
            <a:r>
              <a:rPr lang="sl-SI" dirty="0"/>
              <a:t>vodo še naprej segrevamo, zavre. To se zgodi pri 100</a:t>
            </a:r>
            <a:r>
              <a:rPr lang="sl-SI" baseline="30000" dirty="0"/>
              <a:t> </a:t>
            </a:r>
            <a:r>
              <a:rPr lang="sl-SI" baseline="30000" dirty="0" err="1"/>
              <a:t>o</a:t>
            </a:r>
            <a:r>
              <a:rPr lang="sl-SI" dirty="0" err="1"/>
              <a:t>C</a:t>
            </a:r>
            <a:r>
              <a:rPr lang="sl-SI" dirty="0"/>
              <a:t>. </a:t>
            </a:r>
            <a:endParaRPr lang="en-US" dirty="0"/>
          </a:p>
        </p:txBody>
      </p:sp>
      <p:pic>
        <p:nvPicPr>
          <p:cNvPr id="45058" name="Picture 2" descr="https://eucbeniki.sio.si/nit4/1308/VODA_SHEM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18796"/>
            <a:ext cx="37719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79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11560" y="1124744"/>
            <a:ext cx="7848988" cy="3508977"/>
          </a:xfrm>
        </p:spPr>
        <p:txBody>
          <a:bodyPr/>
          <a:lstStyle/>
          <a:p>
            <a:pPr marL="68580" indent="0" algn="ctr">
              <a:buNone/>
            </a:pPr>
            <a:r>
              <a:rPr lang="sl-SI" dirty="0"/>
              <a:t>Snovi se spreminjajo iz trdnih snovi v tekočine in pline pri </a:t>
            </a:r>
            <a:r>
              <a:rPr lang="sl-SI" dirty="0">
                <a:solidFill>
                  <a:srgbClr val="C00000"/>
                </a:solidFill>
              </a:rPr>
              <a:t>različnih temperaturah. </a:t>
            </a:r>
            <a:endParaRPr lang="sl-SI" dirty="0" smtClean="0">
              <a:solidFill>
                <a:srgbClr val="C00000"/>
              </a:solidFill>
            </a:endParaRPr>
          </a:p>
          <a:p>
            <a:pPr marL="68580" indent="0" algn="ctr">
              <a:buNone/>
            </a:pPr>
            <a:endParaRPr lang="sl-SI" dirty="0">
              <a:solidFill>
                <a:srgbClr val="C00000"/>
              </a:solidFill>
            </a:endParaRPr>
          </a:p>
          <a:p>
            <a:pPr marL="68580" indent="0" algn="ctr">
              <a:buNone/>
            </a:pPr>
            <a:r>
              <a:rPr lang="sl-SI" dirty="0" smtClean="0"/>
              <a:t>Poglej</a:t>
            </a:r>
            <a:r>
              <a:rPr lang="sl-SI" dirty="0"/>
              <a:t>, kako je pri steklu in železu.</a:t>
            </a:r>
            <a:endParaRPr lang="en-US" dirty="0"/>
          </a:p>
        </p:txBody>
      </p:sp>
      <p:pic>
        <p:nvPicPr>
          <p:cNvPr id="46082" name="Picture 2" descr="https://eucbeniki.sio.si/nit4/1308/5354454b4c4f2c5fc5bd454c455a4f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27"/>
          <a:stretch/>
        </p:blipFill>
        <p:spPr bwMode="auto">
          <a:xfrm>
            <a:off x="683568" y="3428999"/>
            <a:ext cx="3798532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ucbeniki.sio.si/nit4/1308/5354454b4c4f2c5fc5bd454c455a4f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7"/>
          <a:stretch/>
        </p:blipFill>
        <p:spPr bwMode="auto">
          <a:xfrm>
            <a:off x="4698125" y="3428999"/>
            <a:ext cx="3987334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7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83568" y="946969"/>
            <a:ext cx="4176580" cy="532859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dirty="0"/>
              <a:t>Kako trdna snov prehaja v tekočo, lahko opazuješ pri </a:t>
            </a:r>
            <a:r>
              <a:rPr lang="sl-SI" dirty="0">
                <a:solidFill>
                  <a:srgbClr val="C00000"/>
                </a:solidFill>
              </a:rPr>
              <a:t>sveči</a:t>
            </a:r>
            <a:r>
              <a:rPr lang="sl-SI" dirty="0"/>
              <a:t>. </a:t>
            </a: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Plamen </a:t>
            </a:r>
            <a:r>
              <a:rPr lang="sl-SI" dirty="0"/>
              <a:t>tali trdni vosek, ki prehaja v </a:t>
            </a:r>
            <a:r>
              <a:rPr lang="sl-SI" dirty="0">
                <a:solidFill>
                  <a:srgbClr val="C00000"/>
                </a:solidFill>
              </a:rPr>
              <a:t>tekoče stanje</a:t>
            </a:r>
            <a:r>
              <a:rPr lang="sl-SI" dirty="0"/>
              <a:t>. </a:t>
            </a: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Tekoči </a:t>
            </a:r>
            <a:r>
              <a:rPr lang="sl-SI" dirty="0"/>
              <a:t>vosek lahko preliješ v model. </a:t>
            </a: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Ko </a:t>
            </a:r>
            <a:r>
              <a:rPr lang="sl-SI" dirty="0"/>
              <a:t>se ohladi, postane </a:t>
            </a:r>
            <a:r>
              <a:rPr lang="sl-SI" dirty="0">
                <a:solidFill>
                  <a:srgbClr val="C00000"/>
                </a:solidFill>
              </a:rPr>
              <a:t>trden </a:t>
            </a:r>
            <a:r>
              <a:rPr lang="sl-SI" dirty="0"/>
              <a:t>in ima obliko modela.</a:t>
            </a:r>
            <a:endParaRPr lang="en-US" dirty="0"/>
          </a:p>
        </p:txBody>
      </p:sp>
      <p:pic>
        <p:nvPicPr>
          <p:cNvPr id="47106" name="Picture 2" descr="https://eucbeniki.sio.si/nit4/1308/737665c48d613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30090"/>
            <a:ext cx="3533775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62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83568" y="980728"/>
            <a:ext cx="3888432" cy="5256584"/>
          </a:xfrm>
        </p:spPr>
        <p:txBody>
          <a:bodyPr>
            <a:normAutofit fontScale="92500"/>
          </a:bodyPr>
          <a:lstStyle/>
          <a:p>
            <a:r>
              <a:rPr lang="sl-SI" dirty="0"/>
              <a:t>Ali se že </a:t>
            </a:r>
            <a:r>
              <a:rPr lang="sl-SI" dirty="0" smtClean="0"/>
              <a:t>slišal/-a </a:t>
            </a:r>
            <a:r>
              <a:rPr lang="sl-SI" dirty="0"/>
              <a:t>rek: Izginil je kot kafra. </a:t>
            </a:r>
            <a:endParaRPr lang="sl-SI" dirty="0" smtClean="0"/>
          </a:p>
          <a:p>
            <a:endParaRPr lang="sl-SI" dirty="0"/>
          </a:p>
          <a:p>
            <a:r>
              <a:rPr lang="sl-SI" dirty="0" smtClean="0"/>
              <a:t>To </a:t>
            </a:r>
            <a:r>
              <a:rPr lang="sl-SI" dirty="0"/>
              <a:t>pomeni, da je izginil v trenutku. </a:t>
            </a:r>
            <a:endParaRPr lang="sl-SI" dirty="0" smtClean="0"/>
          </a:p>
          <a:p>
            <a:endParaRPr lang="sl-SI" dirty="0"/>
          </a:p>
          <a:p>
            <a:r>
              <a:rPr lang="sl-SI" dirty="0" smtClean="0"/>
              <a:t>Kafra </a:t>
            </a:r>
            <a:r>
              <a:rPr lang="sl-SI" dirty="0"/>
              <a:t>je trdna snov (smola tropskega drevesa). </a:t>
            </a:r>
            <a:endParaRPr lang="sl-SI" dirty="0" smtClean="0"/>
          </a:p>
          <a:p>
            <a:endParaRPr lang="sl-SI" dirty="0"/>
          </a:p>
          <a:p>
            <a:r>
              <a:rPr lang="sl-SI" dirty="0" smtClean="0"/>
              <a:t>Njena </a:t>
            </a:r>
            <a:r>
              <a:rPr lang="sl-SI" dirty="0"/>
              <a:t>zanimiva lastnost je, da preide v hlape, </a:t>
            </a:r>
            <a:r>
              <a:rPr lang="sl-SI" dirty="0">
                <a:solidFill>
                  <a:srgbClr val="C00000"/>
                </a:solidFill>
              </a:rPr>
              <a:t>ne da bi predhodno nastala tekočina.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8130" name="Picture 2" descr="https://eucbeniki.sio.si/nit4/1308/kaf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497" y="1628800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5148064" y="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>
                <a:solidFill>
                  <a:schemeClr val="bg1"/>
                </a:solidFill>
              </a:rPr>
              <a:t>Zanimivost …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0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3604" y="553189"/>
            <a:ext cx="7024744" cy="613872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C00000"/>
                </a:solidFill>
              </a:rPr>
              <a:t>TALJENJE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823359" y="1052736"/>
            <a:ext cx="7065233" cy="504056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2000" dirty="0"/>
              <a:t>Trdne snovi, ki se zaradi dovajanja toplote spremenijo v tekočino, se </a:t>
            </a:r>
            <a:r>
              <a:rPr lang="sl-SI" sz="2000" b="1" dirty="0">
                <a:solidFill>
                  <a:srgbClr val="C00000"/>
                </a:solidFill>
              </a:rPr>
              <a:t>stalijo</a:t>
            </a:r>
            <a:r>
              <a:rPr lang="sl-SI" sz="2000" dirty="0"/>
              <a:t>. </a:t>
            </a:r>
            <a:endParaRPr lang="sl-SI" sz="2000" dirty="0" smtClean="0"/>
          </a:p>
          <a:p>
            <a:pPr marL="68580" indent="0">
              <a:buNone/>
            </a:pPr>
            <a:endParaRPr lang="sl-SI" sz="2000" dirty="0" smtClean="0"/>
          </a:p>
          <a:p>
            <a:pPr marL="68580" indent="0">
              <a:buNone/>
            </a:pPr>
            <a:endParaRPr lang="sl-SI" sz="2000" dirty="0" smtClean="0"/>
          </a:p>
          <a:p>
            <a:pPr marL="68580" indent="0">
              <a:buNone/>
            </a:pPr>
            <a:endParaRPr lang="sl-SI" sz="2000" dirty="0" smtClean="0"/>
          </a:p>
          <a:p>
            <a:pPr marL="68580" indent="0">
              <a:buNone/>
            </a:pPr>
            <a:endParaRPr lang="sl-SI" sz="2000" dirty="0" smtClean="0"/>
          </a:p>
          <a:p>
            <a:pPr marL="68580" indent="0">
              <a:buNone/>
            </a:pPr>
            <a:endParaRPr lang="sl-SI" sz="2000" dirty="0"/>
          </a:p>
          <a:p>
            <a:pPr marL="68580" indent="0">
              <a:buNone/>
            </a:pPr>
            <a:endParaRPr lang="sl-SI" sz="2000" dirty="0"/>
          </a:p>
          <a:p>
            <a:pPr marL="68580" indent="0">
              <a:buNone/>
            </a:pPr>
            <a:r>
              <a:rPr lang="sl-SI" sz="2000" dirty="0" smtClean="0"/>
              <a:t>Z </a:t>
            </a:r>
            <a:r>
              <a:rPr lang="sl-SI" sz="2000" dirty="0"/>
              <a:t>ohlajanjem postanejo nazaj trdne. </a:t>
            </a:r>
          </a:p>
          <a:p>
            <a:pPr marL="68580" indent="0">
              <a:buNone/>
            </a:pPr>
            <a:r>
              <a:rPr lang="sl-SI" sz="2000" dirty="0" smtClean="0"/>
              <a:t>To </a:t>
            </a:r>
            <a:r>
              <a:rPr lang="sl-SI" sz="2000" dirty="0"/>
              <a:t>lastnost nekaterih snovi ljudje že dolgo izkoriščamo.</a:t>
            </a:r>
            <a:endParaRPr lang="en-US" sz="2000" dirty="0"/>
          </a:p>
        </p:txBody>
      </p:sp>
      <p:pic>
        <p:nvPicPr>
          <p:cNvPr id="37892" name="Picture 4" descr="https://eucbeniki.sio.si/nit4/1308/c5be656c657a6f5f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12488"/>
            <a:ext cx="1728192" cy="204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https://eucbeniki.sio.si/nit4/1308/6b6f7661c48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97" y="4793886"/>
            <a:ext cx="2625605" cy="160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29" y="4772142"/>
            <a:ext cx="2887607" cy="162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317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11560" y="908720"/>
            <a:ext cx="7848988" cy="4949137"/>
          </a:xfrm>
        </p:spPr>
        <p:txBody>
          <a:bodyPr/>
          <a:lstStyle/>
          <a:p>
            <a:pPr marL="68580" indent="0">
              <a:buNone/>
            </a:pPr>
            <a:r>
              <a:rPr lang="sl-SI" dirty="0"/>
              <a:t>Tekoče snovi - talino (steklo, kovine, vosek, plastiko) lahko vlivamo v modele. Ko se snov strdi, ima obliko modela. </a:t>
            </a: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Trdno </a:t>
            </a:r>
            <a:r>
              <a:rPr lang="sl-SI" dirty="0"/>
              <a:t>snov lahko </a:t>
            </a:r>
            <a:r>
              <a:rPr lang="sl-SI" dirty="0" smtClean="0"/>
              <a:t>segrejemo, da </a:t>
            </a:r>
            <a:r>
              <a:rPr lang="sl-SI" dirty="0"/>
              <a:t>postane mehkejša in jo oblikujemo. Embalažo iz teh snovi lahko recikliramo. </a:t>
            </a:r>
            <a:endParaRPr lang="en-US" dirty="0"/>
          </a:p>
        </p:txBody>
      </p:sp>
      <p:pic>
        <p:nvPicPr>
          <p:cNvPr id="50178" name="Picture 2" descr="https://eucbeniki.sio.si/nit4/1308/MODEL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68960"/>
            <a:ext cx="4824536" cy="3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1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50351" y="931612"/>
            <a:ext cx="7920880" cy="3937548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dirty="0"/>
              <a:t>Veliko snovi se pri segrevanju spremeni tako, da se </a:t>
            </a:r>
            <a:r>
              <a:rPr lang="sl-SI" dirty="0">
                <a:solidFill>
                  <a:srgbClr val="C00000"/>
                </a:solidFill>
              </a:rPr>
              <a:t>ne more vrniti v začetno stanje. </a:t>
            </a:r>
            <a:endParaRPr lang="sl-SI" dirty="0" smtClean="0">
              <a:solidFill>
                <a:srgbClr val="C00000"/>
              </a:solidFill>
            </a:endParaRPr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Snovi</a:t>
            </a:r>
            <a:r>
              <a:rPr lang="sl-SI" dirty="0"/>
              <a:t>, ki nastanejo, so </a:t>
            </a:r>
            <a:r>
              <a:rPr lang="sl-SI" dirty="0">
                <a:solidFill>
                  <a:srgbClr val="C00000"/>
                </a:solidFill>
              </a:rPr>
              <a:t>drugačne</a:t>
            </a:r>
            <a:r>
              <a:rPr lang="sl-SI" dirty="0"/>
              <a:t> od snovi, ki smo jo segrevali.</a:t>
            </a:r>
            <a:endParaRPr lang="en-US" dirty="0"/>
          </a:p>
        </p:txBody>
      </p:sp>
      <p:pic>
        <p:nvPicPr>
          <p:cNvPr id="49154" name="Picture 2" descr="https://eucbeniki.sio.si/nit4/1308/jajce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14" y="1988840"/>
            <a:ext cx="387253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https://eucbeniki.sio.si/nit4/1308/gorenj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305" y="1770179"/>
            <a:ext cx="3585902" cy="216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https://eucbeniki.sio.si/nit4/1308/kuhanj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79"/>
          <a:stretch/>
        </p:blipFill>
        <p:spPr bwMode="auto">
          <a:xfrm>
            <a:off x="611561" y="5096020"/>
            <a:ext cx="3744416" cy="123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eucbeniki.sio.si/nit4/1308/kuhanj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74" b="1105"/>
          <a:stretch/>
        </p:blipFill>
        <p:spPr bwMode="auto">
          <a:xfrm>
            <a:off x="4510791" y="5104267"/>
            <a:ext cx="3744416" cy="123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62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9199" y="692696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sl-SI" sz="3200" dirty="0" smtClean="0">
                <a:solidFill>
                  <a:srgbClr val="C00000"/>
                </a:solidFill>
              </a:rPr>
              <a:t>LASTNSTI SNOVI SE LAHKO SPREMINJAJO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65127" y="1797961"/>
            <a:ext cx="7992888" cy="3508977"/>
          </a:xfrm>
        </p:spPr>
        <p:txBody>
          <a:bodyPr/>
          <a:lstStyle/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Snovi so pri različnih pogojih v </a:t>
            </a:r>
            <a:r>
              <a:rPr lang="sl-SI" dirty="0" smtClean="0">
                <a:solidFill>
                  <a:srgbClr val="C00000"/>
                </a:solidFill>
              </a:rPr>
              <a:t>TRDNEM, TEKOČEM IN PLINASTEM STANJU. </a:t>
            </a:r>
          </a:p>
          <a:p>
            <a:pPr marL="68580" indent="0">
              <a:buNone/>
            </a:pPr>
            <a:endParaRPr lang="sl-SI" dirty="0" smtClean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sl-SI" dirty="0" smtClean="0"/>
              <a:t>Snovi se </a:t>
            </a:r>
            <a:r>
              <a:rPr lang="sl-SI" dirty="0"/>
              <a:t>zaradi </a:t>
            </a:r>
            <a:r>
              <a:rPr lang="sl-SI" dirty="0" smtClean="0">
                <a:solidFill>
                  <a:srgbClr val="C00000"/>
                </a:solidFill>
              </a:rPr>
              <a:t>SEGREVANJA</a:t>
            </a:r>
            <a:r>
              <a:rPr lang="sl-SI" dirty="0" smtClean="0"/>
              <a:t> spreminjajo. Voda</a:t>
            </a:r>
            <a:r>
              <a:rPr lang="sl-SI" dirty="0"/>
              <a:t>, kovine</a:t>
            </a:r>
            <a:r>
              <a:rPr lang="sl-SI" dirty="0">
                <a:solidFill>
                  <a:schemeClr val="tx2">
                    <a:lumMod val="75000"/>
                  </a:schemeClr>
                </a:solidFill>
              </a:rPr>
              <a:t> in steklo pri segrevanju postanejo tekočine in nato plini</a:t>
            </a:r>
            <a:r>
              <a:rPr lang="sl-SI" dirty="0"/>
              <a:t>, pri </a:t>
            </a:r>
            <a:r>
              <a:rPr lang="sl-SI" dirty="0" smtClean="0">
                <a:solidFill>
                  <a:srgbClr val="C00000"/>
                </a:solidFill>
              </a:rPr>
              <a:t>OHLAJANJU</a:t>
            </a:r>
            <a:r>
              <a:rPr lang="sl-SI" dirty="0" smtClean="0"/>
              <a:t> </a:t>
            </a:r>
            <a:r>
              <a:rPr lang="sl-SI" dirty="0"/>
              <a:t>pa nazaj tekočine in </a:t>
            </a:r>
            <a:r>
              <a:rPr lang="sl-SI" dirty="0">
                <a:solidFill>
                  <a:schemeClr val="tx2">
                    <a:lumMod val="75000"/>
                  </a:schemeClr>
                </a:solidFill>
              </a:rPr>
              <a:t>trdne snovi.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4" descr="https://eucbeniki.sio.si/nit4/1308/povzete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58" y="5325012"/>
            <a:ext cx="7591425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860032" y="0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>
                <a:solidFill>
                  <a:schemeClr val="bg1"/>
                </a:solidFill>
              </a:rPr>
              <a:t>ZAPIS V ZVEZEK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3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10329" y="836712"/>
            <a:ext cx="7920880" cy="397848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C00000"/>
                </a:solidFill>
              </a:rPr>
              <a:t>POSKUS1</a:t>
            </a:r>
            <a:r>
              <a:rPr lang="sl-SI" dirty="0">
                <a:solidFill>
                  <a:srgbClr val="C00000"/>
                </a:solidFill>
              </a:rPr>
              <a:t>: Zakaj zamašek izleti?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268760"/>
            <a:ext cx="8064896" cy="5400600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sl-SI" sz="2600" b="1" dirty="0" smtClean="0"/>
              <a:t>NAVODILO:</a:t>
            </a:r>
            <a:r>
              <a:rPr lang="sl-SI" sz="2600" dirty="0" smtClean="0"/>
              <a:t> </a:t>
            </a:r>
            <a:r>
              <a:rPr lang="sl-SI" dirty="0" smtClean="0"/>
              <a:t>V </a:t>
            </a:r>
            <a:r>
              <a:rPr lang="sl-SI" dirty="0"/>
              <a:t>valjasto posodico natresi polovico vrečke pecilnega praška. Dolij za 2 prsta solatnega kisa in hitro zapri z zamaškom. Posodico pokonci drži v rokah in počakaj</a:t>
            </a:r>
            <a:r>
              <a:rPr lang="sl-SI" dirty="0" smtClean="0"/>
              <a:t>.</a:t>
            </a:r>
          </a:p>
          <a:p>
            <a:endParaRPr lang="sl-SI" dirty="0"/>
          </a:p>
          <a:p>
            <a:pPr marL="68580" indent="0">
              <a:buNone/>
            </a:pPr>
            <a:r>
              <a:rPr lang="sl-SI" b="1" dirty="0" smtClean="0"/>
              <a:t>POTREBUJEŠ:</a:t>
            </a:r>
            <a:r>
              <a:rPr lang="sl-SI" dirty="0" smtClean="0"/>
              <a:t> </a:t>
            </a:r>
          </a:p>
          <a:p>
            <a:r>
              <a:rPr lang="sl-SI" dirty="0" smtClean="0"/>
              <a:t>pecilni </a:t>
            </a:r>
            <a:r>
              <a:rPr lang="sl-SI" dirty="0"/>
              <a:t>prašek, </a:t>
            </a:r>
          </a:p>
          <a:p>
            <a:r>
              <a:rPr lang="sl-SI" dirty="0"/>
              <a:t>vinski kis, </a:t>
            </a:r>
          </a:p>
          <a:p>
            <a:r>
              <a:rPr lang="sl-SI" dirty="0"/>
              <a:t>valjasto posodico od šumečih tablet. </a:t>
            </a:r>
            <a:endParaRPr lang="sl-SI" dirty="0" smtClean="0"/>
          </a:p>
          <a:p>
            <a:endParaRPr lang="sl-SI" dirty="0"/>
          </a:p>
          <a:p>
            <a:pPr marL="68580" indent="0">
              <a:buNone/>
            </a:pPr>
            <a:r>
              <a:rPr lang="sl-SI" b="1" dirty="0" smtClean="0"/>
              <a:t>REZULTAT POSKUSA: Kaj </a:t>
            </a:r>
            <a:r>
              <a:rPr lang="sl-SI" b="1" dirty="0"/>
              <a:t>se zgodi?</a:t>
            </a:r>
            <a:r>
              <a:rPr lang="sl-SI" dirty="0"/>
              <a:t> </a:t>
            </a:r>
            <a:br>
              <a:rPr lang="sl-SI" dirty="0"/>
            </a:br>
            <a:endParaRPr lang="sl-SI" dirty="0" smtClean="0"/>
          </a:p>
          <a:p>
            <a:pPr marL="525780" indent="-457200">
              <a:buFont typeface="+mj-lt"/>
              <a:buAutoNum type="arabicPeriod"/>
            </a:pPr>
            <a:r>
              <a:rPr lang="sl-SI" dirty="0" smtClean="0"/>
              <a:t>V </a:t>
            </a:r>
            <a:r>
              <a:rPr lang="sl-SI" dirty="0"/>
              <a:t>kakšnem stanju je pecilni prašek? </a:t>
            </a:r>
            <a:endParaRPr lang="sl-SI" dirty="0" smtClean="0"/>
          </a:p>
          <a:p>
            <a:pPr marL="525780" indent="-457200">
              <a:buFont typeface="+mj-lt"/>
              <a:buAutoNum type="arabicPeriod"/>
            </a:pPr>
            <a:r>
              <a:rPr lang="sl-SI" dirty="0" smtClean="0"/>
              <a:t>V </a:t>
            </a:r>
            <a:r>
              <a:rPr lang="sl-SI" dirty="0"/>
              <a:t>kakšnem stanju je solatni kis? </a:t>
            </a:r>
            <a:endParaRPr lang="sl-SI" dirty="0" smtClean="0"/>
          </a:p>
          <a:p>
            <a:pPr marL="525780" indent="-457200">
              <a:buFont typeface="+mj-lt"/>
              <a:buAutoNum type="arabicPeriod"/>
            </a:pPr>
            <a:r>
              <a:rPr lang="sl-SI" dirty="0" smtClean="0"/>
              <a:t>V </a:t>
            </a:r>
            <a:r>
              <a:rPr lang="sl-SI" dirty="0"/>
              <a:t>kakšnem stanju je snov, ki je nastala </a:t>
            </a: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      in </a:t>
            </a:r>
            <a:r>
              <a:rPr lang="sl-SI" dirty="0"/>
              <a:t>odnesla zamašek?</a:t>
            </a:r>
          </a:p>
          <a:p>
            <a:endParaRPr lang="en-US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6359178" y="5013176"/>
            <a:ext cx="2245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dirty="0" smtClean="0"/>
              <a:t>TRDNEM</a:t>
            </a:r>
          </a:p>
          <a:p>
            <a:pPr algn="r"/>
            <a:r>
              <a:rPr lang="sl-SI" dirty="0" smtClean="0"/>
              <a:t>TEKOČEM</a:t>
            </a:r>
          </a:p>
          <a:p>
            <a:pPr algn="r"/>
            <a:endParaRPr lang="sl-SI" dirty="0" smtClean="0"/>
          </a:p>
          <a:p>
            <a:pPr algn="r"/>
            <a:r>
              <a:rPr lang="sl-SI" dirty="0" smtClean="0"/>
              <a:t>PLINASTEM</a:t>
            </a:r>
            <a:endParaRPr lang="en-US" dirty="0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9" t="21336" r="40870" b="20259"/>
          <a:stretch/>
        </p:blipFill>
        <p:spPr bwMode="auto">
          <a:xfrm>
            <a:off x="6824807" y="2352070"/>
            <a:ext cx="1813222" cy="232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317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024744" cy="613872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C00000"/>
                </a:solidFill>
              </a:rPr>
              <a:t>LASTNOSTI TRDNIH SNOVI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11560" y="1340769"/>
            <a:ext cx="7992888" cy="1296144"/>
          </a:xfrm>
        </p:spPr>
        <p:txBody>
          <a:bodyPr/>
          <a:lstStyle/>
          <a:p>
            <a:r>
              <a:rPr lang="sl-SI" dirty="0" smtClean="0"/>
              <a:t>Trdne snovi </a:t>
            </a:r>
            <a:r>
              <a:rPr lang="sl-SI" dirty="0" smtClean="0">
                <a:solidFill>
                  <a:srgbClr val="C00000"/>
                </a:solidFill>
              </a:rPr>
              <a:t>imajo svojo obliko</a:t>
            </a:r>
            <a:r>
              <a:rPr lang="sl-SI" dirty="0" smtClean="0"/>
              <a:t>, lahko pa jo spremenimo z lomljenjem, rezanjem, gnetenjem, sekanjem, žaganjem, trganjem …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" t="18750" r="53148" b="67188"/>
          <a:stretch/>
        </p:blipFill>
        <p:spPr bwMode="auto">
          <a:xfrm>
            <a:off x="899592" y="2852936"/>
            <a:ext cx="5642992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" t="50000" r="52270" b="35938"/>
          <a:stretch/>
        </p:blipFill>
        <p:spPr bwMode="auto">
          <a:xfrm>
            <a:off x="827584" y="4012654"/>
            <a:ext cx="590746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t="77735" r="52709" b="8203"/>
          <a:stretch/>
        </p:blipFill>
        <p:spPr bwMode="auto">
          <a:xfrm>
            <a:off x="827584" y="5157564"/>
            <a:ext cx="590746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UČBENIK, STR. 79, 80, 81</a:t>
            </a:r>
          </a:p>
          <a:p>
            <a:pPr algn="ctr"/>
            <a:r>
              <a:rPr lang="sl-SI" b="1" dirty="0" smtClean="0"/>
              <a:t>LASTNOSTI SNOVI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0740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615553"/>
            <a:ext cx="7024744" cy="685880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C00000"/>
                </a:solidFill>
              </a:rPr>
              <a:t>POSKUS 2</a:t>
            </a:r>
            <a:r>
              <a:rPr lang="sl-SI" dirty="0">
                <a:solidFill>
                  <a:srgbClr val="C00000"/>
                </a:solidFill>
              </a:rPr>
              <a:t>: Led, voda in </a:t>
            </a:r>
            <a:r>
              <a:rPr lang="sl-SI" dirty="0" smtClean="0">
                <a:solidFill>
                  <a:srgbClr val="C00000"/>
                </a:solidFill>
              </a:rPr>
              <a:t>para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268760"/>
            <a:ext cx="8064896" cy="5400600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sl-SI" dirty="0" smtClean="0"/>
              <a:t>Pri poskusu naj sodeluje odrasla oseba.</a:t>
            </a:r>
          </a:p>
          <a:p>
            <a:pPr marL="68580" indent="0">
              <a:buNone/>
            </a:pPr>
            <a:r>
              <a:rPr lang="sl-SI" b="1" dirty="0" smtClean="0"/>
              <a:t>Navodilo</a:t>
            </a:r>
            <a:r>
              <a:rPr lang="sl-SI" b="1" dirty="0"/>
              <a:t>:</a:t>
            </a:r>
            <a:r>
              <a:rPr lang="sl-SI" dirty="0"/>
              <a:t> Vrečko za led napolni z vodo in jo za 24 ur postavi v zamrzovalnik. Ko zamrzne, daj ledene kocke v posodo in vse skupaj segrevaj. </a:t>
            </a:r>
            <a:endParaRPr lang="sl-SI" dirty="0" smtClean="0"/>
          </a:p>
          <a:p>
            <a:pPr marL="68580" indent="0">
              <a:buNone/>
            </a:pPr>
            <a:endParaRPr lang="sl-SI" b="1" dirty="0"/>
          </a:p>
          <a:p>
            <a:pPr marL="68580" indent="0">
              <a:buNone/>
            </a:pPr>
            <a:r>
              <a:rPr lang="sl-SI" b="1" dirty="0" smtClean="0"/>
              <a:t>Potrebuješ</a:t>
            </a:r>
            <a:r>
              <a:rPr lang="sl-SI" b="1" dirty="0"/>
              <a:t>:</a:t>
            </a:r>
            <a:r>
              <a:rPr lang="sl-SI" dirty="0"/>
              <a:t> </a:t>
            </a:r>
            <a:r>
              <a:rPr lang="sl-SI" dirty="0" smtClean="0"/>
              <a:t> posodico </a:t>
            </a:r>
            <a:r>
              <a:rPr lang="sl-SI" dirty="0"/>
              <a:t>ali vrečko za led, </a:t>
            </a:r>
            <a:r>
              <a:rPr lang="sl-SI" dirty="0" smtClean="0"/>
              <a:t> manjšo </a:t>
            </a:r>
            <a:r>
              <a:rPr lang="sl-SI" dirty="0"/>
              <a:t>pokrovko, </a:t>
            </a:r>
            <a:r>
              <a:rPr lang="sl-SI" dirty="0" smtClean="0"/>
              <a:t>vodo</a:t>
            </a:r>
            <a:r>
              <a:rPr lang="sl-SI" dirty="0"/>
              <a:t>. </a:t>
            </a: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sz="2200" dirty="0"/>
              <a:t>1. Ko voda zavre, lonček pokrij s pokrovko. Čez nekaj sekund pokrovko dvigni in poglej, kaj se je nabralo na njenem spodnjem delu. Kaj opaziš?</a:t>
            </a:r>
          </a:p>
          <a:p>
            <a:pPr marL="68580" indent="0">
              <a:buNone/>
            </a:pPr>
            <a:endParaRPr lang="sl-SI" sz="2200" dirty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sl-SI" sz="2200" dirty="0"/>
              <a:t>2. Vrelo vodo pusti, da se ohladi. Kaj se zgodi s kapljicami na pokrovki?</a:t>
            </a:r>
          </a:p>
          <a:p>
            <a:pPr marL="68580" indent="0">
              <a:buNone/>
            </a:pPr>
            <a:endParaRPr lang="sl-SI" sz="2200" dirty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sl-SI" sz="2200" dirty="0"/>
              <a:t>3. Ali lahko vodo v posodi ponovno zamrzneš?</a:t>
            </a:r>
          </a:p>
          <a:p>
            <a:pPr marL="68580" indent="0">
              <a:buNone/>
            </a:pPr>
            <a:endParaRPr lang="sl-SI" sz="44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355976" y="0"/>
            <a:ext cx="40064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UČBENIK, STR. 86, 87</a:t>
            </a:r>
          </a:p>
          <a:p>
            <a:pPr algn="ctr"/>
            <a:r>
              <a:rPr lang="sl-SI" sz="1600" dirty="0" smtClean="0"/>
              <a:t>SPREMINJANJE LASTNOSTI SNOVI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3317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024744" cy="613872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C00000"/>
                </a:solidFill>
              </a:rPr>
              <a:t>REZULTATI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484784"/>
            <a:ext cx="8136904" cy="5040560"/>
          </a:xfrm>
        </p:spPr>
        <p:txBody>
          <a:bodyPr>
            <a:normAutofit fontScale="85000" lnSpcReduction="20000"/>
          </a:bodyPr>
          <a:lstStyle/>
          <a:p>
            <a:pPr marL="68580" indent="0">
              <a:buNone/>
            </a:pPr>
            <a:r>
              <a:rPr lang="sl-SI" sz="2900" dirty="0"/>
              <a:t>1. Ko voda zavre, lonček pokrij s pokrovko. Čez nekaj sekund pokrovko dvigni in poglej, kaj se je nabralo na njenem spodnjem delu. Kaj opaziš?</a:t>
            </a:r>
          </a:p>
          <a:p>
            <a:pPr marL="68580" indent="0">
              <a:buNone/>
            </a:pPr>
            <a:r>
              <a:rPr lang="sl-SI" sz="2900" dirty="0">
                <a:solidFill>
                  <a:srgbClr val="C00000"/>
                </a:solidFill>
              </a:rPr>
              <a:t>Voda se je iz trdnega stanja spremenila v tekoče. Na pokrovki so se nabrale kapljice vode. Iz posode se dviga vodna para. </a:t>
            </a:r>
          </a:p>
          <a:p>
            <a:pPr marL="68580" indent="0">
              <a:buNone/>
            </a:pPr>
            <a:endParaRPr lang="sl-SI" sz="2900" dirty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sl-SI" sz="2900" dirty="0"/>
              <a:t>2. Vrelo vodo pusti, da se ohladi. Kaj se zgodi s kapljicami na pokrovki?</a:t>
            </a:r>
          </a:p>
          <a:p>
            <a:pPr marL="68580" indent="0">
              <a:buNone/>
            </a:pPr>
            <a:r>
              <a:rPr lang="sl-SI" sz="2900" dirty="0">
                <a:solidFill>
                  <a:srgbClr val="C00000"/>
                </a:solidFill>
              </a:rPr>
              <a:t>Kapljice na pokrovki se ohladijo in „padejo“ nazaj v lonec.</a:t>
            </a:r>
          </a:p>
          <a:p>
            <a:pPr marL="68580" indent="0">
              <a:buNone/>
            </a:pPr>
            <a:endParaRPr lang="sl-SI" sz="2900" dirty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sl-SI" sz="2900" dirty="0"/>
              <a:t>3. Ali lahko vodo v posodi ponovno zamrzneš?</a:t>
            </a:r>
          </a:p>
          <a:p>
            <a:pPr marL="68580" indent="0">
              <a:buNone/>
            </a:pPr>
            <a:r>
              <a:rPr lang="sl-SI" sz="2900" dirty="0">
                <a:solidFill>
                  <a:srgbClr val="C00000"/>
                </a:solidFill>
              </a:rPr>
              <a:t>Da.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66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53159"/>
            <a:ext cx="23145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547" y="1310984"/>
            <a:ext cx="28670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34174"/>
            <a:ext cx="24669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547" y="3934173"/>
            <a:ext cx="25050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611560" y="58003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REŠI UGANKE.</a:t>
            </a:r>
            <a:endParaRPr lang="en-US" dirty="0"/>
          </a:p>
        </p:txBody>
      </p:sp>
      <p:pic>
        <p:nvPicPr>
          <p:cNvPr id="3380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817" y="2472028"/>
            <a:ext cx="12287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572" y="2662528"/>
            <a:ext cx="14001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26174"/>
            <a:ext cx="10572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803" y="5426173"/>
            <a:ext cx="10763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1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2926" y="647783"/>
            <a:ext cx="7024744" cy="757888"/>
          </a:xfrm>
        </p:spPr>
        <p:txBody>
          <a:bodyPr>
            <a:normAutofit/>
          </a:bodyPr>
          <a:lstStyle/>
          <a:p>
            <a:r>
              <a:rPr lang="sl-SI" sz="3200" dirty="0" smtClean="0"/>
              <a:t>Dopolni besedilo. </a:t>
            </a:r>
            <a:endParaRPr lang="en-US" sz="32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355976" y="0"/>
            <a:ext cx="40064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UČBENIK, STR. 86, 87</a:t>
            </a:r>
          </a:p>
          <a:p>
            <a:pPr algn="ctr"/>
            <a:r>
              <a:rPr lang="sl-SI" sz="1600" dirty="0" smtClean="0"/>
              <a:t>SPREMINJANJE LASTNOSTI SNOVI</a:t>
            </a:r>
            <a:endParaRPr lang="en-US" sz="16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3" t="25646" r="3186" b="21336"/>
          <a:stretch/>
        </p:blipFill>
        <p:spPr bwMode="auto">
          <a:xfrm>
            <a:off x="1064581" y="1927978"/>
            <a:ext cx="6531754" cy="4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796" y="1917894"/>
            <a:ext cx="14573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651" y="2327469"/>
            <a:ext cx="6953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7"/>
          <a:stretch/>
        </p:blipFill>
        <p:spPr bwMode="auto">
          <a:xfrm>
            <a:off x="3274888" y="2698944"/>
            <a:ext cx="733425" cy="41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62275"/>
            <a:ext cx="12096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00375"/>
            <a:ext cx="10572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65433" y="3286678"/>
            <a:ext cx="7715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63" y="3729037"/>
            <a:ext cx="10572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80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Viri: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interaktivne-vaje.si/naravoslovje/naravoslovje_tehnika_3_4r.html</a:t>
            </a:r>
            <a:endParaRPr lang="sl-SI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eucbeniki.sio.si/index.html</a:t>
            </a:r>
            <a:endParaRPr lang="sl-SI" dirty="0" smtClean="0"/>
          </a:p>
          <a:p>
            <a:r>
              <a:rPr lang="sl-SI" dirty="0" smtClean="0"/>
              <a:t>Radovednih 5 – Naravoslovje in tehnika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4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96185" y="764704"/>
            <a:ext cx="8136904" cy="350897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2000" dirty="0"/>
              <a:t>Trdne snovi imajo različno </a:t>
            </a:r>
            <a:r>
              <a:rPr lang="sl-SI" sz="2000" dirty="0" smtClean="0">
                <a:solidFill>
                  <a:srgbClr val="C00000"/>
                </a:solidFill>
              </a:rPr>
              <a:t>TRDOTO</a:t>
            </a:r>
            <a:r>
              <a:rPr lang="sl-SI" sz="2000" dirty="0" smtClean="0"/>
              <a:t>.</a:t>
            </a:r>
            <a:endParaRPr lang="sl-SI" sz="2000" dirty="0"/>
          </a:p>
          <a:p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2" b="11619"/>
          <a:stretch/>
        </p:blipFill>
        <p:spPr bwMode="auto">
          <a:xfrm>
            <a:off x="834899" y="1911927"/>
            <a:ext cx="7134225" cy="341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497" y="2924174"/>
            <a:ext cx="4667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862" y="2960108"/>
            <a:ext cx="485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009" y="4869160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090" y="2924174"/>
            <a:ext cx="6381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670" y="4847943"/>
            <a:ext cx="638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66" b="89337"/>
          <a:stretch/>
        </p:blipFill>
        <p:spPr bwMode="auto">
          <a:xfrm>
            <a:off x="899592" y="5805264"/>
            <a:ext cx="4604000" cy="52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oljeZBesedilom 10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UČBENIK, STR. 79, 80, 81</a:t>
            </a:r>
          </a:p>
          <a:p>
            <a:pPr algn="ctr"/>
            <a:r>
              <a:rPr lang="sl-SI" b="1" dirty="0" smtClean="0"/>
              <a:t>LASTNOSTI SNOVI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196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1027664"/>
            <a:ext cx="7992888" cy="114300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Razmisli, kateri snovi lahko ustreza napisana lastnost.</a:t>
            </a:r>
            <a:endParaRPr lang="en-US" sz="2400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8" t="37671" r="13113" b="28819"/>
          <a:stretch/>
        </p:blipFill>
        <p:spPr bwMode="auto">
          <a:xfrm>
            <a:off x="611560" y="2708920"/>
            <a:ext cx="761102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UČBENIK, STR. 79, 80, 81</a:t>
            </a:r>
          </a:p>
          <a:p>
            <a:pPr algn="ctr"/>
            <a:r>
              <a:rPr lang="sl-SI" dirty="0" smtClean="0"/>
              <a:t>LASTNOSTI SNOVI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79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7992888" cy="757888"/>
          </a:xfrm>
        </p:spPr>
        <p:txBody>
          <a:bodyPr>
            <a:noAutofit/>
          </a:bodyPr>
          <a:lstStyle/>
          <a:p>
            <a:r>
              <a:rPr lang="sl-SI" sz="2400" dirty="0" smtClean="0"/>
              <a:t>Pri izdelavi </a:t>
            </a:r>
            <a:r>
              <a:rPr lang="sl-SI" sz="2400" dirty="0"/>
              <a:t>r</a:t>
            </a:r>
            <a:r>
              <a:rPr lang="sl-SI" sz="2400" dirty="0" smtClean="0"/>
              <a:t>azličnih izdelkov moramo poznati </a:t>
            </a:r>
            <a:r>
              <a:rPr lang="sl-SI" sz="2400" dirty="0" smtClean="0">
                <a:solidFill>
                  <a:srgbClr val="C00000"/>
                </a:solidFill>
              </a:rPr>
              <a:t>lastnosti snovi</a:t>
            </a:r>
            <a:r>
              <a:rPr lang="sl-SI" sz="2400" dirty="0" smtClean="0"/>
              <a:t>, iz katerih bomo predmet naredili.</a:t>
            </a:r>
            <a:endParaRPr lang="en-US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4" t="20747" r="5120" b="5803"/>
          <a:stretch/>
        </p:blipFill>
        <p:spPr bwMode="auto">
          <a:xfrm>
            <a:off x="2411760" y="1700808"/>
            <a:ext cx="4680520" cy="47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UČBENIK, STR. 79, 80, 81</a:t>
            </a:r>
          </a:p>
          <a:p>
            <a:pPr algn="ctr"/>
            <a:r>
              <a:rPr lang="sl-SI" b="1" dirty="0" smtClean="0"/>
              <a:t>LASTNOSTI SNOVI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2866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eucbeniki.sio.si/nit4/1368/postelj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31" y="1268760"/>
            <a:ext cx="691515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UČBENIK, STR. 79, 80, 81</a:t>
            </a:r>
          </a:p>
          <a:p>
            <a:pPr algn="ctr"/>
            <a:r>
              <a:rPr lang="sl-SI" dirty="0" smtClean="0"/>
              <a:t>LASTNOSTI SNOVI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53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s://eucbeniki.sio.si/nit4/1368/686c61c48d65.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7000875" cy="470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617965" y="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UČBENIK, STR. 79, 80, 81</a:t>
            </a:r>
          </a:p>
          <a:p>
            <a:pPr algn="ctr"/>
            <a:r>
              <a:rPr lang="sl-SI" dirty="0" smtClean="0"/>
              <a:t>LASTNOSTI SNOVI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56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Izvor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814</TotalTime>
  <Words>1068</Words>
  <Application>Microsoft Office PowerPoint</Application>
  <PresentationFormat>Diaprojekcija na zaslonu (4:3)</PresentationFormat>
  <Paragraphs>288</Paragraphs>
  <Slides>44</Slides>
  <Notes>3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44</vt:i4>
      </vt:variant>
    </vt:vector>
  </HeadingPairs>
  <TitlesOfParts>
    <vt:vector size="45" baseType="lpstr">
      <vt:lpstr>Austin</vt:lpstr>
      <vt:lpstr>LASTNOSTI SNOVI</vt:lpstr>
      <vt:lpstr>Snovi razvrščamo po njihovih lastnostih</vt:lpstr>
      <vt:lpstr>LASTNOSTI SNOVI</vt:lpstr>
      <vt:lpstr>LASTNOSTI TRDNIH SNOVI</vt:lpstr>
      <vt:lpstr>PowerPointova predstavitev</vt:lpstr>
      <vt:lpstr>Razmisli, kateri snovi lahko ustreza napisana lastnost.</vt:lpstr>
      <vt:lpstr>Pri izdelavi različnih izdelkov moramo poznati lastnosti snovi, iz katerih bomo predmet naredili.</vt:lpstr>
      <vt:lpstr>PowerPointova predstavitev</vt:lpstr>
      <vt:lpstr>PowerPointova predstavitev</vt:lpstr>
      <vt:lpstr>PowerPointova predstavitev</vt:lpstr>
      <vt:lpstr>PowerPointova predstavitev</vt:lpstr>
      <vt:lpstr>TEKOČE SNOVI OKOLI NAS SO ...</vt:lpstr>
      <vt:lpstr>LASTNOSTI TEKOČIH SNOVI</vt:lpstr>
      <vt:lpstr>PowerPointova predstavitev</vt:lpstr>
      <vt:lpstr>PowerPointova predstavitev</vt:lpstr>
      <vt:lpstr>LASTNOSTI PLINOV</vt:lpstr>
      <vt:lpstr>PowerPointova predstavitev</vt:lpstr>
      <vt:lpstr>OZNAKE ZA NEVARNE SNOVI</vt:lpstr>
      <vt:lpstr>PowerPointova predstavitev</vt:lpstr>
      <vt:lpstr>PowerPointova predstavitev</vt:lpstr>
      <vt:lpstr> RAVNANJE Z NEVARNIMI ODPADKI Embalažo z nevarnimi odpadki moramo ustrezno ločevati in zbirati. </vt:lpstr>
      <vt:lpstr>PREPOZNAJ SIMBOL.</vt:lpstr>
      <vt:lpstr>PowerPointova predstavitev</vt:lpstr>
      <vt:lpstr>PowerPointova predstavitev</vt:lpstr>
      <vt:lpstr>PowerPointova predstavitev</vt:lpstr>
      <vt:lpstr>PowerPointova predstavitev</vt:lpstr>
      <vt:lpstr>ODMOR!!!</vt:lpstr>
      <vt:lpstr> Lastnosti snovi se lahko spreminjajo</vt:lpstr>
      <vt:lpstr>PowerPointova predstavitev</vt:lpstr>
      <vt:lpstr>PowerPointova predstavitev</vt:lpstr>
      <vt:lpstr>LEDIŠČE IN VRELIŠČE VODE</vt:lpstr>
      <vt:lpstr>PowerPointova predstavitev</vt:lpstr>
      <vt:lpstr>PowerPointova predstavitev</vt:lpstr>
      <vt:lpstr>PowerPointova predstavitev</vt:lpstr>
      <vt:lpstr>TALJENJE </vt:lpstr>
      <vt:lpstr>PowerPointova predstavitev</vt:lpstr>
      <vt:lpstr>PowerPointova predstavitev</vt:lpstr>
      <vt:lpstr>LASTNSTI SNOVI SE LAHKO SPREMINJAJO</vt:lpstr>
      <vt:lpstr>POSKUS1: Zakaj zamašek izleti?</vt:lpstr>
      <vt:lpstr>POSKUS 2: Led, voda in para</vt:lpstr>
      <vt:lpstr>REZULTATI</vt:lpstr>
      <vt:lpstr>PowerPointova predstavitev</vt:lpstr>
      <vt:lpstr>Dopolni besedilo. </vt:lpstr>
      <vt:lpstr>Viri: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Svet snovi</dc:title>
  <dc:creator>AljaP</dc:creator>
  <cp:lastModifiedBy>AljaP</cp:lastModifiedBy>
  <cp:revision>47</cp:revision>
  <dcterms:created xsi:type="dcterms:W3CDTF">2020-04-06T10:58:44Z</dcterms:created>
  <dcterms:modified xsi:type="dcterms:W3CDTF">2020-04-10T10:00:11Z</dcterms:modified>
</cp:coreProperties>
</file>