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91" r:id="rId2"/>
    <p:sldId id="294" r:id="rId3"/>
    <p:sldId id="295" r:id="rId4"/>
    <p:sldId id="301" r:id="rId5"/>
    <p:sldId id="302" r:id="rId6"/>
    <p:sldId id="296" r:id="rId7"/>
    <p:sldId id="298" r:id="rId8"/>
    <p:sldId id="299" r:id="rId9"/>
    <p:sldId id="297" r:id="rId10"/>
    <p:sldId id="300" r:id="rId11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44" y="-4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2856D-501E-4564-AF14-E7FD5D54B420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213800-DA09-4CCC-8D3C-980100E4E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05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28638853-1173-404E-A641-AAD960FB360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28638853-1173-404E-A641-AAD960FB360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www.youtube.com/watch?v=I2uo6AFXC9c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736547" y="4024338"/>
            <a:ext cx="3313355" cy="1270112"/>
          </a:xfrm>
        </p:spPr>
        <p:txBody>
          <a:bodyPr>
            <a:normAutofit fontScale="90000"/>
          </a:bodyPr>
          <a:lstStyle/>
          <a:p>
            <a:pPr algn="ctr"/>
            <a:r>
              <a:rPr lang="sl-SI" sz="4400" dirty="0" smtClean="0"/>
              <a:t>PISNO DELJENJE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sz="3100" dirty="0" smtClean="0"/>
              <a:t>nadaljevanje</a:t>
            </a:r>
            <a:br>
              <a:rPr lang="sl-SI" sz="3100" dirty="0" smtClean="0"/>
            </a:br>
            <a:r>
              <a:rPr lang="sl-SI" sz="3100" dirty="0" smtClean="0"/>
              <a:t>2</a:t>
            </a:r>
            <a:r>
              <a:rPr lang="sl-SI" sz="2200" dirty="0" smtClean="0"/>
              <a:t>. del</a:t>
            </a:r>
            <a:endParaRPr lang="en-US" sz="22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738323" y="4869160"/>
            <a:ext cx="3309803" cy="1260629"/>
          </a:xfrm>
        </p:spPr>
        <p:txBody>
          <a:bodyPr/>
          <a:lstStyle/>
          <a:p>
            <a:pPr algn="ctr"/>
            <a:endParaRPr lang="sl-SI" dirty="0" smtClean="0"/>
          </a:p>
          <a:p>
            <a:pPr algn="ctr"/>
            <a:r>
              <a:rPr lang="sl-SI" dirty="0" smtClean="0"/>
              <a:t>Delovni zvezek</a:t>
            </a:r>
          </a:p>
          <a:p>
            <a:pPr algn="ctr"/>
            <a:r>
              <a:rPr lang="sl-SI" dirty="0"/>
              <a:t>o</a:t>
            </a:r>
            <a:r>
              <a:rPr lang="sl-SI" dirty="0" smtClean="0"/>
              <a:t>d strani 84 do strani 89.  </a:t>
            </a:r>
            <a:endParaRPr lang="en-US" dirty="0"/>
          </a:p>
        </p:txBody>
      </p:sp>
      <p:pic>
        <p:nvPicPr>
          <p:cNvPr id="4098" name="Picture 2" descr="Illustration Of A Brain Mascot In Sporty Headband And Training ...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886" y="101352"/>
            <a:ext cx="2508679" cy="204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op mathematics learners compete - Bloemfontein Couran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0263"/>
            <a:ext cx="3456384" cy="398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17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/>
              <a:t>USPELO TI JE!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artoon 10k Runner Crossing the Finish Line #55567 by Ron Leishman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83768" y="2276872"/>
            <a:ext cx="4104456" cy="402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13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4450" y="1157682"/>
            <a:ext cx="7552396" cy="613872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PISNO DELJENJE  Z OSTANKOM </a:t>
            </a:r>
            <a:r>
              <a:rPr lang="sl-SI" dirty="0" smtClean="0">
                <a:solidFill>
                  <a:srgbClr val="C00000"/>
                </a:solidFill>
              </a:rPr>
              <a:t>nadaljevanje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791960" y="5805264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Če posnetek ne deluje pravilno, si ga lahko ogledaš tudi tu</a:t>
            </a:r>
            <a:r>
              <a:rPr lang="sl-SI" dirty="0" smtClean="0"/>
              <a:t>:</a:t>
            </a:r>
          </a:p>
          <a:p>
            <a:r>
              <a:rPr lang="sl-SI" dirty="0">
                <a:hlinkClick r:id="rId4"/>
              </a:rPr>
              <a:t>https://</a:t>
            </a:r>
            <a:r>
              <a:rPr lang="sl-SI" dirty="0" smtClean="0">
                <a:hlinkClick r:id="rId4"/>
              </a:rPr>
              <a:t>www.youtube.com/watch?v=I2uo6AFXC9c</a:t>
            </a:r>
            <a:r>
              <a:rPr lang="sl-SI" dirty="0" smtClean="0"/>
              <a:t> </a:t>
            </a:r>
          </a:p>
        </p:txBody>
      </p:sp>
      <p:sp>
        <p:nvSpPr>
          <p:cNvPr id="6" name="Pravokotnik 5"/>
          <p:cNvSpPr/>
          <p:nvPr/>
        </p:nvSpPr>
        <p:spPr>
          <a:xfrm>
            <a:off x="5037162" y="1308260"/>
            <a:ext cx="2475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(Klikni </a:t>
            </a: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</a:t>
            </a:r>
            <a:r>
              <a:rPr lang="sl-SI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posnetek</a:t>
            </a:r>
            <a:r>
              <a:rPr lang="sl-SI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.)</a:t>
            </a:r>
            <a:r>
              <a:rPr lang="sl-SI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dirty="0"/>
          </a:p>
        </p:txBody>
      </p:sp>
      <p:pic>
        <p:nvPicPr>
          <p:cNvPr id="7" name="y2mate.com - pisno deljenje z enomestnim deliteljem - razlaga 44 (matematika 4. in 5. razred)_i2uo6afxc9c_144p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592.90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1700462"/>
            <a:ext cx="6931545" cy="3898884"/>
          </a:xfrm>
        </p:spPr>
      </p:pic>
    </p:spTree>
    <p:extLst>
      <p:ext uri="{BB962C8B-B14F-4D97-AF65-F5344CB8AC3E}">
        <p14:creationId xmlns:p14="http://schemas.microsoft.com/office/powerpoint/2010/main" val="417207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38474" y="908720"/>
            <a:ext cx="7024744" cy="613872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 smtClean="0">
                <a:solidFill>
                  <a:srgbClr val="C00000"/>
                </a:solidFill>
              </a:rPr>
              <a:t>PISNO DELJENJE Z OSTANKOM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971484" y="1628800"/>
            <a:ext cx="7488948" cy="4680520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sl-SI" sz="2000" dirty="0" smtClean="0"/>
              <a:t>2 3 5 : 4 = 5 8</a:t>
            </a:r>
            <a:r>
              <a:rPr lang="sl-SI" sz="2000" b="1" dirty="0"/>
              <a:t> </a:t>
            </a:r>
            <a:r>
              <a:rPr lang="sl-SI" sz="2000" b="1" dirty="0" smtClean="0"/>
              <a:t>		P</a:t>
            </a:r>
            <a:r>
              <a:rPr lang="sl-SI" sz="2000" b="1" dirty="0"/>
              <a:t>:</a:t>
            </a:r>
            <a:r>
              <a:rPr lang="sl-SI" sz="2000" dirty="0"/>
              <a:t>  </a:t>
            </a:r>
            <a:r>
              <a:rPr lang="sl-SI" sz="2000" u="sng" dirty="0" smtClean="0"/>
              <a:t>   5 8 </a:t>
            </a:r>
            <a:r>
              <a:rPr lang="sl-SI" sz="2000" u="sng" dirty="0"/>
              <a:t> ∙ </a:t>
            </a:r>
            <a:r>
              <a:rPr lang="sl-SI" sz="2000" u="sng" dirty="0" smtClean="0"/>
              <a:t>4</a:t>
            </a:r>
            <a:r>
              <a:rPr lang="sl-SI" sz="2000" dirty="0" smtClean="0"/>
              <a:t>	2 3 2 + 3 = 2 3 5</a:t>
            </a:r>
          </a:p>
          <a:p>
            <a:pPr marL="68580" indent="0">
              <a:buNone/>
            </a:pPr>
            <a:r>
              <a:rPr lang="sl-SI" sz="2000" dirty="0" smtClean="0"/>
              <a:t>   3 5			     2 3 2 </a:t>
            </a:r>
          </a:p>
          <a:p>
            <a:pPr marL="68580" indent="0">
              <a:buNone/>
            </a:pPr>
            <a:r>
              <a:rPr lang="sl-SI" sz="2000" dirty="0"/>
              <a:t> </a:t>
            </a:r>
            <a:r>
              <a:rPr lang="sl-SI" sz="2000" dirty="0" smtClean="0"/>
              <a:t>     3 ost.</a:t>
            </a:r>
          </a:p>
          <a:p>
            <a:pPr marL="68580" indent="0">
              <a:buNone/>
            </a:pPr>
            <a:endParaRPr lang="sl-SI" sz="2000" dirty="0" smtClean="0"/>
          </a:p>
          <a:p>
            <a:pPr marL="68580" indent="0">
              <a:buNone/>
            </a:pPr>
            <a:r>
              <a:rPr lang="sl-SI" sz="2000" dirty="0" smtClean="0"/>
              <a:t>1 6 7 : 2 = 8 3 		</a:t>
            </a:r>
            <a:r>
              <a:rPr lang="sl-SI" sz="2000" b="1" dirty="0" smtClean="0"/>
              <a:t>P:</a:t>
            </a:r>
            <a:r>
              <a:rPr lang="sl-SI" sz="2000" dirty="0" smtClean="0"/>
              <a:t> </a:t>
            </a:r>
            <a:r>
              <a:rPr lang="sl-SI" sz="2000" u="sng" dirty="0" smtClean="0"/>
              <a:t>   8 3 </a:t>
            </a:r>
            <a:r>
              <a:rPr lang="sl-SI" sz="2000" u="sng" dirty="0"/>
              <a:t>∙  </a:t>
            </a:r>
            <a:r>
              <a:rPr lang="sl-SI" sz="2000" u="sng" dirty="0" smtClean="0"/>
              <a:t>2</a:t>
            </a:r>
            <a:r>
              <a:rPr lang="sl-SI" sz="2000" dirty="0" smtClean="0"/>
              <a:t>	1 6 6 + 1 = 1 6 7</a:t>
            </a:r>
            <a:endParaRPr lang="sl-SI" sz="2000" u="sng" dirty="0" smtClean="0"/>
          </a:p>
          <a:p>
            <a:pPr marL="68580" indent="0">
              <a:buNone/>
            </a:pPr>
            <a:r>
              <a:rPr lang="sl-SI" sz="2000" dirty="0"/>
              <a:t> </a:t>
            </a:r>
            <a:r>
              <a:rPr lang="sl-SI" sz="2000" dirty="0" smtClean="0"/>
              <a:t>  0 7			    1 6 6 </a:t>
            </a:r>
          </a:p>
          <a:p>
            <a:pPr marL="68580" indent="0">
              <a:buNone/>
            </a:pPr>
            <a:r>
              <a:rPr lang="sl-SI" sz="2000" dirty="0"/>
              <a:t> </a:t>
            </a:r>
            <a:r>
              <a:rPr lang="sl-SI" sz="2000" dirty="0" smtClean="0"/>
              <a:t>     1 ost.</a:t>
            </a:r>
            <a:endParaRPr lang="sl-SI" sz="2000" dirty="0"/>
          </a:p>
          <a:p>
            <a:pPr marL="68580" indent="0">
              <a:buNone/>
            </a:pPr>
            <a:endParaRPr lang="sl-SI" sz="2000" dirty="0" smtClean="0"/>
          </a:p>
          <a:p>
            <a:pPr marL="68580" indent="0">
              <a:buNone/>
            </a:pPr>
            <a:r>
              <a:rPr lang="sl-SI" sz="2000" dirty="0" smtClean="0"/>
              <a:t>9 6 4 : 7 = 1 3 7	</a:t>
            </a:r>
            <a:r>
              <a:rPr lang="sl-SI" sz="2000" b="1" dirty="0"/>
              <a:t>P:</a:t>
            </a:r>
            <a:r>
              <a:rPr lang="sl-SI" sz="2000" dirty="0"/>
              <a:t> </a:t>
            </a:r>
            <a:r>
              <a:rPr lang="sl-SI" sz="2000" u="sng" dirty="0"/>
              <a:t> </a:t>
            </a:r>
            <a:r>
              <a:rPr lang="sl-SI" sz="2000" u="sng" dirty="0" smtClean="0"/>
              <a:t>1 3 7 </a:t>
            </a:r>
            <a:r>
              <a:rPr lang="sl-SI" sz="2000" u="sng" dirty="0"/>
              <a:t>∙ </a:t>
            </a:r>
            <a:r>
              <a:rPr lang="sl-SI" sz="2000" u="sng" dirty="0" smtClean="0"/>
              <a:t>7</a:t>
            </a:r>
            <a:r>
              <a:rPr lang="sl-SI" sz="2000" dirty="0" smtClean="0"/>
              <a:t>	9 5 9 + 5 = 9 6 4</a:t>
            </a:r>
          </a:p>
          <a:p>
            <a:pPr marL="68580" indent="0">
              <a:buNone/>
            </a:pPr>
            <a:r>
              <a:rPr lang="sl-SI" sz="2000" dirty="0" smtClean="0"/>
              <a:t>2 6			     9 5 9</a:t>
            </a:r>
          </a:p>
          <a:p>
            <a:pPr marL="68580" indent="0">
              <a:buNone/>
            </a:pPr>
            <a:r>
              <a:rPr lang="sl-SI" sz="2000" dirty="0"/>
              <a:t> </a:t>
            </a:r>
            <a:r>
              <a:rPr lang="sl-SI" sz="2000" dirty="0" smtClean="0"/>
              <a:t>  5 4</a:t>
            </a:r>
          </a:p>
          <a:p>
            <a:pPr marL="68580" indent="0">
              <a:buNone/>
            </a:pPr>
            <a:r>
              <a:rPr lang="sl-SI" sz="2000" dirty="0"/>
              <a:t> </a:t>
            </a:r>
            <a:r>
              <a:rPr lang="sl-SI" sz="2000" dirty="0" smtClean="0"/>
              <a:t>     5 ost. </a:t>
            </a:r>
          </a:p>
          <a:p>
            <a:pPr marL="68580" indent="0">
              <a:buNone/>
            </a:pPr>
            <a:endParaRPr lang="sl-SI" sz="2000" dirty="0"/>
          </a:p>
          <a:p>
            <a:pPr marL="68580" indent="0">
              <a:buNone/>
            </a:pPr>
            <a:endParaRPr lang="sl-SI" sz="2000" dirty="0" smtClean="0"/>
          </a:p>
          <a:p>
            <a:pPr marL="68580" indent="0">
              <a:buNone/>
            </a:pPr>
            <a:endParaRPr lang="sl-SI" sz="2000" dirty="0" smtClean="0">
              <a:solidFill>
                <a:srgbClr val="C00000"/>
              </a:solidFill>
            </a:endParaRPr>
          </a:p>
          <a:p>
            <a:pPr marL="68580" indent="0">
              <a:buNone/>
            </a:pPr>
            <a:endParaRPr lang="sl-SI" sz="2000" dirty="0">
              <a:solidFill>
                <a:srgbClr val="C00000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4788024" y="0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ZAPIS V ZVEZEK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69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719572" y="1412776"/>
            <a:ext cx="7846751" cy="4419853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dirty="0" smtClean="0"/>
              <a:t>Pri vsakem računu naredi preizkus. </a:t>
            </a:r>
          </a:p>
          <a:p>
            <a:endParaRPr lang="sl-SI" dirty="0" smtClean="0"/>
          </a:p>
          <a:p>
            <a:endParaRPr lang="sl-SI" dirty="0" smtClean="0"/>
          </a:p>
          <a:p>
            <a:r>
              <a:rPr lang="sl-SI" sz="3200" dirty="0" smtClean="0"/>
              <a:t>617 </a:t>
            </a:r>
            <a:r>
              <a:rPr lang="sl-SI" sz="3200" dirty="0"/>
              <a:t>: 9 </a:t>
            </a:r>
            <a:r>
              <a:rPr lang="sl-SI" sz="3200" dirty="0" smtClean="0"/>
              <a:t>=</a:t>
            </a:r>
          </a:p>
          <a:p>
            <a:pPr marL="68580" indent="0">
              <a:buNone/>
            </a:pPr>
            <a:endParaRPr lang="sl-SI" sz="3200" dirty="0"/>
          </a:p>
          <a:p>
            <a:r>
              <a:rPr lang="sl-SI" sz="3200" dirty="0" smtClean="0"/>
              <a:t>596 : 8 =</a:t>
            </a:r>
            <a:endParaRPr lang="sl-SI" sz="3200" dirty="0"/>
          </a:p>
          <a:p>
            <a:endParaRPr lang="en-US" dirty="0"/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719572" y="638613"/>
            <a:ext cx="8136904" cy="5418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dirty="0" smtClean="0"/>
              <a:t>Zdaj pa poskusi sam/-a izračunati:</a:t>
            </a:r>
            <a:endParaRPr lang="en-US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4788024" y="0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ZAPIS V ZVEZEK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9218" name="Picture 2" descr="Division clipart 2 » Clipart S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526" y="2916932"/>
            <a:ext cx="223837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ivision clipart 6 » Clipart S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95936" y="2941290"/>
            <a:ext cx="21812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4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3568" y="600427"/>
            <a:ext cx="7920880" cy="901904"/>
          </a:xfrm>
        </p:spPr>
        <p:txBody>
          <a:bodyPr>
            <a:normAutofit fontScale="90000"/>
          </a:bodyPr>
          <a:lstStyle/>
          <a:p>
            <a:r>
              <a:rPr lang="sl-SI" sz="3600" u="sng" dirty="0" smtClean="0"/>
              <a:t>Preveri, če imaš pravilen zapis v zvezku. </a:t>
            </a:r>
            <a:r>
              <a:rPr lang="sl-SI" sz="3600" dirty="0" smtClean="0"/>
              <a:t/>
            </a:r>
            <a:br>
              <a:rPr lang="sl-SI" sz="3600" dirty="0" smtClean="0"/>
            </a:br>
            <a:endParaRPr lang="en-US" sz="27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>
          <a:xfrm>
            <a:off x="506280" y="1412776"/>
            <a:ext cx="8098168" cy="4571836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sl-SI" sz="2200" dirty="0"/>
          </a:p>
          <a:p>
            <a:pPr marL="68580" indent="0">
              <a:buNone/>
            </a:pPr>
            <a:r>
              <a:rPr lang="sl-SI" sz="2200" dirty="0" smtClean="0"/>
              <a:t>6 1 7 </a:t>
            </a:r>
            <a:r>
              <a:rPr lang="sl-SI" sz="2200" dirty="0"/>
              <a:t>: 9 </a:t>
            </a:r>
            <a:r>
              <a:rPr lang="sl-SI" sz="2200" dirty="0" smtClean="0"/>
              <a:t>= 6 8		       </a:t>
            </a:r>
            <a:r>
              <a:rPr lang="sl-SI" sz="2200" b="1" dirty="0" smtClean="0"/>
              <a:t> </a:t>
            </a:r>
            <a:r>
              <a:rPr lang="sl-SI" sz="2200" b="1" dirty="0"/>
              <a:t>P:</a:t>
            </a:r>
            <a:r>
              <a:rPr lang="sl-SI" sz="2200" u="sng" dirty="0"/>
              <a:t>  </a:t>
            </a:r>
            <a:r>
              <a:rPr lang="sl-SI" sz="2200" u="sng" dirty="0" smtClean="0"/>
              <a:t>6 8 ∙ 9</a:t>
            </a:r>
            <a:r>
              <a:rPr lang="sl-SI" sz="2200" dirty="0" smtClean="0"/>
              <a:t>		   6 1 2 + 5 = 6 1 7 </a:t>
            </a:r>
          </a:p>
          <a:p>
            <a:pPr marL="68580" indent="0">
              <a:buNone/>
            </a:pPr>
            <a:r>
              <a:rPr lang="sl-SI" sz="2200" dirty="0"/>
              <a:t> </a:t>
            </a:r>
            <a:r>
              <a:rPr lang="sl-SI" sz="2200" dirty="0" smtClean="0"/>
              <a:t>  7 7			          6 1 2</a:t>
            </a:r>
          </a:p>
          <a:p>
            <a:pPr marL="68580" indent="0">
              <a:buNone/>
            </a:pPr>
            <a:r>
              <a:rPr lang="sl-SI" sz="2200" dirty="0"/>
              <a:t> </a:t>
            </a:r>
            <a:r>
              <a:rPr lang="sl-SI" sz="2200" dirty="0" smtClean="0"/>
              <a:t>     5 ost.</a:t>
            </a:r>
            <a:endParaRPr lang="sl-SI" sz="2200" dirty="0"/>
          </a:p>
          <a:p>
            <a:pPr marL="68580" indent="0">
              <a:buNone/>
            </a:pPr>
            <a:r>
              <a:rPr lang="sl-SI" sz="2200" dirty="0" smtClean="0"/>
              <a:t> </a:t>
            </a:r>
            <a:endParaRPr lang="en-US" sz="2200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4644008" y="0"/>
            <a:ext cx="353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Rešitve v zvezku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542285" y="648866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>
                <a:solidFill>
                  <a:srgbClr val="C00000"/>
                </a:solidFill>
              </a:rPr>
              <a:t>ČE SE TVOJ ZAPIS NE UJEMA, GA V ZVEZKU POPRAVI!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Ograda vsebine 2"/>
          <p:cNvSpPr>
            <a:spLocks noGrp="1"/>
          </p:cNvSpPr>
          <p:nvPr>
            <p:ph sz="quarter" idx="13"/>
          </p:nvPr>
        </p:nvSpPr>
        <p:spPr>
          <a:xfrm>
            <a:off x="325799" y="3429000"/>
            <a:ext cx="8636417" cy="51479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sl-SI" sz="2800" dirty="0" smtClean="0"/>
          </a:p>
          <a:p>
            <a:pPr marL="68580" indent="0">
              <a:buNone/>
            </a:pPr>
            <a:r>
              <a:rPr lang="sl-SI" sz="2200" dirty="0" smtClean="0"/>
              <a:t>5 9 6 : 8 = 7 4	         </a:t>
            </a:r>
            <a:r>
              <a:rPr lang="sl-SI" sz="2200" b="1" dirty="0" smtClean="0"/>
              <a:t> 		P:</a:t>
            </a:r>
            <a:r>
              <a:rPr lang="sl-SI" sz="2200" u="sng" dirty="0" smtClean="0"/>
              <a:t>  7 4 ∙ 8</a:t>
            </a:r>
            <a:r>
              <a:rPr lang="sl-SI" sz="2200" dirty="0" smtClean="0"/>
              <a:t>	     5 9 2 + 4 = 5 9 6</a:t>
            </a:r>
            <a:endParaRPr lang="sl-SI" sz="2200" u="sng" dirty="0" smtClean="0"/>
          </a:p>
          <a:p>
            <a:pPr marL="68580" indent="0">
              <a:buNone/>
            </a:pPr>
            <a:r>
              <a:rPr lang="sl-SI" sz="2200" dirty="0" smtClean="0"/>
              <a:t>   3 6		                         5 9 2</a:t>
            </a:r>
          </a:p>
          <a:p>
            <a:pPr marL="68580" indent="0">
              <a:buNone/>
            </a:pPr>
            <a:r>
              <a:rPr lang="sl-SI" sz="2200" dirty="0" smtClean="0"/>
              <a:t>      4 ost. </a:t>
            </a:r>
          </a:p>
          <a:p>
            <a:pPr marL="68580" indent="0">
              <a:buNone/>
            </a:pPr>
            <a:r>
              <a:rPr lang="sl-SI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929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ady made deisgns for weakli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933" y="1844824"/>
            <a:ext cx="2876596" cy="408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19572" y="638613"/>
            <a:ext cx="8136904" cy="541864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Vaja dela mojstra …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83568" y="1340768"/>
            <a:ext cx="7704856" cy="3508977"/>
          </a:xfrm>
        </p:spPr>
        <p:txBody>
          <a:bodyPr/>
          <a:lstStyle/>
          <a:p>
            <a:pPr marL="68580" indent="0">
              <a:buNone/>
            </a:pPr>
            <a:r>
              <a:rPr lang="sl-SI" dirty="0" smtClean="0"/>
              <a:t>Odpri delovni zvezek na strani  89. </a:t>
            </a:r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r>
              <a:rPr lang="sl-SI" dirty="0" smtClean="0"/>
              <a:t>Reši 1. nalogo.</a:t>
            </a:r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endParaRPr lang="sl-SI" dirty="0" smtClean="0"/>
          </a:p>
        </p:txBody>
      </p:sp>
      <p:sp>
        <p:nvSpPr>
          <p:cNvPr id="4" name="PoljeZBesedilom 3"/>
          <p:cNvSpPr txBox="1"/>
          <p:nvPr/>
        </p:nvSpPr>
        <p:spPr>
          <a:xfrm>
            <a:off x="4772372" y="44624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 smtClean="0">
                <a:solidFill>
                  <a:schemeClr val="bg1"/>
                </a:solidFill>
              </a:rPr>
              <a:t>DELOVNI ZVEZEK </a:t>
            </a:r>
          </a:p>
        </p:txBody>
      </p:sp>
      <p:sp>
        <p:nvSpPr>
          <p:cNvPr id="7" name="Pravokotnik 6"/>
          <p:cNvSpPr/>
          <p:nvPr/>
        </p:nvSpPr>
        <p:spPr>
          <a:xfrm>
            <a:off x="539552" y="4050883"/>
            <a:ext cx="561662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indent="0">
              <a:buNone/>
            </a:pPr>
            <a:r>
              <a:rPr lang="sl-SI" dirty="0">
                <a:solidFill>
                  <a:srgbClr val="C00000"/>
                </a:solidFill>
              </a:rPr>
              <a:t>OPOMNIK</a:t>
            </a:r>
            <a:r>
              <a:rPr lang="sl-SI" dirty="0" smtClean="0">
                <a:solidFill>
                  <a:srgbClr val="C00000"/>
                </a:solidFill>
              </a:rPr>
              <a:t>:</a:t>
            </a:r>
          </a:p>
          <a:p>
            <a:pPr marL="68580" indent="0">
              <a:buNone/>
            </a:pPr>
            <a:endParaRPr lang="sl-SI" dirty="0">
              <a:solidFill>
                <a:srgbClr val="C00000"/>
              </a:solidFill>
            </a:endParaRPr>
          </a:p>
          <a:p>
            <a:pPr marL="525780" indent="-457200">
              <a:buAutoNum type="arabicPeriod"/>
            </a:pPr>
            <a:r>
              <a:rPr lang="sl-SI" sz="2000" dirty="0"/>
              <a:t>Pazim na natančno podpisovanje</a:t>
            </a:r>
            <a:r>
              <a:rPr lang="sl-SI" sz="2000" dirty="0" smtClean="0"/>
              <a:t>.</a:t>
            </a:r>
          </a:p>
          <a:p>
            <a:pPr marL="525780" indent="-457200">
              <a:buAutoNum type="arabicPeriod"/>
            </a:pPr>
            <a:endParaRPr lang="sl-SI" sz="2000" dirty="0"/>
          </a:p>
          <a:p>
            <a:pPr marL="525780" indent="-457200">
              <a:buAutoNum type="arabicPeriod"/>
            </a:pPr>
            <a:r>
              <a:rPr lang="sl-SI" sz="2000" dirty="0"/>
              <a:t>Ostanek ne sme biti nikoli večji od delitelja.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655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80249" y="1412776"/>
            <a:ext cx="3914249" cy="901904"/>
          </a:xfrm>
        </p:spPr>
        <p:txBody>
          <a:bodyPr>
            <a:normAutofit fontScale="90000"/>
          </a:bodyPr>
          <a:lstStyle/>
          <a:p>
            <a:r>
              <a:rPr lang="sl-SI" sz="3100" u="sng" dirty="0" smtClean="0"/>
              <a:t>Preveri, če si pravilno reševal/-a. </a:t>
            </a:r>
            <a:r>
              <a:rPr lang="sl-SI" sz="3600" dirty="0" smtClean="0"/>
              <a:t/>
            </a:r>
            <a:br>
              <a:rPr lang="sl-SI" sz="3600" dirty="0" smtClean="0"/>
            </a:br>
            <a:r>
              <a:rPr lang="sl-SI" sz="3600" dirty="0" smtClean="0"/>
              <a:t/>
            </a:r>
            <a:br>
              <a:rPr lang="sl-SI" sz="3600" dirty="0" smtClean="0"/>
            </a:br>
            <a:r>
              <a:rPr lang="sl-SI" sz="3100" dirty="0" smtClean="0">
                <a:solidFill>
                  <a:srgbClr val="C00000"/>
                </a:solidFill>
              </a:rPr>
              <a:t>DZ, str. 89, 1. naloga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4427984" y="57150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DZ – str. 89, 1. </a:t>
            </a:r>
            <a:r>
              <a:rPr lang="sl-SI" sz="3200" dirty="0" err="1" smtClean="0">
                <a:solidFill>
                  <a:schemeClr val="bg1"/>
                </a:solidFill>
              </a:rPr>
              <a:t>nal</a:t>
            </a:r>
            <a:r>
              <a:rPr lang="sl-SI" sz="3200" dirty="0" smtClean="0">
                <a:solidFill>
                  <a:schemeClr val="bg1"/>
                </a:solidFill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542285" y="648866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>
                <a:solidFill>
                  <a:srgbClr val="C00000"/>
                </a:solidFill>
              </a:rPr>
              <a:t>ČE SE TVOJ ZAPIS NE UJEMA, GA V DELOVNEM ZVEZKU POPRAVI!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Ograda vsebine 5"/>
          <p:cNvSpPr>
            <a:spLocks noGrp="1"/>
          </p:cNvSpPr>
          <p:nvPr>
            <p:ph sz="quarter" idx="13"/>
          </p:nvPr>
        </p:nvSpPr>
        <p:spPr>
          <a:xfrm>
            <a:off x="4681378" y="1268760"/>
            <a:ext cx="3453652" cy="5219908"/>
          </a:xfrm>
        </p:spPr>
        <p:txBody>
          <a:bodyPr>
            <a:normAutofit fontScale="92500" lnSpcReduction="10000"/>
          </a:bodyPr>
          <a:lstStyle/>
          <a:p>
            <a:pPr marL="68580" indent="0">
              <a:buNone/>
            </a:pPr>
            <a:r>
              <a:rPr lang="sl-SI" dirty="0" smtClean="0"/>
              <a:t>8 1 5 : 3 = 2 7 1</a:t>
            </a:r>
          </a:p>
          <a:p>
            <a:pPr marL="68580" indent="0">
              <a:buNone/>
            </a:pPr>
            <a:r>
              <a:rPr lang="sl-SI" dirty="0" smtClean="0"/>
              <a:t>2 1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0 5 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  2 ost.</a:t>
            </a:r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r>
              <a:rPr lang="sl-SI" dirty="0" smtClean="0"/>
              <a:t>5 0 2 : 2 = 2 5 1</a:t>
            </a:r>
          </a:p>
          <a:p>
            <a:pPr marL="68580" indent="0">
              <a:buNone/>
            </a:pPr>
            <a:r>
              <a:rPr lang="sl-SI" dirty="0" smtClean="0"/>
              <a:t>1 0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0 2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  0 ost.</a:t>
            </a:r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r>
              <a:rPr lang="sl-SI" dirty="0" smtClean="0"/>
              <a:t>6 1 5 : 6 =1 0 2</a:t>
            </a:r>
          </a:p>
          <a:p>
            <a:pPr marL="68580" indent="0">
              <a:buNone/>
            </a:pPr>
            <a:r>
              <a:rPr lang="sl-SI" dirty="0" smtClean="0"/>
              <a:t>0 1 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1 5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  3 ost.</a:t>
            </a:r>
          </a:p>
          <a:p>
            <a:pPr marL="68580" indent="0">
              <a:buNone/>
            </a:pPr>
            <a:endParaRPr lang="en-US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526683" y="3109024"/>
            <a:ext cx="38856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 smtClean="0"/>
              <a:t>6 1 7 : 3 = 2 0 5 </a:t>
            </a:r>
          </a:p>
          <a:p>
            <a:r>
              <a:rPr lang="sl-SI" sz="2200" dirty="0"/>
              <a:t>0</a:t>
            </a:r>
            <a:r>
              <a:rPr lang="sl-SI" sz="2200" dirty="0" smtClean="0"/>
              <a:t> 1</a:t>
            </a:r>
          </a:p>
          <a:p>
            <a:r>
              <a:rPr lang="sl-SI" sz="2200" dirty="0"/>
              <a:t> </a:t>
            </a:r>
            <a:r>
              <a:rPr lang="sl-SI" sz="2200" dirty="0" smtClean="0"/>
              <a:t>  1 7</a:t>
            </a:r>
          </a:p>
          <a:p>
            <a:r>
              <a:rPr lang="sl-SI" sz="2200" dirty="0"/>
              <a:t> </a:t>
            </a:r>
            <a:r>
              <a:rPr lang="sl-SI" sz="2200" dirty="0" smtClean="0"/>
              <a:t>      2 ost.</a:t>
            </a:r>
          </a:p>
          <a:p>
            <a:endParaRPr lang="sl-SI" sz="2200" dirty="0" smtClean="0"/>
          </a:p>
          <a:p>
            <a:r>
              <a:rPr lang="sl-SI" sz="2200" dirty="0" smtClean="0"/>
              <a:t>4 3 5 : 4 = 1 0 8</a:t>
            </a:r>
          </a:p>
          <a:p>
            <a:r>
              <a:rPr lang="sl-SI" sz="2200" dirty="0" smtClean="0"/>
              <a:t>0 3</a:t>
            </a:r>
          </a:p>
          <a:p>
            <a:r>
              <a:rPr lang="sl-SI" sz="2200" dirty="0"/>
              <a:t> </a:t>
            </a:r>
            <a:r>
              <a:rPr lang="sl-SI" sz="2200" dirty="0" smtClean="0"/>
              <a:t>  3 5</a:t>
            </a:r>
          </a:p>
          <a:p>
            <a:r>
              <a:rPr lang="sl-SI" sz="2200" dirty="0"/>
              <a:t> </a:t>
            </a:r>
            <a:r>
              <a:rPr lang="sl-SI" sz="2200" dirty="0" smtClean="0"/>
              <a:t>     3 ost.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4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7024744" cy="1143000"/>
          </a:xfrm>
        </p:spPr>
        <p:txBody>
          <a:bodyPr>
            <a:normAutofit/>
          </a:bodyPr>
          <a:lstStyle/>
          <a:p>
            <a:r>
              <a:rPr lang="sl-SI" dirty="0" smtClean="0"/>
              <a:t>ODLIČNO TI GRE! 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>
          <a:xfrm>
            <a:off x="790984" y="1772816"/>
            <a:ext cx="6301296" cy="3493008"/>
          </a:xfrm>
        </p:spPr>
        <p:txBody>
          <a:bodyPr/>
          <a:lstStyle/>
          <a:p>
            <a:pPr marL="68580" indent="0">
              <a:buNone/>
            </a:pPr>
            <a:r>
              <a:rPr lang="sl-SI" dirty="0" smtClean="0"/>
              <a:t>Pred tabo sta še zadnji dve matematični nalogi v tem tednu!</a:t>
            </a:r>
            <a:endParaRPr lang="en-US" dirty="0"/>
          </a:p>
        </p:txBody>
      </p:sp>
      <p:pic>
        <p:nvPicPr>
          <p:cNvPr id="5124" name="Picture 4" descr="Cartoon Businessman Skipping — Stock Vecto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2852937"/>
            <a:ext cx="4110465" cy="327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83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7024744" cy="829896"/>
          </a:xfrm>
        </p:spPr>
        <p:txBody>
          <a:bodyPr/>
          <a:lstStyle/>
          <a:p>
            <a:r>
              <a:rPr lang="sl-SI" dirty="0" smtClean="0">
                <a:solidFill>
                  <a:srgbClr val="C00000"/>
                </a:solidFill>
              </a:rPr>
              <a:t>POMEMBNO!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971600" y="1916832"/>
            <a:ext cx="6777317" cy="4275837"/>
          </a:xfrm>
        </p:spPr>
        <p:txBody>
          <a:bodyPr/>
          <a:lstStyle/>
          <a:p>
            <a:r>
              <a:rPr lang="sl-SI" dirty="0" smtClean="0"/>
              <a:t>Odpri delovni zvezek na strani 89.</a:t>
            </a:r>
          </a:p>
          <a:p>
            <a:endParaRPr lang="sl-SI" dirty="0" smtClean="0"/>
          </a:p>
          <a:p>
            <a:r>
              <a:rPr lang="sl-SI" dirty="0" smtClean="0"/>
              <a:t>2. in 3. nalogo rešuj </a:t>
            </a:r>
            <a:r>
              <a:rPr lang="sl-SI" dirty="0" smtClean="0">
                <a:solidFill>
                  <a:srgbClr val="C00000"/>
                </a:solidFill>
              </a:rPr>
              <a:t>v zvezek</a:t>
            </a:r>
            <a:r>
              <a:rPr lang="sl-SI" dirty="0" smtClean="0"/>
              <a:t>. </a:t>
            </a:r>
          </a:p>
          <a:p>
            <a:endParaRPr lang="sl-SI" dirty="0" smtClean="0"/>
          </a:p>
          <a:p>
            <a:r>
              <a:rPr lang="sl-SI" dirty="0" smtClean="0"/>
              <a:t>Pri </a:t>
            </a:r>
            <a:r>
              <a:rPr lang="sl-SI" dirty="0">
                <a:solidFill>
                  <a:srgbClr val="C00000"/>
                </a:solidFill>
              </a:rPr>
              <a:t>2</a:t>
            </a:r>
            <a:r>
              <a:rPr lang="sl-SI" dirty="0" smtClean="0">
                <a:solidFill>
                  <a:srgbClr val="C00000"/>
                </a:solidFill>
              </a:rPr>
              <a:t>. </a:t>
            </a:r>
            <a:r>
              <a:rPr lang="sl-SI" dirty="0" smtClean="0">
                <a:solidFill>
                  <a:srgbClr val="C00000"/>
                </a:solidFill>
              </a:rPr>
              <a:t>nalogi </a:t>
            </a:r>
            <a:r>
              <a:rPr lang="sl-SI" dirty="0" smtClean="0"/>
              <a:t>naredi preizkuse.</a:t>
            </a:r>
          </a:p>
          <a:p>
            <a:endParaRPr lang="sl-SI" dirty="0" smtClean="0"/>
          </a:p>
          <a:p>
            <a:r>
              <a:rPr lang="sl-SI" dirty="0" smtClean="0"/>
              <a:t>Ko boš rešil/-a obe nalogi, tvoj zapis v zvezku fotografiraj in pošlji učiteljici. </a:t>
            </a:r>
          </a:p>
          <a:p>
            <a:pPr marL="68580" indent="0">
              <a:buNone/>
            </a:pPr>
            <a:r>
              <a:rPr lang="sl-SI" dirty="0" smtClean="0">
                <a:solidFill>
                  <a:srgbClr val="C00000"/>
                </a:solidFill>
              </a:rPr>
              <a:t>   Rok oddaje je  11. 5. 2020.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4772372" y="44624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 smtClean="0">
                <a:solidFill>
                  <a:schemeClr val="bg1"/>
                </a:solidFill>
              </a:rPr>
              <a:t>DZ  IN  ZVEZEK </a:t>
            </a:r>
          </a:p>
        </p:txBody>
      </p:sp>
      <p:sp>
        <p:nvSpPr>
          <p:cNvPr id="5" name="Pravokotnik 4"/>
          <p:cNvSpPr/>
          <p:nvPr/>
        </p:nvSpPr>
        <p:spPr>
          <a:xfrm>
            <a:off x="899592" y="4437112"/>
            <a:ext cx="6552728" cy="158417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779</TotalTime>
  <Words>349</Words>
  <Application>Microsoft Office PowerPoint</Application>
  <PresentationFormat>Diaprojekcija na zaslonu (4:3)</PresentationFormat>
  <Paragraphs>94</Paragraphs>
  <Slides>10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1" baseType="lpstr">
      <vt:lpstr>Austin</vt:lpstr>
      <vt:lpstr>PISNO DELJENJE  nadaljevanje 2. del</vt:lpstr>
      <vt:lpstr>PISNO DELJENJE  Z OSTANKOM nadaljevanje</vt:lpstr>
      <vt:lpstr>PISNO DELJENJE Z OSTANKOM</vt:lpstr>
      <vt:lpstr>PowerPointova predstavitev</vt:lpstr>
      <vt:lpstr>Preveri, če imaš pravilen zapis v zvezku.  </vt:lpstr>
      <vt:lpstr>Vaja dela mojstra …</vt:lpstr>
      <vt:lpstr>Preveri, če si pravilno reševal/-a.   DZ, str. 89, 1. naloga</vt:lpstr>
      <vt:lpstr>ODLIČNO TI GRE! </vt:lpstr>
      <vt:lpstr>POMEMBNO!</vt:lpstr>
      <vt:lpstr>USPELO TI JE!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PISNO DELJENJE 2. del</dc:title>
  <dc:creator>AljaP</dc:creator>
  <cp:lastModifiedBy>AljaP</cp:lastModifiedBy>
  <cp:revision>37</cp:revision>
  <dcterms:created xsi:type="dcterms:W3CDTF">2020-04-16T08:13:39Z</dcterms:created>
  <dcterms:modified xsi:type="dcterms:W3CDTF">2020-04-22T12:10:49Z</dcterms:modified>
</cp:coreProperties>
</file>