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6" r:id="rId2"/>
    <p:sldId id="278" r:id="rId3"/>
    <p:sldId id="282" r:id="rId4"/>
    <p:sldId id="284" r:id="rId5"/>
    <p:sldId id="277" r:id="rId6"/>
    <p:sldId id="285" r:id="rId7"/>
    <p:sldId id="287" r:id="rId8"/>
    <p:sldId id="289" r:id="rId9"/>
    <p:sldId id="286" r:id="rId10"/>
    <p:sldId id="281" r:id="rId11"/>
    <p:sldId id="290" r:id="rId12"/>
    <p:sldId id="279" r:id="rId13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44" y="-4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2856D-501E-4564-AF14-E7FD5D54B420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213800-DA09-4CCC-8D3C-980100E4E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05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13800-DA09-4CCC-8D3C-980100E4EB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92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28638853-1173-404E-A641-AAD960FB360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38853-1173-404E-A641-AAD960FB360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28638853-1173-404E-A641-AAD960FB360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E2509112-19D2-4255-BA8D-61B6FAEB691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5" Type="http://schemas.openxmlformats.org/officeDocument/2006/relationships/hyperlink" Target="https://www.youtube.com/watch?v=Cls-08595Yo&amp;t=88s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kuLA-55YpVY&amp;t=24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WnKxNSZDm78&amp;t=7s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736547" y="4024338"/>
            <a:ext cx="3313355" cy="1270112"/>
          </a:xfrm>
        </p:spPr>
        <p:txBody>
          <a:bodyPr>
            <a:normAutofit fontScale="90000"/>
          </a:bodyPr>
          <a:lstStyle/>
          <a:p>
            <a:pPr algn="ctr"/>
            <a:r>
              <a:rPr lang="sl-SI" sz="4400" dirty="0" smtClean="0"/>
              <a:t>PISNO DELJENJE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sz="3100" dirty="0" smtClean="0"/>
              <a:t>nadaljevanje</a:t>
            </a:r>
            <a:br>
              <a:rPr lang="sl-SI" sz="3100" dirty="0" smtClean="0"/>
            </a:br>
            <a:r>
              <a:rPr lang="sl-SI" sz="3100" dirty="0" smtClean="0"/>
              <a:t>1</a:t>
            </a:r>
            <a:r>
              <a:rPr lang="sl-SI" sz="2200" dirty="0" smtClean="0"/>
              <a:t>. del</a:t>
            </a:r>
            <a:endParaRPr lang="en-US" sz="22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738323" y="4869160"/>
            <a:ext cx="3309803" cy="1260629"/>
          </a:xfrm>
        </p:spPr>
        <p:txBody>
          <a:bodyPr/>
          <a:lstStyle/>
          <a:p>
            <a:pPr algn="ctr"/>
            <a:endParaRPr lang="sl-SI" dirty="0" smtClean="0"/>
          </a:p>
          <a:p>
            <a:pPr algn="ctr"/>
            <a:r>
              <a:rPr lang="sl-SI" dirty="0" smtClean="0"/>
              <a:t>Delovni zvezek</a:t>
            </a:r>
          </a:p>
          <a:p>
            <a:pPr algn="ctr"/>
            <a:r>
              <a:rPr lang="sl-SI" dirty="0"/>
              <a:t>o</a:t>
            </a:r>
            <a:r>
              <a:rPr lang="sl-SI" dirty="0" smtClean="0"/>
              <a:t>d strani 84 do strani 89.  </a:t>
            </a:r>
            <a:endParaRPr lang="en-US" dirty="0"/>
          </a:p>
        </p:txBody>
      </p:sp>
      <p:pic>
        <p:nvPicPr>
          <p:cNvPr id="4098" name="Picture 2" descr="Illustration Of A Brain Mascot In Sporty Headband And Training ...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886" y="101352"/>
            <a:ext cx="2508679" cy="204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op mathematics learners compete - Bloemfontein Couran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0263"/>
            <a:ext cx="3456384" cy="398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05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42285" y="908720"/>
            <a:ext cx="8062163" cy="541864"/>
          </a:xfrm>
        </p:spPr>
        <p:txBody>
          <a:bodyPr>
            <a:normAutofit fontScale="90000"/>
          </a:bodyPr>
          <a:lstStyle/>
          <a:p>
            <a:r>
              <a:rPr lang="sl-SI" sz="3600" u="sng" dirty="0" smtClean="0"/>
              <a:t>Preveri, če si računal/-a pravilno. </a:t>
            </a:r>
            <a:r>
              <a:rPr lang="sl-SI" sz="2700" b="1" dirty="0" smtClean="0">
                <a:solidFill>
                  <a:schemeClr val="tx1"/>
                </a:solidFill>
              </a:rPr>
              <a:t/>
            </a:r>
            <a:br>
              <a:rPr lang="sl-SI" sz="2700" b="1" dirty="0" smtClean="0">
                <a:solidFill>
                  <a:schemeClr val="tx1"/>
                </a:solidFill>
              </a:rPr>
            </a:br>
            <a:r>
              <a:rPr lang="sl-SI" sz="2700" b="1" dirty="0">
                <a:solidFill>
                  <a:schemeClr val="tx1"/>
                </a:solidFill>
              </a:rPr>
              <a:t>DZ. STR. 84, </a:t>
            </a:r>
            <a:r>
              <a:rPr lang="sl-SI" sz="2700" b="1" dirty="0">
                <a:solidFill>
                  <a:srgbClr val="C00000"/>
                </a:solidFill>
              </a:rPr>
              <a:t>naloga 1</a:t>
            </a:r>
            <a:endParaRPr lang="en-US" sz="27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>
          <a:xfrm>
            <a:off x="538464" y="1484784"/>
            <a:ext cx="2953416" cy="1728192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sl-SI" dirty="0" smtClean="0"/>
              <a:t>7 8 6 : 3 = 2 6 2    </a:t>
            </a:r>
            <a:endParaRPr lang="sl-SI" u="sng" dirty="0" smtClean="0"/>
          </a:p>
          <a:p>
            <a:pPr marL="68580" indent="0">
              <a:buNone/>
            </a:pPr>
            <a:r>
              <a:rPr lang="sl-SI" dirty="0" smtClean="0"/>
              <a:t>1 8		             </a:t>
            </a:r>
          </a:p>
          <a:p>
            <a:pPr marL="68580" indent="0">
              <a:buNone/>
            </a:pPr>
            <a:r>
              <a:rPr lang="sl-SI" dirty="0" smtClean="0"/>
              <a:t>   0 6</a:t>
            </a:r>
          </a:p>
          <a:p>
            <a:pPr marL="68580" indent="0">
              <a:buNone/>
            </a:pPr>
            <a:r>
              <a:rPr lang="sl-SI" dirty="0" smtClean="0"/>
              <a:t>      0 ost. 	 </a:t>
            </a:r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endParaRPr lang="en-US" dirty="0"/>
          </a:p>
        </p:txBody>
      </p:sp>
      <p:sp>
        <p:nvSpPr>
          <p:cNvPr id="6" name="Ograda vsebine 5"/>
          <p:cNvSpPr>
            <a:spLocks noGrp="1"/>
          </p:cNvSpPr>
          <p:nvPr>
            <p:ph sz="quarter" idx="14"/>
          </p:nvPr>
        </p:nvSpPr>
        <p:spPr>
          <a:xfrm>
            <a:off x="3789566" y="1412776"/>
            <a:ext cx="2798658" cy="2206451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dirty="0" smtClean="0"/>
              <a:t>9 5 6  </a:t>
            </a:r>
            <a:r>
              <a:rPr lang="sl-SI" dirty="0"/>
              <a:t>: 4 = </a:t>
            </a:r>
            <a:r>
              <a:rPr lang="sl-SI" dirty="0" smtClean="0"/>
              <a:t>2 3 9</a:t>
            </a:r>
          </a:p>
          <a:p>
            <a:pPr marL="68580" indent="0">
              <a:buNone/>
            </a:pPr>
            <a:r>
              <a:rPr lang="sl-SI" dirty="0" smtClean="0"/>
              <a:t>1 5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3 6</a:t>
            </a:r>
          </a:p>
          <a:p>
            <a:pPr marL="68580" indent="0">
              <a:buNone/>
            </a:pPr>
            <a:r>
              <a:rPr lang="sl-SI" dirty="0"/>
              <a:t> </a:t>
            </a:r>
            <a:r>
              <a:rPr lang="sl-SI" dirty="0" smtClean="0"/>
              <a:t>     0 ost. </a:t>
            </a:r>
          </a:p>
          <a:p>
            <a:pPr marL="68580" indent="0">
              <a:buNone/>
            </a:pPr>
            <a:endParaRPr lang="sl-SI" sz="2000" dirty="0" smtClean="0"/>
          </a:p>
          <a:p>
            <a:pPr marL="68580" indent="0">
              <a:buNone/>
            </a:pPr>
            <a:endParaRPr lang="sl-SI" sz="2000" dirty="0" smtClean="0"/>
          </a:p>
          <a:p>
            <a:pPr marL="68580" indent="0">
              <a:buNone/>
            </a:pPr>
            <a:endParaRPr lang="sl-SI" dirty="0" smtClean="0"/>
          </a:p>
        </p:txBody>
      </p:sp>
      <p:sp>
        <p:nvSpPr>
          <p:cNvPr id="4" name="PoljeZBesedilom 3"/>
          <p:cNvSpPr txBox="1"/>
          <p:nvPr/>
        </p:nvSpPr>
        <p:spPr>
          <a:xfrm>
            <a:off x="4644008" y="0"/>
            <a:ext cx="353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REŠITVE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542285" y="648866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>
                <a:solidFill>
                  <a:srgbClr val="C00000"/>
                </a:solidFill>
              </a:rPr>
              <a:t>ČE SE TVOJ ZAPIS NE UJEMA, GA V DELOVNEM ZVEZKU POPRAVI!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3923928" y="989906"/>
            <a:ext cx="3212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b="1" dirty="0"/>
              <a:t>DZ. STR. </a:t>
            </a:r>
            <a:r>
              <a:rPr lang="sl-SI" sz="2400" b="1" dirty="0" smtClean="0"/>
              <a:t>85, </a:t>
            </a:r>
            <a:r>
              <a:rPr lang="sl-SI" sz="2400" b="1" dirty="0">
                <a:solidFill>
                  <a:srgbClr val="C00000"/>
                </a:solidFill>
              </a:rPr>
              <a:t>naloga </a:t>
            </a:r>
            <a:r>
              <a:rPr lang="sl-SI" sz="2400" b="1" dirty="0" smtClean="0">
                <a:solidFill>
                  <a:srgbClr val="C00000"/>
                </a:solidFill>
              </a:rPr>
              <a:t>2</a:t>
            </a:r>
            <a:endParaRPr lang="en-US" sz="2400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6588224" y="1412776"/>
            <a:ext cx="20772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7 5 8 : 2 = 3 7 9</a:t>
            </a:r>
          </a:p>
          <a:p>
            <a:r>
              <a:rPr lang="sl-SI" sz="2400" dirty="0" smtClean="0"/>
              <a:t>1 5 </a:t>
            </a:r>
          </a:p>
          <a:p>
            <a:r>
              <a:rPr lang="sl-SI" sz="2400" dirty="0"/>
              <a:t> </a:t>
            </a:r>
            <a:r>
              <a:rPr lang="sl-SI" sz="2400" dirty="0" smtClean="0"/>
              <a:t>  1 8</a:t>
            </a:r>
          </a:p>
          <a:p>
            <a:r>
              <a:rPr lang="sl-SI" sz="2400" dirty="0"/>
              <a:t> </a:t>
            </a:r>
            <a:r>
              <a:rPr lang="sl-SI" sz="2400" dirty="0" smtClean="0"/>
              <a:t>     0 ost.</a:t>
            </a:r>
            <a:endParaRPr lang="en-US" sz="2400" dirty="0"/>
          </a:p>
        </p:txBody>
      </p:sp>
      <p:sp>
        <p:nvSpPr>
          <p:cNvPr id="11" name="PoljeZBesedilom 10"/>
          <p:cNvSpPr txBox="1"/>
          <p:nvPr/>
        </p:nvSpPr>
        <p:spPr>
          <a:xfrm>
            <a:off x="3851920" y="3962844"/>
            <a:ext cx="25617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8 5 2 : 3 = 2 8 4</a:t>
            </a:r>
          </a:p>
          <a:p>
            <a:r>
              <a:rPr lang="sl-SI" sz="2400" dirty="0" smtClean="0"/>
              <a:t>2 5</a:t>
            </a:r>
          </a:p>
          <a:p>
            <a:r>
              <a:rPr lang="sl-SI" sz="2400" dirty="0"/>
              <a:t> </a:t>
            </a:r>
            <a:r>
              <a:rPr lang="sl-SI" sz="2400" dirty="0" smtClean="0"/>
              <a:t>  1 2</a:t>
            </a:r>
          </a:p>
          <a:p>
            <a:r>
              <a:rPr lang="sl-SI" sz="2400" dirty="0"/>
              <a:t> </a:t>
            </a:r>
            <a:r>
              <a:rPr lang="sl-SI" sz="2400" dirty="0" smtClean="0"/>
              <a:t>     0 ost. </a:t>
            </a:r>
            <a:endParaRPr lang="en-US" sz="2400" dirty="0"/>
          </a:p>
        </p:txBody>
      </p:sp>
      <p:sp>
        <p:nvSpPr>
          <p:cNvPr id="12" name="PoljeZBesedilom 11"/>
          <p:cNvSpPr txBox="1"/>
          <p:nvPr/>
        </p:nvSpPr>
        <p:spPr>
          <a:xfrm>
            <a:off x="6413674" y="3962844"/>
            <a:ext cx="23730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9 7 3 : 7 = 1 3 9</a:t>
            </a:r>
          </a:p>
          <a:p>
            <a:r>
              <a:rPr lang="sl-SI" sz="2400" dirty="0" smtClean="0"/>
              <a:t>2 7</a:t>
            </a:r>
          </a:p>
          <a:p>
            <a:r>
              <a:rPr lang="sl-SI" sz="2400" dirty="0"/>
              <a:t> </a:t>
            </a:r>
            <a:r>
              <a:rPr lang="sl-SI" sz="2400" dirty="0" smtClean="0"/>
              <a:t>  6 3</a:t>
            </a:r>
          </a:p>
          <a:p>
            <a:r>
              <a:rPr lang="sl-SI" sz="2400" dirty="0"/>
              <a:t> </a:t>
            </a:r>
            <a:r>
              <a:rPr lang="sl-SI" sz="2400" dirty="0" smtClean="0"/>
              <a:t>     0 ost.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952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043608" y="1340768"/>
            <a:ext cx="6777317" cy="4896544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dirty="0" smtClean="0"/>
              <a:t>Odpri delovni zvezek na strani 86, 87 in reši naloge. </a:t>
            </a:r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r>
              <a:rPr lang="sl-SI" dirty="0" smtClean="0"/>
              <a:t>Bodi pozoren/-na:</a:t>
            </a:r>
          </a:p>
          <a:p>
            <a:r>
              <a:rPr lang="sl-SI" sz="2000" dirty="0" smtClean="0"/>
              <a:t>na podpisovanje,</a:t>
            </a:r>
          </a:p>
          <a:p>
            <a:r>
              <a:rPr lang="sl-SI" sz="2000" dirty="0"/>
              <a:t>n</a:t>
            </a:r>
            <a:r>
              <a:rPr lang="sl-SI" sz="2000" dirty="0" smtClean="0"/>
              <a:t>a zapis okrajšave ost. </a:t>
            </a:r>
          </a:p>
          <a:p>
            <a:r>
              <a:rPr lang="sl-SI" sz="2000" dirty="0"/>
              <a:t>d</a:t>
            </a:r>
            <a:r>
              <a:rPr lang="sl-SI" sz="2000" dirty="0" smtClean="0"/>
              <a:t>a ostanek ni večji kot delitelj</a:t>
            </a:r>
            <a:r>
              <a:rPr lang="sl-SI" dirty="0" smtClean="0"/>
              <a:t>. </a:t>
            </a:r>
            <a:endParaRPr lang="sl-SI" sz="2000" dirty="0" smtClean="0"/>
          </a:p>
        </p:txBody>
      </p:sp>
      <p:sp>
        <p:nvSpPr>
          <p:cNvPr id="4" name="PoljeZBesedilom 3"/>
          <p:cNvSpPr txBox="1"/>
          <p:nvPr/>
        </p:nvSpPr>
        <p:spPr>
          <a:xfrm>
            <a:off x="4644008" y="0"/>
            <a:ext cx="353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DELOVNI ZVEZEK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074" name="Picture 2" descr="Free Remember Cliparts, Download Free Clip Art, Free Clip Art on ...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36096" y="2741392"/>
            <a:ext cx="2880320" cy="375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1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024744" cy="613872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Preveri rešitve. 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11560" y="1381572"/>
            <a:ext cx="6777317" cy="3508977"/>
          </a:xfrm>
        </p:spPr>
        <p:txBody>
          <a:bodyPr/>
          <a:lstStyle/>
          <a:p>
            <a:pPr marL="68580" indent="0">
              <a:buNone/>
            </a:pPr>
            <a:r>
              <a:rPr lang="sl-SI" dirty="0" smtClean="0">
                <a:solidFill>
                  <a:srgbClr val="C00000"/>
                </a:solidFill>
              </a:rPr>
              <a:t>DZ, str. 86, 87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19872" y="1412776"/>
            <a:ext cx="4097269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4644008" y="0"/>
            <a:ext cx="353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REŠITVE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18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115616" y="980728"/>
            <a:ext cx="7255244" cy="3508977"/>
          </a:xfrm>
        </p:spPr>
        <p:txBody>
          <a:bodyPr/>
          <a:lstStyle/>
          <a:p>
            <a:r>
              <a:rPr lang="sl-SI" dirty="0" smtClean="0"/>
              <a:t>Se še spomniš, kako si prejšnji teden delil/-a števila? </a:t>
            </a:r>
          </a:p>
          <a:p>
            <a:endParaRPr lang="sl-SI" dirty="0" smtClean="0"/>
          </a:p>
          <a:p>
            <a:r>
              <a:rPr lang="sl-SI" dirty="0" smtClean="0"/>
              <a:t>Danes bomo nadaljevali z novimi primeri …</a:t>
            </a:r>
            <a:endParaRPr lang="en-US" dirty="0"/>
          </a:p>
        </p:txBody>
      </p:sp>
      <p:pic>
        <p:nvPicPr>
          <p:cNvPr id="2050" name="Picture 2" descr="Tipton, April / Math Homework Video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52936"/>
            <a:ext cx="358283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09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9227" y="836712"/>
            <a:ext cx="7552396" cy="613872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PISNO DELJENJE - </a:t>
            </a:r>
            <a:r>
              <a:rPr lang="sl-SI" dirty="0" smtClean="0">
                <a:solidFill>
                  <a:srgbClr val="C00000"/>
                </a:solidFill>
              </a:rPr>
              <a:t>nadaljevanje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y2mate.com - pisno deljenje z enomestnim deliteljem - razlaga 34 (matematika 4. in 5. razred)_cls-08595yo_144p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311.77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2060848"/>
            <a:ext cx="6683235" cy="3759214"/>
          </a:xfrm>
        </p:spPr>
      </p:pic>
      <p:sp>
        <p:nvSpPr>
          <p:cNvPr id="5" name="Pravokotnik 4"/>
          <p:cNvSpPr/>
          <p:nvPr/>
        </p:nvSpPr>
        <p:spPr>
          <a:xfrm>
            <a:off x="819022" y="5949280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Če posnetek ne deluje pravilno, si ga lahko ogledaš tudi tu</a:t>
            </a:r>
            <a:r>
              <a:rPr lang="sl-SI" dirty="0" smtClean="0"/>
              <a:t>:</a:t>
            </a:r>
          </a:p>
          <a:p>
            <a:r>
              <a:rPr lang="sl-SI" dirty="0">
                <a:hlinkClick r:id="rId5"/>
              </a:rPr>
              <a:t>https://</a:t>
            </a:r>
            <a:r>
              <a:rPr lang="sl-SI" dirty="0" smtClean="0">
                <a:hlinkClick r:id="rId5"/>
              </a:rPr>
              <a:t>www.youtube.com/watch?v=Cls-08595Yo&amp;t=88s</a:t>
            </a:r>
            <a:r>
              <a:rPr lang="sl-SI" dirty="0" smtClean="0"/>
              <a:t>  </a:t>
            </a:r>
            <a:endParaRPr lang="sl-SI" dirty="0"/>
          </a:p>
        </p:txBody>
      </p:sp>
      <p:sp>
        <p:nvSpPr>
          <p:cNvPr id="6" name="Pravokotnik 5"/>
          <p:cNvSpPr/>
          <p:nvPr/>
        </p:nvSpPr>
        <p:spPr>
          <a:xfrm>
            <a:off x="1115616" y="1484784"/>
            <a:ext cx="2475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(Klikni </a:t>
            </a: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</a:t>
            </a:r>
            <a:r>
              <a:rPr lang="sl-SI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posnetek</a:t>
            </a:r>
            <a:r>
              <a:rPr lang="sl-SI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.)</a:t>
            </a:r>
            <a:r>
              <a:rPr lang="sl-SI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71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38474" y="908720"/>
            <a:ext cx="7024744" cy="613872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 smtClean="0">
                <a:solidFill>
                  <a:srgbClr val="C00000"/>
                </a:solidFill>
              </a:rPr>
              <a:t>PISNO DELJENJE Z OSTANKOM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971484" y="1628800"/>
            <a:ext cx="4824652" cy="4680520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sl-SI" sz="2000" dirty="0" smtClean="0"/>
              <a:t>1 7 5 : 5 = 3 5 		</a:t>
            </a:r>
            <a:r>
              <a:rPr lang="sl-SI" sz="2000" b="1" dirty="0" smtClean="0"/>
              <a:t>P: </a:t>
            </a:r>
            <a:r>
              <a:rPr lang="sl-SI" sz="2000" b="1" u="sng" dirty="0" smtClean="0"/>
              <a:t>   </a:t>
            </a:r>
            <a:r>
              <a:rPr lang="sl-SI" sz="2000" u="sng" dirty="0" smtClean="0"/>
              <a:t>3 5 ∙  </a:t>
            </a:r>
            <a:r>
              <a:rPr lang="sl-SI" sz="2000" u="sng" dirty="0"/>
              <a:t>5</a:t>
            </a:r>
            <a:r>
              <a:rPr lang="sl-SI" sz="2000" dirty="0" smtClean="0"/>
              <a:t>	     </a:t>
            </a:r>
            <a:endParaRPr lang="sl-SI" sz="2000" u="sng" dirty="0" smtClean="0"/>
          </a:p>
          <a:p>
            <a:pPr marL="68580" indent="0">
              <a:buNone/>
            </a:pPr>
            <a:r>
              <a:rPr lang="sl-SI" sz="2000" dirty="0" smtClean="0"/>
              <a:t>   2 5			    1 7 5	  </a:t>
            </a:r>
            <a:endParaRPr lang="sl-SI" sz="2000" u="sng" dirty="0" smtClean="0"/>
          </a:p>
          <a:p>
            <a:pPr marL="68580" indent="0">
              <a:buNone/>
            </a:pPr>
            <a:r>
              <a:rPr lang="sl-SI" sz="2000" dirty="0"/>
              <a:t> </a:t>
            </a:r>
            <a:r>
              <a:rPr lang="sl-SI" sz="2000" dirty="0" smtClean="0"/>
              <a:t>   </a:t>
            </a:r>
            <a:r>
              <a:rPr lang="sl-SI" sz="2000" dirty="0"/>
              <a:t> </a:t>
            </a:r>
            <a:r>
              <a:rPr lang="sl-SI" sz="2000" dirty="0" smtClean="0"/>
              <a:t> 0</a:t>
            </a:r>
            <a:r>
              <a:rPr lang="sl-SI" sz="2000" dirty="0"/>
              <a:t> </a:t>
            </a:r>
            <a:r>
              <a:rPr lang="sl-SI" sz="2000" dirty="0" smtClean="0"/>
              <a:t>ost. 					  </a:t>
            </a:r>
          </a:p>
          <a:p>
            <a:pPr marL="68580" indent="0">
              <a:buNone/>
            </a:pPr>
            <a:endParaRPr lang="sl-SI" sz="2000" dirty="0" smtClean="0"/>
          </a:p>
          <a:p>
            <a:pPr marL="68580" indent="0">
              <a:buNone/>
            </a:pPr>
            <a:r>
              <a:rPr lang="sl-SI" sz="2000" dirty="0" smtClean="0"/>
              <a:t>2 5 6 : 4 = 6 4		</a:t>
            </a:r>
            <a:r>
              <a:rPr lang="sl-SI" sz="2000" b="1" dirty="0" smtClean="0"/>
              <a:t>P:</a:t>
            </a:r>
            <a:r>
              <a:rPr lang="sl-SI" sz="2000" dirty="0" smtClean="0"/>
              <a:t> </a:t>
            </a:r>
            <a:r>
              <a:rPr lang="sl-SI" sz="2000" u="sng" dirty="0" smtClean="0"/>
              <a:t>   6 4 </a:t>
            </a:r>
            <a:r>
              <a:rPr lang="sl-SI" sz="2000" u="sng" dirty="0"/>
              <a:t>∙ </a:t>
            </a:r>
            <a:r>
              <a:rPr lang="sl-SI" sz="2000" u="sng" dirty="0" smtClean="0"/>
              <a:t>4</a:t>
            </a:r>
          </a:p>
          <a:p>
            <a:pPr marL="68580" indent="0">
              <a:buNone/>
            </a:pPr>
            <a:r>
              <a:rPr lang="sl-SI" sz="2000" dirty="0"/>
              <a:t> </a:t>
            </a:r>
            <a:r>
              <a:rPr lang="sl-SI" sz="2000" dirty="0" smtClean="0"/>
              <a:t>  1 6			    2 5 6</a:t>
            </a:r>
          </a:p>
          <a:p>
            <a:pPr marL="68580" indent="0">
              <a:buNone/>
            </a:pPr>
            <a:r>
              <a:rPr lang="sl-SI" sz="2000" dirty="0"/>
              <a:t> </a:t>
            </a:r>
            <a:r>
              <a:rPr lang="sl-SI" sz="2000" dirty="0" smtClean="0"/>
              <a:t>     0 ost.</a:t>
            </a:r>
            <a:endParaRPr lang="sl-SI" sz="2000" dirty="0"/>
          </a:p>
          <a:p>
            <a:pPr marL="68580" indent="0">
              <a:buNone/>
            </a:pPr>
            <a:endParaRPr lang="sl-SI" sz="2000" dirty="0" smtClean="0"/>
          </a:p>
          <a:p>
            <a:pPr marL="68580" indent="0">
              <a:buNone/>
            </a:pPr>
            <a:r>
              <a:rPr lang="sl-SI" sz="2000" dirty="0" smtClean="0"/>
              <a:t>5 4 0 : 4 = 1 3 5	</a:t>
            </a:r>
            <a:r>
              <a:rPr lang="sl-SI" sz="2000" b="1" dirty="0"/>
              <a:t>P:</a:t>
            </a:r>
            <a:r>
              <a:rPr lang="sl-SI" sz="2000" dirty="0"/>
              <a:t> </a:t>
            </a:r>
            <a:r>
              <a:rPr lang="sl-SI" sz="2000" u="sng" dirty="0"/>
              <a:t> </a:t>
            </a:r>
            <a:r>
              <a:rPr lang="sl-SI" sz="2000" u="sng" dirty="0" smtClean="0"/>
              <a:t>1 3 5 </a:t>
            </a:r>
            <a:r>
              <a:rPr lang="sl-SI" sz="2000" u="sng" dirty="0"/>
              <a:t>∙ </a:t>
            </a:r>
            <a:r>
              <a:rPr lang="sl-SI" sz="2000" u="sng" dirty="0" smtClean="0"/>
              <a:t>4</a:t>
            </a:r>
            <a:endParaRPr lang="sl-SI" sz="2000" dirty="0" smtClean="0"/>
          </a:p>
          <a:p>
            <a:pPr marL="68580" indent="0">
              <a:buNone/>
            </a:pPr>
            <a:r>
              <a:rPr lang="sl-SI" sz="2000" dirty="0" smtClean="0"/>
              <a:t>1 4			     5 4 0</a:t>
            </a:r>
          </a:p>
          <a:p>
            <a:pPr marL="68580" indent="0">
              <a:buNone/>
            </a:pPr>
            <a:r>
              <a:rPr lang="sl-SI" sz="2000" dirty="0"/>
              <a:t> </a:t>
            </a:r>
            <a:r>
              <a:rPr lang="sl-SI" sz="2000" dirty="0" smtClean="0"/>
              <a:t>  2 0</a:t>
            </a:r>
          </a:p>
          <a:p>
            <a:pPr marL="68580" indent="0">
              <a:buNone/>
            </a:pPr>
            <a:r>
              <a:rPr lang="sl-SI" sz="2000" dirty="0"/>
              <a:t> </a:t>
            </a:r>
            <a:r>
              <a:rPr lang="sl-SI" sz="2000" dirty="0" smtClean="0"/>
              <a:t>     0 ost. </a:t>
            </a:r>
          </a:p>
          <a:p>
            <a:pPr marL="68580" indent="0">
              <a:buNone/>
            </a:pPr>
            <a:endParaRPr lang="sl-SI" sz="2000" dirty="0"/>
          </a:p>
          <a:p>
            <a:pPr marL="68580" indent="0">
              <a:buNone/>
            </a:pPr>
            <a:endParaRPr lang="sl-SI" sz="2000" dirty="0" smtClean="0"/>
          </a:p>
          <a:p>
            <a:pPr marL="68580" indent="0">
              <a:buNone/>
            </a:pPr>
            <a:endParaRPr lang="sl-SI" sz="2000" dirty="0" smtClean="0">
              <a:solidFill>
                <a:srgbClr val="C00000"/>
              </a:solidFill>
            </a:endParaRPr>
          </a:p>
          <a:p>
            <a:pPr marL="68580" indent="0">
              <a:buNone/>
            </a:pPr>
            <a:endParaRPr lang="sl-SI" sz="2000" dirty="0">
              <a:solidFill>
                <a:srgbClr val="C00000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4788024" y="0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ZAPIS V ZVEZEK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6" name="Raven povezovalnik 5"/>
          <p:cNvCxnSpPr/>
          <p:nvPr/>
        </p:nvCxnSpPr>
        <p:spPr>
          <a:xfrm>
            <a:off x="1259632" y="1628800"/>
            <a:ext cx="0" cy="129614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en povezovalnik 6"/>
          <p:cNvCxnSpPr/>
          <p:nvPr/>
        </p:nvCxnSpPr>
        <p:spPr>
          <a:xfrm>
            <a:off x="1475656" y="1628800"/>
            <a:ext cx="0" cy="129614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/>
          <p:cNvCxnSpPr/>
          <p:nvPr/>
        </p:nvCxnSpPr>
        <p:spPr>
          <a:xfrm>
            <a:off x="1714048" y="1628800"/>
            <a:ext cx="0" cy="129614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01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75556" y="620688"/>
            <a:ext cx="8136904" cy="613872"/>
          </a:xfrm>
        </p:spPr>
        <p:txBody>
          <a:bodyPr>
            <a:normAutofit/>
          </a:bodyPr>
          <a:lstStyle/>
          <a:p>
            <a:r>
              <a:rPr lang="sl-SI" sz="3200" dirty="0" smtClean="0"/>
              <a:t>Pisno deljenje na </a:t>
            </a:r>
            <a:r>
              <a:rPr lang="sl-SI" sz="3200" dirty="0" smtClean="0">
                <a:solidFill>
                  <a:srgbClr val="C00000"/>
                </a:solidFill>
              </a:rPr>
              <a:t>dolg</a:t>
            </a:r>
            <a:r>
              <a:rPr lang="sl-SI" sz="3200" dirty="0" smtClean="0"/>
              <a:t> in </a:t>
            </a:r>
            <a:r>
              <a:rPr lang="sl-SI" sz="3200" dirty="0" smtClean="0">
                <a:solidFill>
                  <a:srgbClr val="C00000"/>
                </a:solidFill>
              </a:rPr>
              <a:t>kratek</a:t>
            </a:r>
            <a:r>
              <a:rPr lang="sl-SI" sz="3200" dirty="0" smtClean="0"/>
              <a:t> način</a:t>
            </a:r>
            <a:endParaRPr lang="en-US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3608" y="1268760"/>
            <a:ext cx="7596607" cy="356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1306563" y="1689260"/>
            <a:ext cx="2808847" cy="18002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4355976" y="1714765"/>
            <a:ext cx="2808847" cy="115852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7" name="Raven puščični povezovalnik 6"/>
          <p:cNvCxnSpPr/>
          <p:nvPr/>
        </p:nvCxnSpPr>
        <p:spPr>
          <a:xfrm flipH="1">
            <a:off x="2411760" y="1124743"/>
            <a:ext cx="1944218" cy="56451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en puščični povezovalnik 8"/>
          <p:cNvCxnSpPr/>
          <p:nvPr/>
        </p:nvCxnSpPr>
        <p:spPr>
          <a:xfrm flipH="1">
            <a:off x="5076056" y="1124743"/>
            <a:ext cx="560790" cy="56451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jeZBesedilom 11"/>
          <p:cNvSpPr txBox="1"/>
          <p:nvPr/>
        </p:nvSpPr>
        <p:spPr>
          <a:xfrm>
            <a:off x="4644008" y="0"/>
            <a:ext cx="3539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 smtClean="0">
                <a:solidFill>
                  <a:schemeClr val="bg1"/>
                </a:solidFill>
              </a:rPr>
              <a:t>DELOVNI ZVEZEK str. 84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Pravokotnik 17"/>
          <p:cNvSpPr/>
          <p:nvPr/>
        </p:nvSpPr>
        <p:spPr>
          <a:xfrm>
            <a:off x="539552" y="5085183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indent="0">
              <a:buNone/>
            </a:pPr>
            <a:r>
              <a:rPr lang="sl-SI" dirty="0" smtClean="0"/>
              <a:t>Na posnetku si videl/-a, kako lahko pisno deliš na kratek način.</a:t>
            </a:r>
          </a:p>
          <a:p>
            <a:pPr marL="68580" indent="0">
              <a:buNone/>
            </a:pPr>
            <a:r>
              <a:rPr lang="sl-SI" dirty="0" smtClean="0"/>
              <a:t>V </a:t>
            </a:r>
            <a:r>
              <a:rPr lang="sl-SI" dirty="0"/>
              <a:t>delovnem zvezku imaš prikazano pisno deljenje še na dolg način</a:t>
            </a:r>
            <a:r>
              <a:rPr lang="sl-SI" dirty="0" smtClean="0"/>
              <a:t>.</a:t>
            </a:r>
          </a:p>
          <a:p>
            <a:pPr marL="68580" indent="0">
              <a:buNone/>
            </a:pPr>
            <a:r>
              <a:rPr lang="sl-SI" dirty="0" smtClean="0"/>
              <a:t>Uporabljaš lahko način, ki ti bolj ustreza. </a:t>
            </a:r>
          </a:p>
          <a:p>
            <a:pPr marL="68580" indent="0">
              <a:buNone/>
            </a:pPr>
            <a:r>
              <a:rPr lang="sl-SI" dirty="0" smtClean="0"/>
              <a:t>Podrobno razlago obeh načinov si lahko pogledaš na </a:t>
            </a:r>
            <a:r>
              <a:rPr lang="sl-SI" dirty="0"/>
              <a:t>tem </a:t>
            </a:r>
            <a:r>
              <a:rPr lang="sl-SI" dirty="0" smtClean="0"/>
              <a:t>posnetku: </a:t>
            </a:r>
          </a:p>
          <a:p>
            <a:pPr marL="68580" indent="0">
              <a:buNone/>
            </a:pPr>
            <a:r>
              <a:rPr lang="sl-SI" dirty="0" smtClean="0">
                <a:hlinkClick r:id="rId4"/>
              </a:rPr>
              <a:t>https</a:t>
            </a:r>
            <a:r>
              <a:rPr lang="sl-SI" dirty="0">
                <a:hlinkClick r:id="rId4"/>
              </a:rPr>
              <a:t>://</a:t>
            </a:r>
            <a:r>
              <a:rPr lang="sl-SI" dirty="0" smtClean="0">
                <a:hlinkClick r:id="rId4"/>
              </a:rPr>
              <a:t>www.youtube.com/watch?v=kuLA-55YpVY&amp;t=24s</a:t>
            </a:r>
            <a:r>
              <a:rPr lang="sl-SI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5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83568" y="1484784"/>
            <a:ext cx="7281257" cy="5112568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r>
              <a:rPr lang="sl-SI" dirty="0" smtClean="0"/>
              <a:t>Lahko si pogledaš tudi posnetek z razlago: </a:t>
            </a:r>
          </a:p>
          <a:p>
            <a:pPr marL="68580" indent="0">
              <a:buNone/>
            </a:pPr>
            <a:r>
              <a:rPr lang="sl-SI" sz="1800" dirty="0">
                <a:hlinkClick r:id="rId2"/>
              </a:rPr>
              <a:t>https://</a:t>
            </a:r>
            <a:r>
              <a:rPr lang="sl-SI" sz="1800" dirty="0" smtClean="0">
                <a:hlinkClick r:id="rId2"/>
              </a:rPr>
              <a:t>www.youtube.com/watch?v=WnKxNSZDm78&amp;t=7s</a:t>
            </a:r>
            <a:r>
              <a:rPr lang="sl-SI" sz="1800" dirty="0" smtClean="0"/>
              <a:t> </a:t>
            </a:r>
          </a:p>
          <a:p>
            <a:pPr marL="68580" indent="0">
              <a:buNone/>
            </a:pPr>
            <a:endParaRPr lang="en-US" dirty="0"/>
          </a:p>
        </p:txBody>
      </p:sp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710730" y="692696"/>
            <a:ext cx="7848872" cy="710952"/>
          </a:xfrm>
        </p:spPr>
        <p:txBody>
          <a:bodyPr>
            <a:normAutofit/>
          </a:bodyPr>
          <a:lstStyle/>
          <a:p>
            <a:r>
              <a:rPr lang="sl-SI" sz="3200" dirty="0" smtClean="0"/>
              <a:t>Pisno deljenje na </a:t>
            </a:r>
            <a:r>
              <a:rPr lang="sl-SI" sz="3200" dirty="0" smtClean="0">
                <a:solidFill>
                  <a:srgbClr val="C00000"/>
                </a:solidFill>
              </a:rPr>
              <a:t>dolg</a:t>
            </a:r>
            <a:r>
              <a:rPr lang="sl-SI" sz="3200" dirty="0" smtClean="0"/>
              <a:t> način</a:t>
            </a:r>
            <a:endParaRPr lang="en-US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567" y="1556792"/>
            <a:ext cx="7560841" cy="368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36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719572" y="1412776"/>
            <a:ext cx="7846751" cy="4419853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dirty="0" smtClean="0"/>
              <a:t>Pri vsakem računu naredi preizkus. </a:t>
            </a:r>
          </a:p>
          <a:p>
            <a:endParaRPr lang="sl-SI" dirty="0" smtClean="0"/>
          </a:p>
          <a:p>
            <a:endParaRPr lang="sl-SI" dirty="0" smtClean="0"/>
          </a:p>
          <a:p>
            <a:r>
              <a:rPr lang="sl-SI" sz="3200" dirty="0" smtClean="0"/>
              <a:t>152 : 2 =</a:t>
            </a:r>
          </a:p>
          <a:p>
            <a:r>
              <a:rPr lang="sl-SI" sz="3200" dirty="0" smtClean="0"/>
              <a:t>704 : 8 =</a:t>
            </a:r>
          </a:p>
          <a:p>
            <a:r>
              <a:rPr lang="sl-SI" sz="3200" dirty="0" smtClean="0"/>
              <a:t>623 : 7 =</a:t>
            </a:r>
          </a:p>
          <a:p>
            <a:r>
              <a:rPr lang="sl-SI" sz="3200" dirty="0" smtClean="0"/>
              <a:t>312 : 6 =</a:t>
            </a:r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719572" y="638613"/>
            <a:ext cx="8136904" cy="5418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dirty="0" smtClean="0"/>
              <a:t>Zdaj pa poskusi sam/-a izračunati:</a:t>
            </a:r>
            <a:endParaRPr lang="en-US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4788024" y="0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ZAPIS V ZVEZEK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84984"/>
            <a:ext cx="5362475" cy="302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6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3568" y="600427"/>
            <a:ext cx="7920880" cy="901904"/>
          </a:xfrm>
        </p:spPr>
        <p:txBody>
          <a:bodyPr>
            <a:normAutofit fontScale="90000"/>
          </a:bodyPr>
          <a:lstStyle/>
          <a:p>
            <a:r>
              <a:rPr lang="sl-SI" sz="3600" u="sng" dirty="0" smtClean="0"/>
              <a:t>Preveri, če imaš pravilen zapis v zvezku. </a:t>
            </a:r>
            <a:r>
              <a:rPr lang="sl-SI" sz="3600" dirty="0" smtClean="0"/>
              <a:t/>
            </a:r>
            <a:br>
              <a:rPr lang="sl-SI" sz="3600" dirty="0" smtClean="0"/>
            </a:br>
            <a:endParaRPr lang="en-US" sz="2700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>
          <a:xfrm>
            <a:off x="328886" y="1683460"/>
            <a:ext cx="4320480" cy="51479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sz="2000" dirty="0" smtClean="0"/>
              <a:t>1 5 2 : 2 = 7 6		</a:t>
            </a:r>
            <a:r>
              <a:rPr lang="sl-SI" sz="2000" b="1" dirty="0" smtClean="0"/>
              <a:t>P:</a:t>
            </a:r>
            <a:r>
              <a:rPr lang="sl-SI" sz="2000" u="sng" dirty="0" smtClean="0"/>
              <a:t>  7 6 ∙ 2 </a:t>
            </a:r>
          </a:p>
          <a:p>
            <a:pPr marL="68580" indent="0">
              <a:buNone/>
            </a:pPr>
            <a:r>
              <a:rPr lang="sl-SI" sz="2000" dirty="0" smtClean="0"/>
              <a:t>   1 2			  1 5 2</a:t>
            </a:r>
          </a:p>
          <a:p>
            <a:pPr marL="68580" indent="0">
              <a:buNone/>
            </a:pPr>
            <a:r>
              <a:rPr lang="sl-SI" sz="2000" dirty="0"/>
              <a:t> </a:t>
            </a:r>
            <a:r>
              <a:rPr lang="sl-SI" sz="2000" dirty="0" smtClean="0"/>
              <a:t>     0 ost.</a:t>
            </a:r>
          </a:p>
          <a:p>
            <a:pPr marL="68580" indent="0">
              <a:buNone/>
            </a:pPr>
            <a:endParaRPr lang="sl-SI" sz="2000" dirty="0" smtClean="0"/>
          </a:p>
          <a:p>
            <a:pPr marL="68580" indent="0">
              <a:buNone/>
            </a:pPr>
            <a:endParaRPr lang="sl-SI" sz="2000" dirty="0"/>
          </a:p>
          <a:p>
            <a:pPr marL="68580" indent="0">
              <a:buNone/>
            </a:pPr>
            <a:endParaRPr lang="sl-SI" sz="2000" dirty="0" smtClean="0"/>
          </a:p>
          <a:p>
            <a:pPr marL="68580" indent="0">
              <a:buNone/>
            </a:pPr>
            <a:r>
              <a:rPr lang="sl-SI" sz="2000" dirty="0" smtClean="0"/>
              <a:t>7 0 4 </a:t>
            </a:r>
            <a:r>
              <a:rPr lang="sl-SI" sz="2000" dirty="0"/>
              <a:t>: 8 </a:t>
            </a:r>
            <a:r>
              <a:rPr lang="sl-SI" sz="2000" dirty="0" smtClean="0"/>
              <a:t>= 8 8</a:t>
            </a:r>
            <a:r>
              <a:rPr lang="sl-SI" sz="2000" b="1" dirty="0"/>
              <a:t> 	</a:t>
            </a:r>
            <a:r>
              <a:rPr lang="sl-SI" sz="2000" b="1" dirty="0" smtClean="0"/>
              <a:t>	P</a:t>
            </a:r>
            <a:r>
              <a:rPr lang="sl-SI" sz="2000" b="1" dirty="0"/>
              <a:t>:</a:t>
            </a:r>
            <a:r>
              <a:rPr lang="sl-SI" sz="2000" u="sng" dirty="0"/>
              <a:t>  </a:t>
            </a:r>
            <a:r>
              <a:rPr lang="sl-SI" sz="2000" u="sng" dirty="0" smtClean="0"/>
              <a:t>8 8 </a:t>
            </a:r>
            <a:r>
              <a:rPr lang="sl-SI" sz="2000" u="sng" dirty="0"/>
              <a:t>∙ </a:t>
            </a:r>
            <a:r>
              <a:rPr lang="sl-SI" sz="2000" u="sng" dirty="0" smtClean="0"/>
              <a:t>8 </a:t>
            </a:r>
            <a:endParaRPr lang="sl-SI" sz="2000" dirty="0" smtClean="0"/>
          </a:p>
          <a:p>
            <a:pPr marL="68580" indent="0">
              <a:buNone/>
            </a:pPr>
            <a:r>
              <a:rPr lang="sl-SI" sz="2000" dirty="0"/>
              <a:t> </a:t>
            </a:r>
            <a:r>
              <a:rPr lang="sl-SI" sz="2000" dirty="0" smtClean="0"/>
              <a:t>  6 4			  7 0 4</a:t>
            </a:r>
          </a:p>
          <a:p>
            <a:pPr marL="68580" indent="0">
              <a:buNone/>
            </a:pPr>
            <a:r>
              <a:rPr lang="sl-SI" sz="2000" dirty="0"/>
              <a:t> </a:t>
            </a:r>
            <a:r>
              <a:rPr lang="sl-SI" sz="2000" dirty="0" smtClean="0"/>
              <a:t>      0 ost.</a:t>
            </a:r>
          </a:p>
          <a:p>
            <a:pPr marL="68580" indent="0">
              <a:buNone/>
            </a:pPr>
            <a:endParaRPr lang="sl-SI" sz="2000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4644008" y="0"/>
            <a:ext cx="353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>
                <a:solidFill>
                  <a:schemeClr val="bg1"/>
                </a:solidFill>
              </a:rPr>
              <a:t>Rešitve v zvezku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542285" y="648866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 smtClean="0">
                <a:solidFill>
                  <a:srgbClr val="C00000"/>
                </a:solidFill>
              </a:rPr>
              <a:t>ČE SE TVOJ ZAPIS NE UJEMA, GA V ZVEZKU POPRAVI!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Ograda vsebine 2"/>
          <p:cNvSpPr>
            <a:spLocks noGrp="1"/>
          </p:cNvSpPr>
          <p:nvPr>
            <p:ph sz="quarter" idx="13"/>
          </p:nvPr>
        </p:nvSpPr>
        <p:spPr>
          <a:xfrm>
            <a:off x="4883572" y="1710100"/>
            <a:ext cx="4139952" cy="51479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sz="2000" dirty="0" smtClean="0"/>
              <a:t>6 2 3 </a:t>
            </a:r>
            <a:r>
              <a:rPr lang="sl-SI" sz="2000" dirty="0"/>
              <a:t>: 7 </a:t>
            </a:r>
            <a:r>
              <a:rPr lang="sl-SI" sz="2000" dirty="0" smtClean="0"/>
              <a:t>= 8 9	          </a:t>
            </a:r>
            <a:r>
              <a:rPr lang="sl-SI" sz="2000" b="1" dirty="0" smtClean="0"/>
              <a:t>P</a:t>
            </a:r>
            <a:r>
              <a:rPr lang="sl-SI" sz="2000" b="1" dirty="0"/>
              <a:t>:</a:t>
            </a:r>
            <a:r>
              <a:rPr lang="sl-SI" sz="2000" u="sng" dirty="0"/>
              <a:t>  </a:t>
            </a:r>
            <a:r>
              <a:rPr lang="sl-SI" sz="2000" u="sng" dirty="0" smtClean="0"/>
              <a:t>8 9 </a:t>
            </a:r>
            <a:r>
              <a:rPr lang="sl-SI" sz="2000" u="sng" dirty="0"/>
              <a:t>∙ </a:t>
            </a:r>
            <a:r>
              <a:rPr lang="sl-SI" sz="2000" u="sng" dirty="0" smtClean="0"/>
              <a:t>7 </a:t>
            </a:r>
            <a:endParaRPr lang="sl-SI" sz="2000" dirty="0" smtClean="0"/>
          </a:p>
          <a:p>
            <a:pPr marL="68580" indent="0">
              <a:buNone/>
            </a:pPr>
            <a:r>
              <a:rPr lang="sl-SI" sz="2000" dirty="0" smtClean="0"/>
              <a:t>    6 3		            6 2 3</a:t>
            </a:r>
          </a:p>
          <a:p>
            <a:pPr marL="68580" indent="0">
              <a:buNone/>
            </a:pPr>
            <a:r>
              <a:rPr lang="sl-SI" sz="2000" dirty="0"/>
              <a:t> </a:t>
            </a:r>
            <a:r>
              <a:rPr lang="sl-SI" sz="2000" dirty="0" smtClean="0"/>
              <a:t>      0 ost.</a:t>
            </a:r>
          </a:p>
          <a:p>
            <a:pPr marL="68580" indent="0">
              <a:buNone/>
            </a:pPr>
            <a:endParaRPr lang="sl-SI" sz="2000" dirty="0" smtClean="0"/>
          </a:p>
          <a:p>
            <a:pPr marL="68580" indent="0">
              <a:buNone/>
            </a:pPr>
            <a:endParaRPr lang="sl-SI" sz="2000" dirty="0"/>
          </a:p>
          <a:p>
            <a:pPr marL="68580" indent="0">
              <a:buNone/>
            </a:pPr>
            <a:endParaRPr lang="sl-SI" sz="2000" dirty="0"/>
          </a:p>
          <a:p>
            <a:pPr marL="68580" indent="0">
              <a:buNone/>
            </a:pPr>
            <a:r>
              <a:rPr lang="sl-SI" sz="2000" dirty="0" smtClean="0"/>
              <a:t>3 1 2  </a:t>
            </a:r>
            <a:r>
              <a:rPr lang="sl-SI" sz="2000" dirty="0"/>
              <a:t>: 6 </a:t>
            </a:r>
            <a:r>
              <a:rPr lang="sl-SI" sz="2000" dirty="0" smtClean="0"/>
              <a:t>= 5 2	</a:t>
            </a:r>
            <a:r>
              <a:rPr lang="sl-SI" sz="2000" b="1" dirty="0"/>
              <a:t> </a:t>
            </a:r>
            <a:r>
              <a:rPr lang="sl-SI" sz="2000" b="1" dirty="0" smtClean="0"/>
              <a:t>         P</a:t>
            </a:r>
            <a:r>
              <a:rPr lang="sl-SI" sz="2000" b="1" dirty="0"/>
              <a:t>:</a:t>
            </a:r>
            <a:r>
              <a:rPr lang="sl-SI" sz="2000" u="sng" dirty="0"/>
              <a:t>  </a:t>
            </a:r>
            <a:r>
              <a:rPr lang="sl-SI" sz="2000" u="sng" dirty="0" smtClean="0"/>
              <a:t>5 2 </a:t>
            </a:r>
            <a:r>
              <a:rPr lang="sl-SI" sz="2000" u="sng" dirty="0"/>
              <a:t>∙ </a:t>
            </a:r>
            <a:r>
              <a:rPr lang="sl-SI" sz="2000" u="sng" dirty="0" smtClean="0"/>
              <a:t>6 </a:t>
            </a:r>
            <a:endParaRPr lang="sl-SI" sz="2000" dirty="0" smtClean="0"/>
          </a:p>
          <a:p>
            <a:pPr marL="68580" indent="0">
              <a:buNone/>
            </a:pPr>
            <a:r>
              <a:rPr lang="sl-SI" sz="2000" dirty="0"/>
              <a:t> </a:t>
            </a:r>
            <a:r>
              <a:rPr lang="sl-SI" sz="2000" dirty="0" smtClean="0"/>
              <a:t>  1 2	                         3 1 2</a:t>
            </a:r>
          </a:p>
          <a:p>
            <a:pPr marL="68580" indent="0">
              <a:buNone/>
            </a:pPr>
            <a:r>
              <a:rPr lang="sl-SI" sz="2000" dirty="0"/>
              <a:t> </a:t>
            </a:r>
            <a:r>
              <a:rPr lang="sl-SI" sz="2000" dirty="0" smtClean="0"/>
              <a:t>     0 ost.</a:t>
            </a:r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r>
              <a:rPr lang="sl-SI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88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19572" y="638613"/>
            <a:ext cx="8136904" cy="541864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Vaja dela mojstra …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83568" y="1340768"/>
            <a:ext cx="7704856" cy="3508977"/>
          </a:xfrm>
        </p:spPr>
        <p:txBody>
          <a:bodyPr/>
          <a:lstStyle/>
          <a:p>
            <a:pPr marL="68580" indent="0">
              <a:buNone/>
            </a:pPr>
            <a:r>
              <a:rPr lang="sl-SI" dirty="0" smtClean="0"/>
              <a:t>Odpri delovni zvezek na strani  84 in 85. </a:t>
            </a:r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r>
              <a:rPr lang="sl-SI" dirty="0" smtClean="0"/>
              <a:t>Reši 1. in 2.</a:t>
            </a:r>
            <a:r>
              <a:rPr lang="sl-SI" dirty="0"/>
              <a:t> </a:t>
            </a:r>
            <a:r>
              <a:rPr lang="sl-SI" dirty="0" smtClean="0"/>
              <a:t>nalogo. </a:t>
            </a:r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endParaRPr lang="sl-SI" dirty="0" smtClean="0"/>
          </a:p>
        </p:txBody>
      </p:sp>
      <p:sp>
        <p:nvSpPr>
          <p:cNvPr id="4" name="PoljeZBesedilom 3"/>
          <p:cNvSpPr txBox="1"/>
          <p:nvPr/>
        </p:nvSpPr>
        <p:spPr>
          <a:xfrm>
            <a:off x="4772372" y="44624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 smtClean="0">
                <a:solidFill>
                  <a:schemeClr val="bg1"/>
                </a:solidFill>
              </a:rPr>
              <a:t>DELOVNI ZVEZEK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2246" y="3501008"/>
            <a:ext cx="3935579" cy="280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avokotnik 5"/>
          <p:cNvSpPr/>
          <p:nvPr/>
        </p:nvSpPr>
        <p:spPr>
          <a:xfrm>
            <a:off x="539552" y="4581128"/>
            <a:ext cx="59766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indent="0">
              <a:buNone/>
            </a:pPr>
            <a:r>
              <a:rPr lang="sl-SI" dirty="0">
                <a:solidFill>
                  <a:srgbClr val="C00000"/>
                </a:solidFill>
              </a:rPr>
              <a:t>OPOMNIK:</a:t>
            </a:r>
          </a:p>
          <a:p>
            <a:pPr marL="525780" indent="-457200">
              <a:buAutoNum type="arabicPeriod"/>
            </a:pPr>
            <a:r>
              <a:rPr lang="sl-SI" dirty="0"/>
              <a:t>Pazim na natančno </a:t>
            </a:r>
            <a:r>
              <a:rPr lang="sl-SI" b="1" dirty="0">
                <a:solidFill>
                  <a:srgbClr val="C00000"/>
                </a:solidFill>
              </a:rPr>
              <a:t>podpisovanje</a:t>
            </a:r>
            <a:r>
              <a:rPr lang="sl-SI" dirty="0" smtClean="0"/>
              <a:t>.</a:t>
            </a:r>
          </a:p>
          <a:p>
            <a:pPr marL="525780" indent="-457200">
              <a:buAutoNum type="arabicPeriod"/>
            </a:pPr>
            <a:endParaRPr lang="sl-SI" dirty="0"/>
          </a:p>
          <a:p>
            <a:pPr marL="525780" indent="-457200">
              <a:buFont typeface="Wingdings 2" pitchFamily="18" charset="2"/>
              <a:buAutoNum type="arabicPeriod"/>
            </a:pPr>
            <a:r>
              <a:rPr lang="sl-SI" b="1" dirty="0">
                <a:solidFill>
                  <a:srgbClr val="C00000"/>
                </a:solidFill>
              </a:rPr>
              <a:t>Ostanek</a:t>
            </a:r>
            <a:r>
              <a:rPr lang="sl-SI" dirty="0"/>
              <a:t> ne sme biti nikoli večji od delitelja. </a:t>
            </a:r>
            <a:endParaRPr lang="sl-SI" dirty="0" smtClean="0"/>
          </a:p>
          <a:p>
            <a:pPr marL="525780" indent="-457200">
              <a:buFont typeface="Wingdings 2" pitchFamily="18" charset="2"/>
              <a:buAutoNum type="arabicPeriod"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6954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779</TotalTime>
  <Words>421</Words>
  <Application>Microsoft Office PowerPoint</Application>
  <PresentationFormat>Diaprojekcija na zaslonu (4:3)</PresentationFormat>
  <Paragraphs>126</Paragraphs>
  <Slides>12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3" baseType="lpstr">
      <vt:lpstr>Austin</vt:lpstr>
      <vt:lpstr>PISNO DELJENJE  nadaljevanje 1. del</vt:lpstr>
      <vt:lpstr>PowerPointova predstavitev</vt:lpstr>
      <vt:lpstr>PISNO DELJENJE - nadaljevanje</vt:lpstr>
      <vt:lpstr>PISNO DELJENJE Z OSTANKOM</vt:lpstr>
      <vt:lpstr>Pisno deljenje na dolg in kratek način</vt:lpstr>
      <vt:lpstr>Pisno deljenje na dolg način</vt:lpstr>
      <vt:lpstr>PowerPointova predstavitev</vt:lpstr>
      <vt:lpstr>Preveri, če imaš pravilen zapis v zvezku.  </vt:lpstr>
      <vt:lpstr>Vaja dela mojstra …</vt:lpstr>
      <vt:lpstr>Preveri, če si računal/-a pravilno.  DZ. STR. 84, naloga 1</vt:lpstr>
      <vt:lpstr>PowerPointova predstavitev</vt:lpstr>
      <vt:lpstr>Preveri rešitve.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PISNO DELJENJE 2. del</dc:title>
  <dc:creator>AljaP</dc:creator>
  <cp:lastModifiedBy>AljaP</cp:lastModifiedBy>
  <cp:revision>36</cp:revision>
  <dcterms:created xsi:type="dcterms:W3CDTF">2020-04-16T08:13:39Z</dcterms:created>
  <dcterms:modified xsi:type="dcterms:W3CDTF">2020-04-22T12:10:32Z</dcterms:modified>
</cp:coreProperties>
</file>