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0" r:id="rId4"/>
    <p:sldId id="262" r:id="rId5"/>
    <p:sldId id="259" r:id="rId6"/>
    <p:sldId id="268" r:id="rId7"/>
    <p:sldId id="271" r:id="rId8"/>
    <p:sldId id="267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>
        <p:scale>
          <a:sx n="70" d="100"/>
          <a:sy n="70" d="100"/>
        </p:scale>
        <p:origin x="-13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1BFA-537E-4299-9A1A-BA0A5CD816DF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E62BA-16CB-447C-A2C7-C32A542DF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4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62BA-16CB-447C-A2C7-C32A542DFB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C06BF46-FB15-4DE5-8159-BFA6FE87A2B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AA6F22C-99E2-48C2-9587-899B5F598E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dO20Z35bgs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hyperlink" Target="https://www.youtube.com/watch?v=zFPppA7g7kI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788024" y="2996952"/>
            <a:ext cx="3313355" cy="1270112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 smtClean="0"/>
              <a:t>PISNO DELJENJE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2700" dirty="0" smtClean="0"/>
              <a:t>1. del</a:t>
            </a:r>
            <a:endParaRPr lang="en-US" sz="27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sl-SI" dirty="0" smtClean="0"/>
          </a:p>
          <a:p>
            <a:pPr algn="ctr"/>
            <a:r>
              <a:rPr lang="sl-SI" dirty="0" smtClean="0"/>
              <a:t>Delovni zvezek</a:t>
            </a:r>
          </a:p>
          <a:p>
            <a:pPr algn="ctr"/>
            <a:r>
              <a:rPr lang="sl-SI" dirty="0"/>
              <a:t>o</a:t>
            </a:r>
            <a:r>
              <a:rPr lang="sl-SI" dirty="0" smtClean="0"/>
              <a:t>d strani 80 do strani 83.  </a:t>
            </a:r>
            <a:endParaRPr lang="en-US" dirty="0"/>
          </a:p>
        </p:txBody>
      </p:sp>
      <p:pic>
        <p:nvPicPr>
          <p:cNvPr id="27650" name="Picture 2" descr="brain exercise clipart for kids free brain excercising cliparts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810"/>
            <a:ext cx="2952328" cy="16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Math Bowl – Trinitas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700808"/>
            <a:ext cx="3057525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7560840" cy="78296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Ponovimo: deljenje z ostankom 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99592" y="1916832"/>
            <a:ext cx="6777317" cy="432048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sl-SI" dirty="0" smtClean="0"/>
              <a:t>Zapiši račune v zvezek in jih izračunaj.</a:t>
            </a:r>
          </a:p>
          <a:p>
            <a:pPr marL="68580" indent="0">
              <a:buNone/>
            </a:pPr>
            <a:endParaRPr lang="sl-SI" dirty="0"/>
          </a:p>
          <a:p>
            <a:r>
              <a:rPr lang="sl-SI" sz="3200" dirty="0" smtClean="0"/>
              <a:t>67 : 8 =</a:t>
            </a:r>
          </a:p>
          <a:p>
            <a:r>
              <a:rPr lang="sl-SI" sz="3200" dirty="0" smtClean="0"/>
              <a:t>42 : 9 =</a:t>
            </a:r>
          </a:p>
          <a:p>
            <a:r>
              <a:rPr lang="sl-SI" sz="3200" dirty="0" smtClean="0"/>
              <a:t>23 : 6 =</a:t>
            </a:r>
          </a:p>
          <a:p>
            <a:r>
              <a:rPr lang="sl-SI" sz="3200" dirty="0" smtClean="0"/>
              <a:t>53 : 7 =</a:t>
            </a:r>
          </a:p>
          <a:p>
            <a:r>
              <a:rPr lang="sl-SI" sz="3200" dirty="0" smtClean="0"/>
              <a:t>21 : 5 =</a:t>
            </a:r>
          </a:p>
          <a:p>
            <a:r>
              <a:rPr lang="sl-SI" sz="3200" dirty="0" smtClean="0"/>
              <a:t>28 : 3 = </a:t>
            </a:r>
            <a:endParaRPr lang="en-US" sz="32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788024" y="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ZAPIS V ZVEZEK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Preveri rešitve: 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67 : 8 </a:t>
            </a:r>
            <a:r>
              <a:rPr lang="sl-SI" dirty="0" smtClean="0"/>
              <a:t>= 8 ost. 3, ker je 8 ∙ 8 + 3 = 64 + 3 = 67</a:t>
            </a:r>
            <a:endParaRPr lang="sl-SI" dirty="0"/>
          </a:p>
          <a:p>
            <a:r>
              <a:rPr lang="sl-SI" dirty="0"/>
              <a:t>42 : 9 </a:t>
            </a:r>
            <a:r>
              <a:rPr lang="sl-SI" dirty="0" smtClean="0"/>
              <a:t>= 4 ost. 6, ker je 4 ∙ 9 + 6 = 36 + 6 = 42</a:t>
            </a:r>
            <a:endParaRPr lang="sl-SI" dirty="0"/>
          </a:p>
          <a:p>
            <a:r>
              <a:rPr lang="sl-SI" dirty="0"/>
              <a:t>23 : 6 </a:t>
            </a:r>
            <a:r>
              <a:rPr lang="sl-SI" dirty="0" smtClean="0"/>
              <a:t>= 3 ost. 5, ker je 3 ∙ 6 + 5 = 18 + 6 = 23</a:t>
            </a:r>
            <a:endParaRPr lang="sl-SI" dirty="0"/>
          </a:p>
          <a:p>
            <a:r>
              <a:rPr lang="sl-SI" dirty="0"/>
              <a:t>53 : 7 </a:t>
            </a:r>
            <a:r>
              <a:rPr lang="sl-SI" dirty="0" smtClean="0"/>
              <a:t>= 7 ost. 4, ker je 7 ∙ 7 + 4 = 49 + 4 = 53</a:t>
            </a:r>
            <a:endParaRPr lang="sl-SI" dirty="0"/>
          </a:p>
          <a:p>
            <a:r>
              <a:rPr lang="sl-SI" dirty="0"/>
              <a:t>21 : 5 </a:t>
            </a:r>
            <a:r>
              <a:rPr lang="sl-SI" dirty="0" smtClean="0"/>
              <a:t>= 4 ost. 1, ker je 4 ∙ 5 + 1 = 20 + 1 = 21</a:t>
            </a:r>
            <a:endParaRPr lang="sl-SI" dirty="0"/>
          </a:p>
          <a:p>
            <a:r>
              <a:rPr lang="sl-SI" dirty="0"/>
              <a:t>28 : 3 = </a:t>
            </a:r>
            <a:r>
              <a:rPr lang="sl-SI" dirty="0" smtClean="0"/>
              <a:t>9 ost. 1, ker je 9 ∙ 3 + 1 = 24 + 1 = 28</a:t>
            </a:r>
            <a:endParaRPr lang="en-US" dirty="0"/>
          </a:p>
          <a:p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788024" y="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ZAPIS V ZVEZEK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0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024744" cy="757888"/>
          </a:xfrm>
        </p:spPr>
        <p:txBody>
          <a:bodyPr/>
          <a:lstStyle/>
          <a:p>
            <a:r>
              <a:rPr lang="sl-SI" dirty="0" smtClean="0"/>
              <a:t>Se spomniš?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638" y="1700808"/>
            <a:ext cx="611316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3688" y="3970909"/>
            <a:ext cx="5796123" cy="1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0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5966" y="1331511"/>
            <a:ext cx="7851678" cy="504056"/>
          </a:xfrm>
        </p:spPr>
        <p:txBody>
          <a:bodyPr>
            <a:noAutofit/>
          </a:bodyPr>
          <a:lstStyle/>
          <a:p>
            <a:r>
              <a:rPr lang="sl-SI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Oglej si razlago pisnega deljenja.</a:t>
            </a:r>
            <a:br>
              <a:rPr lang="sl-SI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storiš tako, da klikneš na spodnji posnetek.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5877272"/>
            <a:ext cx="7848872" cy="819453"/>
          </a:xfrm>
        </p:spPr>
        <p:txBody>
          <a:bodyPr>
            <a:normAutofit/>
          </a:bodyPr>
          <a:lstStyle/>
          <a:p>
            <a:r>
              <a:rPr lang="sl-SI" sz="1800" dirty="0" smtClean="0"/>
              <a:t>Če posnetek ne deluje pravilno, si ga </a:t>
            </a:r>
            <a:r>
              <a:rPr lang="sl-SI" sz="1800" dirty="0"/>
              <a:t>lahko ogledaš tudi tu: </a:t>
            </a:r>
            <a:r>
              <a:rPr lang="sl-SI" sz="1800" dirty="0">
                <a:hlinkClick r:id="rId4"/>
              </a:rPr>
              <a:t>https://</a:t>
            </a:r>
            <a:r>
              <a:rPr lang="sl-SI" sz="1800" dirty="0" smtClean="0">
                <a:hlinkClick r:id="rId4"/>
              </a:rPr>
              <a:t>www.youtube.com/watch?v=dO20Z35bgs4</a:t>
            </a:r>
            <a:endParaRPr lang="sl-SI" sz="1800" dirty="0" smtClean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539552" y="645631"/>
            <a:ext cx="7992888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dirty="0" smtClean="0">
                <a:solidFill>
                  <a:srgbClr val="C00000"/>
                </a:solidFill>
              </a:rPr>
              <a:t>PISNO DELJENJE</a:t>
            </a:r>
            <a:endParaRPr lang="en-US" dirty="0"/>
          </a:p>
        </p:txBody>
      </p:sp>
      <p:pic>
        <p:nvPicPr>
          <p:cNvPr id="6" name="y2mate.com - Pisno deljenje z enomestnim deliteljem - razlaga 24 (matematika, 4. in 5. razred)_dO20Z35bgs4_144p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844824"/>
            <a:ext cx="678475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3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68588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rgbClr val="C00000"/>
                </a:solidFill>
              </a:rPr>
              <a:t>PISNO DELJENJE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27584" y="1451542"/>
            <a:ext cx="7560840" cy="5400600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sl-SI" dirty="0" smtClean="0"/>
              <a:t>4 8  :  4  =  12			Preizkus: 	</a:t>
            </a:r>
            <a:r>
              <a:rPr lang="sl-SI" u="sng" dirty="0" smtClean="0"/>
              <a:t>1 2 ∙ 4  </a:t>
            </a:r>
          </a:p>
          <a:p>
            <a:pPr marL="68580" indent="0">
              <a:buNone/>
            </a:pPr>
            <a:r>
              <a:rPr lang="sl-SI" dirty="0" smtClean="0"/>
              <a:t>0 8						4 8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ost.</a:t>
            </a:r>
          </a:p>
          <a:p>
            <a:pPr marL="68580" indent="0">
              <a:buNone/>
            </a:pPr>
            <a:endParaRPr lang="sl-SI" sz="1600" dirty="0"/>
          </a:p>
          <a:p>
            <a:pPr marL="68580" indent="0">
              <a:buNone/>
            </a:pPr>
            <a:r>
              <a:rPr lang="sl-SI" dirty="0" smtClean="0"/>
              <a:t>2 4 8 : 2 = 12 4		Preizkus:	</a:t>
            </a:r>
            <a:r>
              <a:rPr lang="sl-SI" u="sng" dirty="0" smtClean="0"/>
              <a:t>1 2 4 ∙ 2</a:t>
            </a:r>
          </a:p>
          <a:p>
            <a:pPr marL="68580" indent="0">
              <a:buNone/>
            </a:pPr>
            <a:r>
              <a:rPr lang="sl-SI" dirty="0" smtClean="0"/>
              <a:t>0 4						2 4 8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0 8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6 3 0 9  : 3 = 2 1 0 3		Preizkus:	</a:t>
            </a:r>
            <a:r>
              <a:rPr lang="sl-SI" u="sng" dirty="0" smtClean="0"/>
              <a:t>2 1 0 3 ∙ 3</a:t>
            </a:r>
          </a:p>
          <a:p>
            <a:pPr marL="68580" indent="0">
              <a:buNone/>
            </a:pPr>
            <a:r>
              <a:rPr lang="sl-SI" dirty="0" smtClean="0"/>
              <a:t>0 3						6 3 0 9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0 0 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 0 9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    0 ost.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788024" y="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ZAPIS V ZVEZEK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1" name="Raven povezovalnik 10"/>
          <p:cNvCxnSpPr/>
          <p:nvPr/>
        </p:nvCxnSpPr>
        <p:spPr>
          <a:xfrm>
            <a:off x="1187624" y="1124744"/>
            <a:ext cx="0" cy="1656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ovezovalnik 11"/>
          <p:cNvCxnSpPr/>
          <p:nvPr/>
        </p:nvCxnSpPr>
        <p:spPr>
          <a:xfrm>
            <a:off x="1403648" y="1124744"/>
            <a:ext cx="0" cy="1656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ovezovalnik 12"/>
          <p:cNvCxnSpPr/>
          <p:nvPr/>
        </p:nvCxnSpPr>
        <p:spPr>
          <a:xfrm>
            <a:off x="971600" y="1124744"/>
            <a:ext cx="0" cy="1656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7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3384494" cy="757888"/>
          </a:xfrm>
        </p:spPr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OPOMNIK!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084168" y="1628800"/>
            <a:ext cx="2744869" cy="3960440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sl-SI" sz="3200" dirty="0" smtClean="0"/>
              <a:t>8 6 </a:t>
            </a:r>
            <a:r>
              <a:rPr lang="sl-SI" sz="3200" dirty="0"/>
              <a:t>: 2 = </a:t>
            </a:r>
            <a:r>
              <a:rPr lang="sl-SI" sz="3200" dirty="0" smtClean="0"/>
              <a:t>4 3</a:t>
            </a:r>
            <a:r>
              <a:rPr lang="sl-SI" sz="3200" dirty="0"/>
              <a:t>	     </a:t>
            </a:r>
            <a:endParaRPr lang="sl-SI" sz="3200" dirty="0" smtClean="0"/>
          </a:p>
          <a:p>
            <a:pPr marL="68580" indent="0">
              <a:buNone/>
            </a:pPr>
            <a:r>
              <a:rPr lang="sl-SI" sz="3200" dirty="0" smtClean="0"/>
              <a:t>0 6</a:t>
            </a:r>
            <a:r>
              <a:rPr lang="sl-SI" sz="3200" dirty="0"/>
              <a:t>		       	</a:t>
            </a:r>
          </a:p>
          <a:p>
            <a:pPr marL="68580" indent="0">
              <a:buNone/>
            </a:pPr>
            <a:r>
              <a:rPr lang="sl-SI" sz="3200" dirty="0"/>
              <a:t>  </a:t>
            </a:r>
            <a:r>
              <a:rPr lang="sl-SI" sz="3200" dirty="0" smtClean="0"/>
              <a:t> 0 ost.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sz="3200" dirty="0"/>
              <a:t> </a:t>
            </a:r>
            <a:r>
              <a:rPr lang="sl-SI" sz="3200" b="1" dirty="0"/>
              <a:t>P: </a:t>
            </a:r>
            <a:r>
              <a:rPr lang="sl-SI" sz="3200" u="sng" dirty="0" smtClean="0"/>
              <a:t>4 3 </a:t>
            </a:r>
            <a:r>
              <a:rPr lang="sl-SI" sz="3200" u="sng" dirty="0"/>
              <a:t>∙ </a:t>
            </a:r>
            <a:r>
              <a:rPr lang="sl-SI" sz="3200" u="sng" dirty="0" smtClean="0"/>
              <a:t>2</a:t>
            </a:r>
          </a:p>
          <a:p>
            <a:pPr marL="68580" indent="0">
              <a:buNone/>
            </a:pPr>
            <a:r>
              <a:rPr lang="sl-SI" sz="3200" dirty="0" smtClean="0"/>
              <a:t>     8 6</a:t>
            </a:r>
            <a:endParaRPr lang="en-US" sz="32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683568" y="1700808"/>
            <a:ext cx="48965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sl-SI" sz="2400" dirty="0" smtClean="0"/>
              <a:t>Pri </a:t>
            </a:r>
            <a:r>
              <a:rPr lang="sl-SI" sz="2400" b="1" dirty="0" smtClean="0">
                <a:solidFill>
                  <a:srgbClr val="C00000"/>
                </a:solidFill>
              </a:rPr>
              <a:t>podpisovanju</a:t>
            </a:r>
            <a:r>
              <a:rPr lang="sl-SI" sz="2400" dirty="0" smtClean="0"/>
              <a:t> moram biti zelo natančen/-na!</a:t>
            </a:r>
          </a:p>
          <a:p>
            <a:pPr marL="457200" indent="-457200">
              <a:buAutoNum type="arabicPeriod"/>
            </a:pPr>
            <a:endParaRPr lang="sl-SI" sz="2400" dirty="0" smtClean="0"/>
          </a:p>
          <a:p>
            <a:pPr marL="457200" indent="-457200">
              <a:buAutoNum type="arabicPeriod"/>
            </a:pPr>
            <a:r>
              <a:rPr lang="sl-SI" sz="2400" dirty="0" smtClean="0"/>
              <a:t>Na koncu ne smem pozabiti označiti ostanka s krajšavo </a:t>
            </a:r>
            <a:r>
              <a:rPr lang="sl-SI" sz="2400" b="1" dirty="0" smtClean="0">
                <a:solidFill>
                  <a:srgbClr val="C00000"/>
                </a:solidFill>
              </a:rPr>
              <a:t>ost.</a:t>
            </a:r>
          </a:p>
          <a:p>
            <a:pPr marL="457200" indent="-457200">
              <a:buAutoNum type="arabicPeriod"/>
            </a:pPr>
            <a:endParaRPr lang="sl-SI" sz="2400" b="1" dirty="0"/>
          </a:p>
          <a:p>
            <a:pPr marL="457200" indent="-457200">
              <a:buAutoNum type="arabicPeriod"/>
            </a:pPr>
            <a:r>
              <a:rPr lang="sl-SI" sz="2400" dirty="0" smtClean="0"/>
              <a:t>Vedno moram narediti preizkus, da preverim, če sem pravilno izračunal/-a. Označim ga z besedo „</a:t>
            </a:r>
            <a:r>
              <a:rPr lang="sl-SI" sz="2400" b="1" dirty="0" smtClean="0">
                <a:solidFill>
                  <a:srgbClr val="C00000"/>
                </a:solidFill>
              </a:rPr>
              <a:t>Preizkus</a:t>
            </a:r>
            <a:r>
              <a:rPr lang="sl-SI" sz="2400" dirty="0" smtClean="0"/>
              <a:t>“ ali veliko tiskano črko </a:t>
            </a:r>
            <a:r>
              <a:rPr lang="sl-SI" sz="2400" b="1" dirty="0" smtClean="0">
                <a:solidFill>
                  <a:srgbClr val="C00000"/>
                </a:solidFill>
              </a:rPr>
              <a:t>P</a:t>
            </a:r>
            <a:r>
              <a:rPr lang="sl-SI" sz="2400" dirty="0" smtClean="0"/>
              <a:t>. </a:t>
            </a:r>
          </a:p>
          <a:p>
            <a:endParaRPr lang="en-US" sz="2400" dirty="0"/>
          </a:p>
        </p:txBody>
      </p:sp>
      <p:cxnSp>
        <p:nvCxnSpPr>
          <p:cNvPr id="6" name="Raven povezovalnik 5"/>
          <p:cNvCxnSpPr/>
          <p:nvPr/>
        </p:nvCxnSpPr>
        <p:spPr>
          <a:xfrm>
            <a:off x="6515325" y="1412776"/>
            <a:ext cx="0" cy="2232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6876256" y="1412776"/>
            <a:ext cx="0" cy="2232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ovezovalnik 8"/>
          <p:cNvCxnSpPr/>
          <p:nvPr/>
        </p:nvCxnSpPr>
        <p:spPr>
          <a:xfrm>
            <a:off x="6156176" y="1412776"/>
            <a:ext cx="0" cy="2232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a 9"/>
          <p:cNvSpPr/>
          <p:nvPr/>
        </p:nvSpPr>
        <p:spPr>
          <a:xfrm>
            <a:off x="6860976" y="3233937"/>
            <a:ext cx="807368" cy="504056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a 10"/>
          <p:cNvSpPr/>
          <p:nvPr/>
        </p:nvSpPr>
        <p:spPr>
          <a:xfrm>
            <a:off x="6156176" y="4340771"/>
            <a:ext cx="591344" cy="50405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4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848872" cy="68588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Ponovimo še enkrat! </a:t>
            </a:r>
            <a:r>
              <a:rPr lang="sl-SI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(klikni na posnetek). 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y2mate.com - 18. marec 2020 Pisno deljenje brez ostanka_zFPppA7g7kI_240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863" y="1628800"/>
            <a:ext cx="7334177" cy="4131667"/>
          </a:xfrm>
        </p:spPr>
      </p:pic>
      <p:sp>
        <p:nvSpPr>
          <p:cNvPr id="5" name="Ograda vsebine 2"/>
          <p:cNvSpPr txBox="1">
            <a:spLocks/>
          </p:cNvSpPr>
          <p:nvPr/>
        </p:nvSpPr>
        <p:spPr>
          <a:xfrm>
            <a:off x="587516" y="5877272"/>
            <a:ext cx="7848872" cy="819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 smtClean="0"/>
              <a:t>Če posnetek ne deluje pravilno, si ga lahko ogledaš tudi tu: </a:t>
            </a:r>
            <a:endParaRPr lang="sl-SI" sz="1800" dirty="0"/>
          </a:p>
          <a:p>
            <a:pPr marL="68580" indent="0">
              <a:buNone/>
            </a:pPr>
            <a:r>
              <a:rPr lang="sl-SI" sz="1800" dirty="0">
                <a:hlinkClick r:id="rId5"/>
              </a:rPr>
              <a:t>https://</a:t>
            </a:r>
            <a:r>
              <a:rPr lang="sl-SI" sz="1800" dirty="0" smtClean="0">
                <a:hlinkClick r:id="rId5"/>
              </a:rPr>
              <a:t>www.youtube.com/watch?v=zFPppA7g7kI</a:t>
            </a:r>
            <a:endParaRPr lang="sl-SI" sz="1800" dirty="0" smtClean="0"/>
          </a:p>
          <a:p>
            <a:endParaRPr lang="sl-SI" sz="1800" dirty="0" smtClean="0"/>
          </a:p>
        </p:txBody>
      </p:sp>
    </p:spTree>
    <p:extLst>
      <p:ext uri="{BB962C8B-B14F-4D97-AF65-F5344CB8AC3E}">
        <p14:creationId xmlns:p14="http://schemas.microsoft.com/office/powerpoint/2010/main" val="353803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474</TotalTime>
  <Words>310</Words>
  <Application>Microsoft Office PowerPoint</Application>
  <PresentationFormat>Diaprojekcija na zaslonu (4:3)</PresentationFormat>
  <Paragraphs>59</Paragraphs>
  <Slides>8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Austin</vt:lpstr>
      <vt:lpstr>PISNO DELJENJE 1. del</vt:lpstr>
      <vt:lpstr>Ponovimo: deljenje z ostankom </vt:lpstr>
      <vt:lpstr>Preveri rešitve: </vt:lpstr>
      <vt:lpstr>Se spomniš?</vt:lpstr>
      <vt:lpstr>Oglej si razlago pisnega deljenja. To storiš tako, da klikneš na spodnji posnetek. </vt:lpstr>
      <vt:lpstr>PISNO DELJENJE </vt:lpstr>
      <vt:lpstr>OPOMNIK!</vt:lpstr>
      <vt:lpstr>Ponovimo še enkrat! (klikni na posnetek).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PISNO DELJENJE</dc:title>
  <dc:creator>AljaP</dc:creator>
  <cp:lastModifiedBy>AljaP</cp:lastModifiedBy>
  <cp:revision>35</cp:revision>
  <dcterms:created xsi:type="dcterms:W3CDTF">2020-04-14T11:03:23Z</dcterms:created>
  <dcterms:modified xsi:type="dcterms:W3CDTF">2020-04-17T14:25:00Z</dcterms:modified>
</cp:coreProperties>
</file>