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1" r:id="rId4"/>
    <p:sldId id="296" r:id="rId5"/>
    <p:sldId id="260" r:id="rId6"/>
    <p:sldId id="257" r:id="rId7"/>
    <p:sldId id="290" r:id="rId8"/>
    <p:sldId id="294" r:id="rId9"/>
    <p:sldId id="291" r:id="rId10"/>
    <p:sldId id="292" r:id="rId11"/>
    <p:sldId id="293" r:id="rId12"/>
    <p:sldId id="297" r:id="rId13"/>
    <p:sldId id="265" r:id="rId14"/>
    <p:sldId id="267" r:id="rId15"/>
    <p:sldId id="268" r:id="rId16"/>
    <p:sldId id="269" r:id="rId17"/>
    <p:sldId id="270" r:id="rId18"/>
    <p:sldId id="289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5" r:id="rId29"/>
    <p:sldId id="287" r:id="rId30"/>
    <p:sldId id="282" r:id="rId31"/>
    <p:sldId id="288" r:id="rId32"/>
    <p:sldId id="283" r:id="rId33"/>
    <p:sldId id="295" r:id="rId3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351816-5847-416B-8ADF-DF6C25134D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80A766-D39B-4583-A07A-76E7F02B69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ovednih-pet.si/seznam-vsebin/4/matematika-4" TargetMode="External"/><Relationship Id="rId2" Type="http://schemas.openxmlformats.org/officeDocument/2006/relationships/hyperlink" Target="https://www.evedez.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GEOMETRIJA Z MERJENJEM</a:t>
            </a:r>
            <a:br>
              <a:rPr lang="sl-SI" dirty="0" smtClean="0"/>
            </a:br>
            <a:r>
              <a:rPr lang="sl-SI" b="1" dirty="0" smtClean="0"/>
              <a:t>DOLŽINA</a:t>
            </a:r>
            <a:endParaRPr lang="en-US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88024" y="4653136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3. </a:t>
            </a:r>
            <a:r>
              <a:rPr lang="sl-SI" dirty="0"/>
              <a:t>d</a:t>
            </a:r>
            <a:r>
              <a:rPr lang="sl-SI" dirty="0" smtClean="0"/>
              <a:t>elovni zvezek</a:t>
            </a:r>
          </a:p>
          <a:p>
            <a:pPr algn="ctr"/>
            <a:r>
              <a:rPr lang="sl-SI" dirty="0" smtClean="0"/>
              <a:t>Str. 52–67</a:t>
            </a:r>
          </a:p>
          <a:p>
            <a:pPr algn="ctr"/>
            <a:endParaRPr lang="sl-SI" dirty="0"/>
          </a:p>
          <a:p>
            <a:pPr algn="ctr"/>
            <a:endParaRPr lang="sl-SI" dirty="0" smtClean="0"/>
          </a:p>
        </p:txBody>
      </p:sp>
      <p:sp>
        <p:nvSpPr>
          <p:cNvPr id="4" name="AutoShape 2" descr="Rezultat iskanja slik za merjenje dolž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zultat iskanja slik za merjenje dolž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Rezultat iskanja slik za merjenje dolž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Rezultat iskanja slik za merjenje dolžin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Rezultat iskanja slik za merjenje dolž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 descr="Rezultat iskanja slik za merjenje dolž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64" y="1340768"/>
            <a:ext cx="3600400" cy="8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zultat iskanja slik za merjenje dolž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7" y="1628800"/>
            <a:ext cx="3597101" cy="47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METER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967" y="2204864"/>
            <a:ext cx="7992888" cy="37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2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KILOMETER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490098"/>
            <a:ext cx="7992888" cy="388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8780" y="476672"/>
            <a:ext cx="8208912" cy="829896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rgbClr val="C00000"/>
                </a:solidFill>
              </a:rPr>
              <a:t>MERJENJE DOLŽINE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274677"/>
            <a:ext cx="7704856" cy="4166799"/>
          </a:xfrm>
        </p:spPr>
        <p:txBody>
          <a:bodyPr/>
          <a:lstStyle/>
          <a:p>
            <a:pPr marL="68580" indent="0">
              <a:buNone/>
            </a:pPr>
            <a:r>
              <a:rPr lang="sl-SI" dirty="0" smtClean="0"/>
              <a:t>Izmerjeno dolžino, višino ali širino zapišemo z </a:t>
            </a:r>
            <a:r>
              <a:rPr lang="sl-SI" dirty="0" smtClean="0">
                <a:solidFill>
                  <a:srgbClr val="C00000"/>
                </a:solidFill>
              </a:rPr>
              <a:t>merskim številom </a:t>
            </a:r>
            <a:r>
              <a:rPr lang="sl-SI" dirty="0" smtClean="0"/>
              <a:t>in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mersko enoto</a:t>
            </a:r>
            <a:r>
              <a:rPr lang="sl-SI" dirty="0" smtClean="0"/>
              <a:t>. </a:t>
            </a:r>
          </a:p>
          <a:p>
            <a:endParaRPr lang="sl-SI" sz="300" dirty="0"/>
          </a:p>
          <a:p>
            <a:pPr marL="68580" indent="0">
              <a:buNone/>
            </a:pPr>
            <a:r>
              <a:rPr lang="sl-SI" sz="3600" dirty="0" smtClean="0"/>
              <a:t>			      </a:t>
            </a:r>
            <a:r>
              <a:rPr lang="sl-SI" sz="3600" b="1" dirty="0" smtClean="0">
                <a:solidFill>
                  <a:srgbClr val="C00000"/>
                </a:solidFill>
              </a:rPr>
              <a:t>17</a:t>
            </a:r>
            <a:r>
              <a:rPr lang="sl-SI" sz="3600" dirty="0" smtClean="0"/>
              <a:t> </a:t>
            </a:r>
            <a:r>
              <a:rPr lang="sl-SI" sz="3600" b="1" dirty="0" smtClean="0">
                <a:solidFill>
                  <a:schemeClr val="bg2">
                    <a:lumMod val="50000"/>
                  </a:schemeClr>
                </a:solidFill>
              </a:rPr>
              <a:t>cm</a:t>
            </a:r>
          </a:p>
          <a:p>
            <a:pPr marL="68580" indent="0">
              <a:buNone/>
            </a:pPr>
            <a:endParaRPr lang="sl-SI" sz="2800" b="1" dirty="0" smtClean="0"/>
          </a:p>
          <a:p>
            <a:pPr marL="68580" indent="0">
              <a:buNone/>
            </a:pPr>
            <a:r>
              <a:rPr lang="sl-SI" sz="2000" b="1" dirty="0" smtClean="0">
                <a:solidFill>
                  <a:srgbClr val="C00000"/>
                </a:solidFill>
              </a:rPr>
              <a:t>			MERSKO</a:t>
            </a:r>
            <a:r>
              <a:rPr lang="sl-SI" sz="2000" b="1" dirty="0" smtClean="0"/>
              <a:t>	  </a:t>
            </a:r>
            <a:r>
              <a:rPr lang="sl-SI" sz="2000" b="1" dirty="0" smtClean="0">
                <a:solidFill>
                  <a:schemeClr val="bg2">
                    <a:lumMod val="50000"/>
                  </a:schemeClr>
                </a:solidFill>
              </a:rPr>
              <a:t>MERSKA</a:t>
            </a:r>
          </a:p>
          <a:p>
            <a:pPr marL="68580" indent="0">
              <a:buNone/>
            </a:pPr>
            <a:r>
              <a:rPr lang="sl-SI" sz="2000" b="1" dirty="0" smtClean="0">
                <a:solidFill>
                  <a:srgbClr val="C00000"/>
                </a:solidFill>
              </a:rPr>
              <a:t>			ŠTEVILO</a:t>
            </a:r>
            <a:r>
              <a:rPr lang="sl-SI" sz="2000" b="1" dirty="0" smtClean="0"/>
              <a:t>	  </a:t>
            </a:r>
            <a:r>
              <a:rPr lang="sl-SI" sz="2000" b="1" dirty="0" smtClean="0">
                <a:solidFill>
                  <a:schemeClr val="bg2">
                    <a:lumMod val="50000"/>
                  </a:schemeClr>
                </a:solidFill>
              </a:rPr>
              <a:t>ENOTA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716016" y="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ZAPIŠI V ZVEZEK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 flipH="1">
            <a:off x="3779912" y="2747018"/>
            <a:ext cx="504056" cy="5782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5292080" y="2761227"/>
            <a:ext cx="360040" cy="5782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grada vsebine 2"/>
          <p:cNvSpPr txBox="1">
            <a:spLocks/>
          </p:cNvSpPr>
          <p:nvPr/>
        </p:nvSpPr>
        <p:spPr>
          <a:xfrm>
            <a:off x="612774" y="4437112"/>
            <a:ext cx="8063681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sv-SE" dirty="0" smtClean="0"/>
              <a:t>Osnovna merska enota za dolžino je </a:t>
            </a:r>
            <a:r>
              <a:rPr lang="sv-SE" b="1" dirty="0" smtClean="0"/>
              <a:t>METER</a:t>
            </a:r>
            <a:r>
              <a:rPr lang="sl-SI" b="1" dirty="0" smtClean="0"/>
              <a:t> (</a:t>
            </a:r>
            <a:r>
              <a:rPr lang="sl-SI" b="1" dirty="0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sl-SI" b="1" dirty="0" smtClean="0"/>
              <a:t>)</a:t>
            </a:r>
            <a:r>
              <a:rPr lang="sv-SE" b="1" dirty="0" smtClean="0"/>
              <a:t>.</a:t>
            </a:r>
            <a:r>
              <a:rPr lang="sl-SI" b="1" dirty="0" smtClean="0"/>
              <a:t> </a:t>
            </a:r>
            <a:r>
              <a:rPr lang="sv-SE" dirty="0" smtClean="0"/>
              <a:t>Krajše enote za dolžino so </a:t>
            </a:r>
            <a:r>
              <a:rPr lang="sv-SE" b="1" dirty="0" smtClean="0"/>
              <a:t>DECIMETER</a:t>
            </a:r>
            <a:r>
              <a:rPr lang="sl-SI" b="1" dirty="0" smtClean="0"/>
              <a:t> (</a:t>
            </a:r>
            <a:r>
              <a:rPr lang="sl-SI" b="1" dirty="0" smtClean="0">
                <a:solidFill>
                  <a:schemeClr val="bg2">
                    <a:lumMod val="50000"/>
                  </a:schemeClr>
                </a:solidFill>
              </a:rPr>
              <a:t>dm</a:t>
            </a:r>
            <a:r>
              <a:rPr lang="sl-SI" b="1" dirty="0" smtClean="0"/>
              <a:t>)</a:t>
            </a:r>
            <a:r>
              <a:rPr lang="sv-SE" b="1" dirty="0" smtClean="0"/>
              <a:t>, CENTIMETER</a:t>
            </a:r>
            <a:r>
              <a:rPr lang="sl-SI" b="1" dirty="0" smtClean="0"/>
              <a:t> (</a:t>
            </a:r>
            <a:r>
              <a:rPr lang="sl-SI" b="1" dirty="0" smtClean="0">
                <a:solidFill>
                  <a:schemeClr val="bg2">
                    <a:lumMod val="50000"/>
                  </a:schemeClr>
                </a:solidFill>
              </a:rPr>
              <a:t>cm</a:t>
            </a:r>
            <a:r>
              <a:rPr lang="sl-SI" b="1" dirty="0" smtClean="0"/>
              <a:t>)</a:t>
            </a:r>
            <a:r>
              <a:rPr lang="sv-SE" b="1" dirty="0" smtClean="0"/>
              <a:t> </a:t>
            </a:r>
            <a:r>
              <a:rPr lang="sv-SE" dirty="0" smtClean="0"/>
              <a:t>in</a:t>
            </a:r>
            <a:r>
              <a:rPr lang="sv-SE" b="1" dirty="0" smtClean="0"/>
              <a:t> MILIMETER</a:t>
            </a:r>
            <a:r>
              <a:rPr lang="sl-SI" b="1" dirty="0" smtClean="0"/>
              <a:t> (</a:t>
            </a:r>
            <a:r>
              <a:rPr lang="sl-SI" b="1" dirty="0" smtClean="0">
                <a:solidFill>
                  <a:schemeClr val="bg2">
                    <a:lumMod val="50000"/>
                  </a:schemeClr>
                </a:solidFill>
              </a:rPr>
              <a:t>mm</a:t>
            </a:r>
            <a:r>
              <a:rPr lang="sl-SI" b="1" dirty="0" smtClean="0"/>
              <a:t>)</a:t>
            </a:r>
            <a:r>
              <a:rPr lang="sv-SE" dirty="0" smtClean="0"/>
              <a:t>. Daljša enota od metra pa je </a:t>
            </a:r>
            <a:r>
              <a:rPr lang="sv-SE" b="1" dirty="0" smtClean="0"/>
              <a:t>KILOMETER</a:t>
            </a:r>
            <a:r>
              <a:rPr lang="sl-SI" b="1" dirty="0" smtClean="0"/>
              <a:t> (</a:t>
            </a:r>
            <a:r>
              <a:rPr lang="sl-SI" b="1" dirty="0" smtClean="0">
                <a:solidFill>
                  <a:schemeClr val="bg2">
                    <a:lumMod val="50000"/>
                  </a:schemeClr>
                </a:solidFill>
              </a:rPr>
              <a:t>km</a:t>
            </a:r>
            <a:r>
              <a:rPr lang="sl-SI" b="1" dirty="0" smtClean="0"/>
              <a:t>)</a:t>
            </a:r>
            <a:r>
              <a:rPr lang="sv-SE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647239" y="3933056"/>
            <a:ext cx="7652980" cy="93286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910" y="620688"/>
            <a:ext cx="8177444" cy="648072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 smtClean="0"/>
              <a:t>PRETVARJANJE DOLŽINSKIH MERSKIH ENOT</a:t>
            </a:r>
            <a:endParaRPr lang="en-US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412776"/>
            <a:ext cx="7488832" cy="544522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sl-SI" b="1" dirty="0" smtClean="0"/>
              <a:t>Manjše dolžinske merske enote lahko pretvarjamo v večje in obratno.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Če predmet meri 1 </a:t>
            </a:r>
            <a:r>
              <a:rPr lang="sl-SI" dirty="0"/>
              <a:t>d</a:t>
            </a:r>
            <a:r>
              <a:rPr lang="sl-SI" dirty="0" smtClean="0"/>
              <a:t>m, lahko to zapišemo tudi, da meri 10 cm ali 100 mm.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dirty="0" smtClean="0"/>
              <a:t>Če predmet meri 100  cm, lahko</a:t>
            </a:r>
          </a:p>
          <a:p>
            <a:pPr marL="68580" indent="0">
              <a:buNone/>
            </a:pPr>
            <a:r>
              <a:rPr lang="sl-SI" dirty="0" smtClean="0"/>
              <a:t>to zapišemo tudi, da meri 10 dm</a:t>
            </a:r>
          </a:p>
          <a:p>
            <a:pPr marL="68580" indent="0">
              <a:buNone/>
            </a:pPr>
            <a:r>
              <a:rPr lang="sl-SI" dirty="0"/>
              <a:t>a</a:t>
            </a:r>
            <a:r>
              <a:rPr lang="sl-SI" dirty="0" smtClean="0"/>
              <a:t>li 1 m.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493" y="2204864"/>
            <a:ext cx="6551880" cy="155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9665" y="5034037"/>
            <a:ext cx="3072784" cy="14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vo ukrivljena puščica 4"/>
          <p:cNvSpPr/>
          <p:nvPr/>
        </p:nvSpPr>
        <p:spPr>
          <a:xfrm rot="10800000">
            <a:off x="76251" y="2926398"/>
            <a:ext cx="570987" cy="1582719"/>
          </a:xfrm>
          <a:prstGeom prst="curvedLef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Navzgor ukrivljena puščica 5"/>
          <p:cNvSpPr/>
          <p:nvPr/>
        </p:nvSpPr>
        <p:spPr>
          <a:xfrm rot="20211731">
            <a:off x="4349897" y="6110317"/>
            <a:ext cx="1784752" cy="548680"/>
          </a:xfrm>
          <a:prstGeom prst="curvedUp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47239" y="5157192"/>
            <a:ext cx="4932873" cy="1282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Pri pretvarjanju merskih enot si lahko pomagaš tudi s preglednico. </a:t>
            </a:r>
            <a:endParaRPr lang="en-US" b="1" dirty="0"/>
          </a:p>
        </p:txBody>
      </p:sp>
      <p:graphicFrame>
        <p:nvGraphicFramePr>
          <p:cNvPr id="4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119313"/>
              </p:ext>
            </p:extLst>
          </p:nvPr>
        </p:nvGraphicFramePr>
        <p:xfrm>
          <a:off x="683568" y="2204864"/>
          <a:ext cx="5257203" cy="2977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120253"/>
              </p:ext>
            </p:extLst>
          </p:nvPr>
        </p:nvGraphicFramePr>
        <p:xfrm>
          <a:off x="683568" y="2204864"/>
          <a:ext cx="5257203" cy="30370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6019297" y="26624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km = 1000 m</a:t>
            </a:r>
            <a:endParaRPr lang="en-US" dirty="0"/>
          </a:p>
        </p:txBody>
      </p:sp>
      <p:graphicFrame>
        <p:nvGraphicFramePr>
          <p:cNvPr id="9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619645"/>
              </p:ext>
            </p:extLst>
          </p:nvPr>
        </p:nvGraphicFramePr>
        <p:xfrm>
          <a:off x="683568" y="2204865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89196"/>
              </p:ext>
            </p:extLst>
          </p:nvPr>
        </p:nvGraphicFramePr>
        <p:xfrm>
          <a:off x="683568" y="2204864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6019297" y="299950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m = 10 dm</a:t>
            </a:r>
            <a:endParaRPr lang="en-US" dirty="0"/>
          </a:p>
        </p:txBody>
      </p:sp>
      <p:graphicFrame>
        <p:nvGraphicFramePr>
          <p:cNvPr id="12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151278"/>
              </p:ext>
            </p:extLst>
          </p:nvPr>
        </p:nvGraphicFramePr>
        <p:xfrm>
          <a:off x="683568" y="2204864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619377"/>
              </p:ext>
            </p:extLst>
          </p:nvPr>
        </p:nvGraphicFramePr>
        <p:xfrm>
          <a:off x="683568" y="2204864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PoljeZBesedilom 13"/>
          <p:cNvSpPr txBox="1"/>
          <p:nvPr/>
        </p:nvSpPr>
        <p:spPr>
          <a:xfrm>
            <a:off x="6034283" y="336883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m = 100 cm</a:t>
            </a:r>
            <a:endParaRPr lang="en-US" dirty="0"/>
          </a:p>
        </p:txBody>
      </p:sp>
      <p:graphicFrame>
        <p:nvGraphicFramePr>
          <p:cNvPr id="15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468383"/>
              </p:ext>
            </p:extLst>
          </p:nvPr>
        </p:nvGraphicFramePr>
        <p:xfrm>
          <a:off x="683568" y="2216799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826606"/>
              </p:ext>
            </p:extLst>
          </p:nvPr>
        </p:nvGraphicFramePr>
        <p:xfrm>
          <a:off x="683568" y="2216799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PoljeZBesedilom 16"/>
          <p:cNvSpPr txBox="1"/>
          <p:nvPr/>
        </p:nvSpPr>
        <p:spPr>
          <a:xfrm>
            <a:off x="6019297" y="376332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m = 1000 </a:t>
            </a:r>
            <a:r>
              <a:rPr lang="sl-SI" dirty="0"/>
              <a:t>m</a:t>
            </a:r>
            <a:r>
              <a:rPr lang="sl-SI" dirty="0" smtClean="0"/>
              <a:t>m</a:t>
            </a:r>
            <a:endParaRPr lang="en-US" dirty="0"/>
          </a:p>
        </p:txBody>
      </p:sp>
      <p:graphicFrame>
        <p:nvGraphicFramePr>
          <p:cNvPr id="18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991138"/>
              </p:ext>
            </p:extLst>
          </p:nvPr>
        </p:nvGraphicFramePr>
        <p:xfrm>
          <a:off x="683568" y="2216799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097939"/>
              </p:ext>
            </p:extLst>
          </p:nvPr>
        </p:nvGraphicFramePr>
        <p:xfrm>
          <a:off x="683568" y="2216799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PoljeZBesedilom 19"/>
          <p:cNvSpPr txBox="1"/>
          <p:nvPr/>
        </p:nvSpPr>
        <p:spPr>
          <a:xfrm>
            <a:off x="6019297" y="41326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dm = 10 cm</a:t>
            </a:r>
            <a:endParaRPr lang="en-US" dirty="0"/>
          </a:p>
        </p:txBody>
      </p:sp>
      <p:graphicFrame>
        <p:nvGraphicFramePr>
          <p:cNvPr id="21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609333"/>
              </p:ext>
            </p:extLst>
          </p:nvPr>
        </p:nvGraphicFramePr>
        <p:xfrm>
          <a:off x="683568" y="2216799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790851"/>
              </p:ext>
            </p:extLst>
          </p:nvPr>
        </p:nvGraphicFramePr>
        <p:xfrm>
          <a:off x="683568" y="2216799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PoljeZBesedilom 22"/>
          <p:cNvSpPr txBox="1"/>
          <p:nvPr/>
        </p:nvSpPr>
        <p:spPr>
          <a:xfrm>
            <a:off x="6019297" y="450198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dm = 100 </a:t>
            </a:r>
            <a:r>
              <a:rPr lang="sl-SI" dirty="0"/>
              <a:t>m</a:t>
            </a:r>
            <a:r>
              <a:rPr lang="sl-SI" dirty="0" smtClean="0"/>
              <a:t>m</a:t>
            </a:r>
            <a:endParaRPr lang="en-US" dirty="0"/>
          </a:p>
        </p:txBody>
      </p:sp>
      <p:graphicFrame>
        <p:nvGraphicFramePr>
          <p:cNvPr id="24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280941"/>
              </p:ext>
            </p:extLst>
          </p:nvPr>
        </p:nvGraphicFramePr>
        <p:xfrm>
          <a:off x="683568" y="2216799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291144"/>
              </p:ext>
            </p:extLst>
          </p:nvPr>
        </p:nvGraphicFramePr>
        <p:xfrm>
          <a:off x="683568" y="2216799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PoljeZBesedilom 25"/>
          <p:cNvSpPr txBox="1"/>
          <p:nvPr/>
        </p:nvSpPr>
        <p:spPr>
          <a:xfrm>
            <a:off x="6034283" y="48476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 </a:t>
            </a:r>
            <a:r>
              <a:rPr lang="sl-SI" dirty="0"/>
              <a:t>c</a:t>
            </a:r>
            <a:r>
              <a:rPr lang="sl-SI" dirty="0" smtClean="0"/>
              <a:t>m = 10 </a:t>
            </a:r>
            <a:r>
              <a:rPr lang="sl-SI" dirty="0"/>
              <a:t>m</a:t>
            </a:r>
            <a:r>
              <a:rPr lang="sl-SI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7" grpId="0"/>
      <p:bldP spid="20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572001" y="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chemeClr val="bg1"/>
                </a:solidFill>
              </a:rPr>
              <a:t>PREPIŠI V ZVEZEK, NARIŠI TUDI PREGLEDNICO.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123900"/>
              </p:ext>
            </p:extLst>
          </p:nvPr>
        </p:nvGraphicFramePr>
        <p:xfrm>
          <a:off x="755576" y="3212976"/>
          <a:ext cx="5257203" cy="304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029"/>
                <a:gridCol w="751029"/>
                <a:gridCol w="751029"/>
                <a:gridCol w="751029"/>
                <a:gridCol w="751029"/>
                <a:gridCol w="751029"/>
                <a:gridCol w="751029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2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583264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PRETVARJANJE MERSKIH ENOT</a:t>
            </a:r>
          </a:p>
          <a:p>
            <a:pPr marL="68580" indent="0">
              <a:buNone/>
            </a:pPr>
            <a:endParaRPr lang="sl-SI" sz="1700" dirty="0" smtClean="0"/>
          </a:p>
          <a:p>
            <a:r>
              <a:rPr lang="da-DK" dirty="0" smtClean="0"/>
              <a:t>1 </a:t>
            </a:r>
            <a:r>
              <a:rPr lang="da-DK" dirty="0"/>
              <a:t>meter = 10 decimetrov                 </a:t>
            </a:r>
            <a:r>
              <a:rPr lang="sl-SI" dirty="0"/>
              <a:t> </a:t>
            </a:r>
            <a:r>
              <a:rPr lang="sl-SI" dirty="0" smtClean="0"/>
              <a:t> </a:t>
            </a:r>
            <a:r>
              <a:rPr lang="da-DK" dirty="0" smtClean="0"/>
              <a:t>1</a:t>
            </a:r>
            <a:r>
              <a:rPr lang="sl-SI" dirty="0" smtClean="0"/>
              <a:t> </a:t>
            </a:r>
            <a:r>
              <a:rPr lang="da-DK" dirty="0" smtClean="0"/>
              <a:t>m </a:t>
            </a:r>
            <a:r>
              <a:rPr lang="da-DK" dirty="0"/>
              <a:t>= </a:t>
            </a:r>
            <a:r>
              <a:rPr lang="da-DK" dirty="0" smtClean="0"/>
              <a:t>10</a:t>
            </a:r>
            <a:r>
              <a:rPr lang="sl-SI" dirty="0"/>
              <a:t> </a:t>
            </a:r>
            <a:r>
              <a:rPr lang="da-DK" dirty="0" smtClean="0"/>
              <a:t>dm</a:t>
            </a:r>
            <a:endParaRPr lang="da-DK" dirty="0"/>
          </a:p>
          <a:p>
            <a:r>
              <a:rPr lang="da-DK" dirty="0"/>
              <a:t>1 decimeter = 10 centimetrov         </a:t>
            </a:r>
            <a:r>
              <a:rPr lang="sl-SI" dirty="0" smtClean="0"/>
              <a:t> </a:t>
            </a:r>
            <a:r>
              <a:rPr lang="da-DK" dirty="0" smtClean="0"/>
              <a:t>1</a:t>
            </a:r>
            <a:r>
              <a:rPr lang="sl-SI" dirty="0" smtClean="0"/>
              <a:t> </a:t>
            </a:r>
            <a:r>
              <a:rPr lang="da-DK" dirty="0" smtClean="0"/>
              <a:t>dm </a:t>
            </a:r>
            <a:r>
              <a:rPr lang="da-DK" dirty="0"/>
              <a:t>= 10cm</a:t>
            </a:r>
            <a:endParaRPr lang="sl-SI" dirty="0"/>
          </a:p>
          <a:p>
            <a:r>
              <a:rPr lang="sl-SI" dirty="0"/>
              <a:t>1 centimeter = 10 milimetrov	       </a:t>
            </a:r>
            <a:r>
              <a:rPr lang="sl-SI" dirty="0" smtClean="0"/>
              <a:t>1 cm </a:t>
            </a:r>
            <a:r>
              <a:rPr lang="sl-SI" dirty="0"/>
              <a:t>= 10 mm</a:t>
            </a:r>
            <a:r>
              <a:rPr lang="da-DK" dirty="0"/>
              <a:t> </a:t>
            </a:r>
            <a:endParaRPr lang="sl-SI" dirty="0"/>
          </a:p>
          <a:p>
            <a:r>
              <a:rPr lang="sl-SI" dirty="0"/>
              <a:t>1 kilometer = 1000 metrov	      </a:t>
            </a:r>
            <a:r>
              <a:rPr lang="sl-SI" dirty="0" smtClean="0"/>
              <a:t> 1 km </a:t>
            </a:r>
            <a:r>
              <a:rPr lang="sl-SI" dirty="0"/>
              <a:t>= 1000 m</a:t>
            </a:r>
            <a:endParaRPr lang="da-DK" dirty="0"/>
          </a:p>
          <a:p>
            <a:pPr marL="68580" indent="0" algn="r">
              <a:buNone/>
            </a:pPr>
            <a:endParaRPr lang="sl-SI" dirty="0" smtClean="0"/>
          </a:p>
          <a:p>
            <a:pPr marL="68580" indent="0" algn="r">
              <a:buNone/>
            </a:pPr>
            <a:endParaRPr lang="sl-SI" dirty="0" smtClean="0"/>
          </a:p>
          <a:p>
            <a:pPr marL="68580" indent="0" algn="r">
              <a:buNone/>
            </a:pPr>
            <a:r>
              <a:rPr lang="sl-SI" dirty="0" smtClean="0"/>
              <a:t>1 km = 1000 m</a:t>
            </a:r>
          </a:p>
          <a:p>
            <a:pPr marL="68580" indent="0" algn="r">
              <a:buNone/>
            </a:pPr>
            <a:r>
              <a:rPr lang="sl-SI" dirty="0" smtClean="0"/>
              <a:t>1m = 10 dm</a:t>
            </a:r>
          </a:p>
          <a:p>
            <a:pPr marL="68580" indent="0" algn="r">
              <a:buNone/>
            </a:pPr>
            <a:r>
              <a:rPr lang="sl-SI" dirty="0" smtClean="0"/>
              <a:t>1 m = 100 cm</a:t>
            </a:r>
          </a:p>
          <a:p>
            <a:pPr marL="68580" indent="0" algn="r">
              <a:buNone/>
            </a:pPr>
            <a:r>
              <a:rPr lang="sl-SI" dirty="0" smtClean="0"/>
              <a:t>1 m = 1000 mm</a:t>
            </a:r>
          </a:p>
          <a:p>
            <a:pPr marL="68580" indent="0" algn="r">
              <a:buNone/>
            </a:pPr>
            <a:r>
              <a:rPr lang="sl-SI" dirty="0" smtClean="0"/>
              <a:t>1 dm = 10 cm</a:t>
            </a:r>
          </a:p>
          <a:p>
            <a:pPr marL="68580" indent="0" algn="r">
              <a:buNone/>
            </a:pPr>
            <a:r>
              <a:rPr lang="sl-SI" dirty="0" smtClean="0"/>
              <a:t>1 dm = 100 mm</a:t>
            </a:r>
          </a:p>
          <a:p>
            <a:pPr marL="68580" indent="0" algn="r">
              <a:buNone/>
            </a:pPr>
            <a:r>
              <a:rPr lang="sl-SI" dirty="0" smtClean="0"/>
              <a:t>1 cm = 10 mm</a:t>
            </a:r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9" y="939165"/>
            <a:ext cx="8136904" cy="4218027"/>
          </a:xfrm>
        </p:spPr>
        <p:txBody>
          <a:bodyPr/>
          <a:lstStyle/>
          <a:p>
            <a:r>
              <a:rPr lang="sl-SI" dirty="0" smtClean="0"/>
              <a:t>Reši stran 52 v delovnem zvezku. </a:t>
            </a:r>
          </a:p>
          <a:p>
            <a:pPr marL="68580" indent="0">
              <a:buNone/>
            </a:pPr>
            <a:endParaRPr lang="sl-SI" sz="1000" dirty="0" smtClean="0"/>
          </a:p>
          <a:p>
            <a:r>
              <a:rPr lang="sl-SI" dirty="0" smtClean="0"/>
              <a:t>Pri 1. in 2. nalogi namesto učilnice izmeri sobo ter predmete v sobi. Primer spodaj.</a:t>
            </a:r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44008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DELOVNI ZVEZEK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5" y="2442949"/>
            <a:ext cx="7012333" cy="401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en povezovalnik 6"/>
          <p:cNvCxnSpPr/>
          <p:nvPr/>
        </p:nvCxnSpPr>
        <p:spPr>
          <a:xfrm>
            <a:off x="1979712" y="3429000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1844080" y="3789040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956907" y="4509120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1523240" y="5013176"/>
            <a:ext cx="4564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5076056" y="3459707"/>
            <a:ext cx="4320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5213832" y="3789040"/>
            <a:ext cx="4320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1933977" y="315193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sobe</a:t>
            </a:r>
            <a:endParaRPr lang="en-US" sz="1400" b="1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1844080" y="348126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sobe</a:t>
            </a:r>
            <a:endParaRPr lang="en-US" sz="1400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1484040" y="476067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sobi</a:t>
            </a:r>
            <a:endParaRPr lang="en-US" sz="1400" b="1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1812891" y="421121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vrat</a:t>
            </a:r>
            <a:endParaRPr lang="en-US" sz="1400" b="1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5041504" y="315193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mize</a:t>
            </a:r>
            <a:endParaRPr lang="en-US" sz="1400" b="1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5041504" y="353742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mize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053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2448271"/>
          </a:xfrm>
        </p:spPr>
        <p:txBody>
          <a:bodyPr>
            <a:normAutofit/>
          </a:bodyPr>
          <a:lstStyle/>
          <a:p>
            <a:r>
              <a:rPr lang="sl-SI" dirty="0" smtClean="0"/>
              <a:t>Nadaljuj z reševanjem delovnega zvezka (str. 53, 54, 55).</a:t>
            </a:r>
          </a:p>
          <a:p>
            <a:r>
              <a:rPr lang="sl-SI" dirty="0" smtClean="0"/>
              <a:t>Pazi, da tudi pri oceni dolžine zapišeš zraven </a:t>
            </a:r>
            <a:r>
              <a:rPr lang="sl-SI" b="1" dirty="0" smtClean="0"/>
              <a:t>merske enote. </a:t>
            </a:r>
          </a:p>
          <a:p>
            <a:r>
              <a:rPr lang="sl-SI" dirty="0" smtClean="0"/>
              <a:t>Pri 4. nalogi na strani 55 si oglej prostore v stanovanju oziroma hiši. </a:t>
            </a:r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44008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DELOVNI ZVEZEK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77" y="3478371"/>
            <a:ext cx="7236331" cy="337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ven povezovalnik 7"/>
          <p:cNvCxnSpPr/>
          <p:nvPr/>
        </p:nvCxnSpPr>
        <p:spPr>
          <a:xfrm flipV="1">
            <a:off x="1621629" y="3783969"/>
            <a:ext cx="504056" cy="15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1621629" y="347837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Doma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835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Rezultat iskanja slik za MOVEMENT BREA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277" y="741207"/>
            <a:ext cx="7920880" cy="567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528717" y="4473536"/>
            <a:ext cx="407573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dirty="0" smtClean="0"/>
              <a:t>Tek na mestu, 10x </a:t>
            </a:r>
            <a:r>
              <a:rPr lang="sl-SI" sz="2000" dirty="0" err="1" smtClean="0"/>
              <a:t>jumping</a:t>
            </a:r>
            <a:r>
              <a:rPr lang="sl-SI" sz="2000" dirty="0" smtClean="0"/>
              <a:t> </a:t>
            </a:r>
            <a:r>
              <a:rPr lang="sl-SI" sz="2000" dirty="0" err="1" smtClean="0"/>
              <a:t>jack</a:t>
            </a:r>
            <a:r>
              <a:rPr lang="sl-SI" sz="2000" dirty="0" smtClean="0"/>
              <a:t>, </a:t>
            </a:r>
          </a:p>
          <a:p>
            <a:r>
              <a:rPr lang="sl-SI" sz="2000" dirty="0" smtClean="0"/>
              <a:t>korakaj 3 min, tek čez ovire, </a:t>
            </a:r>
          </a:p>
          <a:p>
            <a:r>
              <a:rPr lang="sl-SI" sz="2000" dirty="0" smtClean="0"/>
              <a:t>raztegni se–2 min, ples–5 min, </a:t>
            </a:r>
          </a:p>
          <a:p>
            <a:r>
              <a:rPr lang="sl-SI" sz="2000" dirty="0" smtClean="0"/>
              <a:t>8 poskokov po eni nogi, poskoki, poskoki s kolebnico, odriv od stene.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644008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ODMOR!!!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POMEMBNO, ponovi: 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3717032"/>
            <a:ext cx="6777317" cy="1296144"/>
          </a:xfrm>
        </p:spPr>
        <p:txBody>
          <a:bodyPr/>
          <a:lstStyle/>
          <a:p>
            <a:r>
              <a:rPr lang="sl-SI" dirty="0" smtClean="0"/>
              <a:t>Nadaljuj z reševanjem delovnega zvezka od strani 56 do strani 60. </a:t>
            </a:r>
            <a:endParaRPr lang="sl-SI" dirty="0"/>
          </a:p>
          <a:p>
            <a:endParaRPr lang="en-US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971600" y="1412776"/>
            <a:ext cx="302198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sl-SI" sz="2400" b="1" dirty="0" smtClean="0"/>
              <a:t>1 milimeter = 1 mm</a:t>
            </a:r>
          </a:p>
          <a:p>
            <a:pPr algn="ctr"/>
            <a:r>
              <a:rPr lang="sl-SI" sz="2400" b="1" dirty="0" smtClean="0"/>
              <a:t>10 mm  = 1 cm</a:t>
            </a:r>
          </a:p>
          <a:p>
            <a:pPr algn="ctr"/>
            <a:r>
              <a:rPr lang="sl-SI" sz="2400" b="1" dirty="0" smtClean="0"/>
              <a:t>1 kilometer = 1 km</a:t>
            </a:r>
          </a:p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1 km = 1000 m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644008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DELOVNI ZVEZEK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004048" y="2426122"/>
            <a:ext cx="345638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Nekateri imate v delovnem zvezku napako, popravite jo.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3993581" y="2750140"/>
            <a:ext cx="100811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061864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Spodaj desno klikni na </a:t>
            </a:r>
            <a:r>
              <a:rPr lang="sl-SI" sz="3200" dirty="0" err="1" smtClean="0">
                <a:solidFill>
                  <a:srgbClr val="C00000"/>
                </a:solidFill>
              </a:rPr>
              <a:t>diaprojekcijo</a:t>
            </a:r>
            <a:r>
              <a:rPr lang="sl-SI" sz="3200" dirty="0" smtClean="0">
                <a:solidFill>
                  <a:srgbClr val="C00000"/>
                </a:solidFill>
              </a:rPr>
              <a:t>! Nato klikaj z levo tipko na miški ali s puščico na tipkovnici. 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994"/>
          <a:stretch/>
        </p:blipFill>
        <p:spPr bwMode="auto">
          <a:xfrm>
            <a:off x="971600" y="2784142"/>
            <a:ext cx="6550440" cy="344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6012160" y="5373216"/>
            <a:ext cx="1008112" cy="64807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/>
          <p:cNvSpPr txBox="1"/>
          <p:nvPr/>
        </p:nvSpPr>
        <p:spPr>
          <a:xfrm>
            <a:off x="6693948" y="3573016"/>
            <a:ext cx="191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C00000"/>
                </a:solidFill>
              </a:rPr>
              <a:t>TUKAJ!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 flipH="1">
            <a:off x="6520395" y="4149181"/>
            <a:ext cx="1005824" cy="147095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8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450926"/>
            <a:ext cx="8289485" cy="4680520"/>
          </a:xfrm>
        </p:spPr>
        <p:txBody>
          <a:bodyPr/>
          <a:lstStyle/>
          <a:p>
            <a:pPr marL="68580" indent="0">
              <a:buNone/>
            </a:pPr>
            <a:r>
              <a:rPr lang="sl-SI" sz="2000" b="1" dirty="0" smtClean="0"/>
              <a:t>Težja naloga: DZ, str. 63, 3. naloga</a:t>
            </a:r>
          </a:p>
          <a:p>
            <a:pPr marL="68580" indent="0">
              <a:buNone/>
            </a:pPr>
            <a:r>
              <a:rPr lang="sl-SI" sz="1600" dirty="0" smtClean="0"/>
              <a:t>Razdaljo med dvema krajema ugotoviš tako, da izbereš najprej kraj </a:t>
            </a:r>
            <a:r>
              <a:rPr lang="sl-SI" sz="1600" b="1" dirty="0" smtClean="0"/>
              <a:t>v vrstici </a:t>
            </a:r>
            <a:r>
              <a:rPr lang="sl-SI" sz="1600" dirty="0" smtClean="0"/>
              <a:t>in nato kraj </a:t>
            </a:r>
            <a:r>
              <a:rPr lang="sl-SI" sz="1600" b="1" dirty="0" smtClean="0"/>
              <a:t>v stolpcu</a:t>
            </a:r>
            <a:r>
              <a:rPr lang="sl-SI" sz="1600" dirty="0" smtClean="0"/>
              <a:t>.  Na primer: razdaljo med Mariborom in Kranjem razbereš tako: </a:t>
            </a:r>
          </a:p>
          <a:p>
            <a:pPr marL="411480" indent="-342900">
              <a:buAutoNum type="arabicPeriod"/>
            </a:pPr>
            <a:r>
              <a:rPr lang="sl-SI" sz="1600" dirty="0" smtClean="0"/>
              <a:t>V prvi vrstici poišči Maribor.</a:t>
            </a:r>
          </a:p>
          <a:p>
            <a:pPr marL="411480" indent="-342900">
              <a:buAutoNum type="arabicPeriod"/>
            </a:pPr>
            <a:r>
              <a:rPr lang="sl-SI" sz="1600" dirty="0" smtClean="0"/>
              <a:t>V prvem stolpcu poišči Kranj. </a:t>
            </a:r>
          </a:p>
          <a:p>
            <a:pPr marL="411480" indent="-342900">
              <a:buAutoNum type="arabicPeriod"/>
            </a:pPr>
            <a:r>
              <a:rPr lang="sl-SI" sz="1600" dirty="0" smtClean="0"/>
              <a:t>Kjer se stikata, je zapisana razdalja med krajema. </a:t>
            </a:r>
          </a:p>
          <a:p>
            <a:pPr marL="68580" indent="0">
              <a:buNone/>
            </a:pPr>
            <a:endParaRPr lang="sl-SI" sz="1600" dirty="0" smtClean="0"/>
          </a:p>
          <a:p>
            <a:pPr marL="68580" indent="0">
              <a:buNone/>
            </a:pPr>
            <a:r>
              <a:rPr lang="sl-SI" sz="1600" dirty="0" smtClean="0"/>
              <a:t>V prazna polja preglednice moraš vpisati razdalje med kraji. Na primer med Kranjem in Mariborom.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3111948"/>
            <a:ext cx="6696744" cy="348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644008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DELOVNI ZVEZEK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4959001" y="3221265"/>
            <a:ext cx="72008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968243" y="4627390"/>
            <a:ext cx="72008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4912801" y="4627390"/>
            <a:ext cx="72008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1763688" y="4862752"/>
            <a:ext cx="331236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>
            <a:off x="5319041" y="3807011"/>
            <a:ext cx="0" cy="10557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3646217" y="3221265"/>
            <a:ext cx="720080" cy="50405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a 18"/>
          <p:cNvSpPr/>
          <p:nvPr/>
        </p:nvSpPr>
        <p:spPr>
          <a:xfrm>
            <a:off x="968243" y="5373216"/>
            <a:ext cx="720080" cy="50405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Raven puščični povezovalnik 21"/>
          <p:cNvCxnSpPr/>
          <p:nvPr/>
        </p:nvCxnSpPr>
        <p:spPr>
          <a:xfrm flipV="1">
            <a:off x="1688323" y="5625244"/>
            <a:ext cx="1983577" cy="642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23"/>
          <p:cNvSpPr/>
          <p:nvPr/>
        </p:nvSpPr>
        <p:spPr>
          <a:xfrm>
            <a:off x="3631583" y="5389532"/>
            <a:ext cx="720080" cy="50405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b="1" smtClean="0">
                <a:solidFill>
                  <a:srgbClr val="002060"/>
                </a:solidFill>
              </a:rPr>
              <a:t>155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20" name="Raven puščični povezovalnik 19"/>
          <p:cNvCxnSpPr/>
          <p:nvPr/>
        </p:nvCxnSpPr>
        <p:spPr>
          <a:xfrm flipH="1">
            <a:off x="3991623" y="3799928"/>
            <a:ext cx="14634" cy="17173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8" grpId="0" animBg="1"/>
      <p:bldP spid="19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POMEMBNO, ponovi: 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3717032"/>
            <a:ext cx="6777317" cy="1296144"/>
          </a:xfrm>
        </p:spPr>
        <p:txBody>
          <a:bodyPr/>
          <a:lstStyle/>
          <a:p>
            <a:r>
              <a:rPr lang="sl-SI" dirty="0" smtClean="0"/>
              <a:t>Nadaljuj z reševanjem delovnega zvezka od strani 61 do strani 63. </a:t>
            </a:r>
            <a:endParaRPr lang="sl-SI" dirty="0"/>
          </a:p>
          <a:p>
            <a:endParaRPr lang="en-US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971600" y="1412776"/>
            <a:ext cx="302198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sl-SI" sz="2400" b="1" dirty="0" smtClean="0"/>
              <a:t>1 milimeter = 1 mm</a:t>
            </a:r>
          </a:p>
          <a:p>
            <a:pPr algn="ctr"/>
            <a:r>
              <a:rPr lang="sl-SI" sz="2400" b="1" dirty="0" smtClean="0"/>
              <a:t>10 mm  = 1 cm</a:t>
            </a:r>
          </a:p>
          <a:p>
            <a:pPr algn="ctr"/>
            <a:r>
              <a:rPr lang="sl-SI" sz="2400" b="1" dirty="0" smtClean="0"/>
              <a:t>1 kilometer = 1 km</a:t>
            </a:r>
          </a:p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1 km = 1000 m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644008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DELOVNI ZVEZEK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004048" y="2426122"/>
            <a:ext cx="345638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Nekateri imate v delovnem zvezku napako, popravite jo.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3993581" y="2750140"/>
            <a:ext cx="100811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oljeZBesedilom 7"/>
          <p:cNvSpPr txBox="1"/>
          <p:nvPr/>
        </p:nvSpPr>
        <p:spPr>
          <a:xfrm>
            <a:off x="4644008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ODMOR!!!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n this post, you can learn what is Mindfulness and Acceptance and how to reach that point.  Do not be afraid to learn new techniques.   #mindfulness #acceptnace #strategies #anxiety #antianxiety #depression #meditation #yoga #relax #calm #love #nobrokencrowns #jacktheca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764704"/>
            <a:ext cx="5945209" cy="55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613872"/>
          </a:xfrm>
        </p:spPr>
        <p:txBody>
          <a:bodyPr>
            <a:noAutofit/>
          </a:bodyPr>
          <a:lstStyle/>
          <a:p>
            <a:r>
              <a:rPr lang="sl-SI" sz="2800" dirty="0" smtClean="0"/>
              <a:t>PRETVARJANJE MERSKIH ENOT ZA DOLŽINO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9504" y="1341690"/>
            <a:ext cx="6840760" cy="327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887124" y="3429000"/>
            <a:ext cx="3392760" cy="3168352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sl-SI" sz="2000" b="1" dirty="0" smtClean="0"/>
              <a:t>Razmisli in pretvori: </a:t>
            </a:r>
          </a:p>
          <a:p>
            <a:r>
              <a:rPr lang="sl-SI" sz="2000" dirty="0" smtClean="0"/>
              <a:t>1 m = _____ dm</a:t>
            </a:r>
          </a:p>
          <a:p>
            <a:r>
              <a:rPr lang="sl-SI" sz="2000" dirty="0" smtClean="0"/>
              <a:t>2 m = _____ dm</a:t>
            </a:r>
          </a:p>
          <a:p>
            <a:r>
              <a:rPr lang="sl-SI" sz="2000" dirty="0" smtClean="0"/>
              <a:t>23 m = ____ dm</a:t>
            </a:r>
          </a:p>
          <a:p>
            <a:r>
              <a:rPr lang="sl-SI" sz="2000" dirty="0" smtClean="0"/>
              <a:t>4 cm = _____ mm</a:t>
            </a:r>
          </a:p>
          <a:p>
            <a:r>
              <a:rPr lang="sl-SI" sz="2000" dirty="0" smtClean="0"/>
              <a:t>15 cm = ______ mm</a:t>
            </a:r>
          </a:p>
          <a:p>
            <a:r>
              <a:rPr lang="sl-SI" sz="2000" dirty="0" smtClean="0"/>
              <a:t>3 dm = ______ cm</a:t>
            </a:r>
          </a:p>
          <a:p>
            <a:r>
              <a:rPr lang="sl-SI" sz="2000" dirty="0" smtClean="0"/>
              <a:t>14 dm = _____ cm</a:t>
            </a:r>
          </a:p>
          <a:p>
            <a:endParaRPr lang="sl-SI" sz="2000" dirty="0" smtClean="0"/>
          </a:p>
          <a:p>
            <a:endParaRPr lang="en-US" sz="2000" dirty="0"/>
          </a:p>
        </p:txBody>
      </p:sp>
      <p:sp>
        <p:nvSpPr>
          <p:cNvPr id="7" name="Ograda vsebine 3"/>
          <p:cNvSpPr txBox="1">
            <a:spLocks/>
          </p:cNvSpPr>
          <p:nvPr/>
        </p:nvSpPr>
        <p:spPr>
          <a:xfrm>
            <a:off x="4101926" y="4612438"/>
            <a:ext cx="4528120" cy="224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l-SI" sz="2000" dirty="0" smtClean="0"/>
              <a:t> 10 dm = _____ m</a:t>
            </a:r>
          </a:p>
          <a:p>
            <a:pPr lvl="1"/>
            <a:r>
              <a:rPr lang="sl-SI" sz="2000" dirty="0" smtClean="0"/>
              <a:t>12 dm = _____m _____ dm</a:t>
            </a:r>
          </a:p>
          <a:p>
            <a:pPr lvl="1"/>
            <a:r>
              <a:rPr lang="sl-SI" sz="2000" dirty="0" smtClean="0"/>
              <a:t>24 cm = _____dm _____ cm</a:t>
            </a:r>
          </a:p>
          <a:p>
            <a:pPr lvl="1"/>
            <a:r>
              <a:rPr lang="sl-SI" sz="2000" dirty="0" smtClean="0"/>
              <a:t>45 mm = _____ cm ____ mm</a:t>
            </a:r>
          </a:p>
          <a:p>
            <a:pPr lvl="1"/>
            <a:endParaRPr lang="sl-SI" sz="2000" dirty="0" smtClean="0"/>
          </a:p>
        </p:txBody>
      </p:sp>
      <p:sp>
        <p:nvSpPr>
          <p:cNvPr id="8" name="Ograda vsebine 3"/>
          <p:cNvSpPr txBox="1">
            <a:spLocks/>
          </p:cNvSpPr>
          <p:nvPr/>
        </p:nvSpPr>
        <p:spPr>
          <a:xfrm>
            <a:off x="887124" y="3429000"/>
            <a:ext cx="33927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r>
              <a:rPr lang="sl-SI" sz="2000" b="1" dirty="0" smtClean="0"/>
              <a:t>Razmisli in pretvori: </a:t>
            </a:r>
          </a:p>
          <a:p>
            <a:r>
              <a:rPr lang="sl-SI" sz="2000" dirty="0" smtClean="0"/>
              <a:t>1 m =   10</a:t>
            </a:r>
          </a:p>
          <a:p>
            <a:r>
              <a:rPr lang="sl-SI" sz="2000" dirty="0" smtClean="0"/>
              <a:t>2 m = __20</a:t>
            </a:r>
          </a:p>
          <a:p>
            <a:r>
              <a:rPr lang="sl-SI" sz="2000" dirty="0" smtClean="0"/>
              <a:t>23 m =  230</a:t>
            </a:r>
          </a:p>
          <a:p>
            <a:r>
              <a:rPr lang="sl-SI" sz="2000" dirty="0" smtClean="0"/>
              <a:t>4 cm = _ 40</a:t>
            </a:r>
          </a:p>
          <a:p>
            <a:r>
              <a:rPr lang="sl-SI" sz="2000" dirty="0" smtClean="0"/>
              <a:t>15 cm = _150</a:t>
            </a:r>
          </a:p>
          <a:p>
            <a:r>
              <a:rPr lang="sl-SI" sz="2000" dirty="0" smtClean="0"/>
              <a:t>3 dm = __30</a:t>
            </a:r>
          </a:p>
          <a:p>
            <a:r>
              <a:rPr lang="sl-SI" sz="2000" dirty="0" smtClean="0"/>
              <a:t>14 dm = _140</a:t>
            </a:r>
          </a:p>
          <a:p>
            <a:endParaRPr lang="en-US" sz="2000" dirty="0"/>
          </a:p>
        </p:txBody>
      </p:sp>
      <p:sp>
        <p:nvSpPr>
          <p:cNvPr id="9" name="Ograda vsebine 3"/>
          <p:cNvSpPr txBox="1">
            <a:spLocks/>
          </p:cNvSpPr>
          <p:nvPr/>
        </p:nvSpPr>
        <p:spPr>
          <a:xfrm>
            <a:off x="4101926" y="4612438"/>
            <a:ext cx="4528120" cy="224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l-SI" sz="2000" dirty="0" smtClean="0"/>
              <a:t> 10 dm = ___1</a:t>
            </a:r>
          </a:p>
          <a:p>
            <a:pPr lvl="1"/>
            <a:r>
              <a:rPr lang="sl-SI" sz="2000" dirty="0" smtClean="0"/>
              <a:t>12 dm = __1	   2</a:t>
            </a:r>
          </a:p>
          <a:p>
            <a:pPr lvl="1"/>
            <a:r>
              <a:rPr lang="sl-SI" sz="2000" dirty="0" smtClean="0"/>
              <a:t>24 cm = ___2	     4</a:t>
            </a:r>
          </a:p>
          <a:p>
            <a:pPr lvl="1"/>
            <a:r>
              <a:rPr lang="sl-SI" sz="2000" dirty="0" smtClean="0"/>
              <a:t>45 mm = __4	      5</a:t>
            </a:r>
          </a:p>
        </p:txBody>
      </p:sp>
    </p:spTree>
    <p:extLst>
      <p:ext uri="{BB962C8B-B14F-4D97-AF65-F5344CB8AC3E}">
        <p14:creationId xmlns:p14="http://schemas.microsoft.com/office/powerpoint/2010/main" val="6459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560369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IZRAZI Z VEČ MERSKIMI ENOTAMI</a:t>
            </a:r>
            <a:endParaRPr lang="en-US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218228"/>
              </p:ext>
            </p:extLst>
          </p:nvPr>
        </p:nvGraphicFramePr>
        <p:xfrm>
          <a:off x="539552" y="2276872"/>
          <a:ext cx="5544615" cy="2304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8923"/>
                <a:gridCol w="1108923"/>
                <a:gridCol w="1108923"/>
                <a:gridCol w="1108923"/>
                <a:gridCol w="1108923"/>
              </a:tblGrid>
              <a:tr h="36339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dm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cm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235</a:t>
                      </a:r>
                      <a:r>
                        <a:rPr lang="sl-SI" sz="1600" baseline="0" dirty="0" smtClean="0"/>
                        <a:t>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492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908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smtClean="0"/>
                        <a:t>1000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53 dm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047951"/>
              </p:ext>
            </p:extLst>
          </p:nvPr>
        </p:nvGraphicFramePr>
        <p:xfrm>
          <a:off x="539552" y="2276872"/>
          <a:ext cx="5544615" cy="2304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8923"/>
                <a:gridCol w="1108923"/>
                <a:gridCol w="1108923"/>
                <a:gridCol w="1108923"/>
                <a:gridCol w="1108923"/>
              </a:tblGrid>
              <a:tr h="36339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dm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cm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235</a:t>
                      </a:r>
                      <a:r>
                        <a:rPr lang="sl-SI" sz="1600" baseline="0" dirty="0" smtClean="0"/>
                        <a:t>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492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908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smtClean="0"/>
                        <a:t>1000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53 dm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483722"/>
              </p:ext>
            </p:extLst>
          </p:nvPr>
        </p:nvGraphicFramePr>
        <p:xfrm>
          <a:off x="539552" y="2276872"/>
          <a:ext cx="5544615" cy="2304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8923"/>
                <a:gridCol w="1108923"/>
                <a:gridCol w="1108923"/>
                <a:gridCol w="1108923"/>
                <a:gridCol w="1108923"/>
              </a:tblGrid>
              <a:tr h="36339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dm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cm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235</a:t>
                      </a:r>
                      <a:r>
                        <a:rPr lang="sl-SI" sz="1600" baseline="0" dirty="0" smtClean="0"/>
                        <a:t>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492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908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smtClean="0"/>
                        <a:t>1000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53 dm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091485"/>
              </p:ext>
            </p:extLst>
          </p:nvPr>
        </p:nvGraphicFramePr>
        <p:xfrm>
          <a:off x="539552" y="2276872"/>
          <a:ext cx="5544615" cy="2304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8923"/>
                <a:gridCol w="1108923"/>
                <a:gridCol w="1108923"/>
                <a:gridCol w="1108923"/>
                <a:gridCol w="1108923"/>
              </a:tblGrid>
              <a:tr h="36339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dm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cm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235</a:t>
                      </a:r>
                      <a:r>
                        <a:rPr lang="sl-SI" sz="1600" baseline="0" dirty="0" smtClean="0"/>
                        <a:t>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492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908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smtClean="0"/>
                        <a:t>1000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53 dm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182232"/>
              </p:ext>
            </p:extLst>
          </p:nvPr>
        </p:nvGraphicFramePr>
        <p:xfrm>
          <a:off x="539552" y="2276872"/>
          <a:ext cx="5544615" cy="2304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8923"/>
                <a:gridCol w="1108923"/>
                <a:gridCol w="1108923"/>
                <a:gridCol w="1108923"/>
                <a:gridCol w="1108923"/>
              </a:tblGrid>
              <a:tr h="36339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dm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cm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235</a:t>
                      </a:r>
                      <a:r>
                        <a:rPr lang="sl-SI" sz="1600" baseline="0" dirty="0" smtClean="0"/>
                        <a:t>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492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908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smtClean="0"/>
                        <a:t>1000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53 dm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564300"/>
              </p:ext>
            </p:extLst>
          </p:nvPr>
        </p:nvGraphicFramePr>
        <p:xfrm>
          <a:off x="539552" y="2276872"/>
          <a:ext cx="5544615" cy="2304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8923"/>
                <a:gridCol w="1108923"/>
                <a:gridCol w="1108923"/>
                <a:gridCol w="1108923"/>
                <a:gridCol w="1108923"/>
              </a:tblGrid>
              <a:tr h="36339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dm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cm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mm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235</a:t>
                      </a:r>
                      <a:r>
                        <a:rPr lang="sl-SI" sz="1600" baseline="0" dirty="0" smtClean="0"/>
                        <a:t>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492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908 cm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smtClean="0"/>
                        <a:t>1000 mm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17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53 dm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6155587" y="265665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235 cm = 2 m 3 dm 5 cm</a:t>
            </a:r>
            <a:endParaRPr lang="en-US" sz="14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155587" y="2996952"/>
            <a:ext cx="255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492 mm = 4 dm </a:t>
            </a:r>
            <a:r>
              <a:rPr lang="sl-SI" sz="1400" dirty="0"/>
              <a:t>9</a:t>
            </a:r>
            <a:r>
              <a:rPr lang="sl-SI" sz="1400" dirty="0" smtClean="0"/>
              <a:t> cm 2 mm</a:t>
            </a:r>
            <a:endParaRPr lang="en-US" sz="1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209931" y="3424608"/>
            <a:ext cx="255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908 cm = 9 m 0 dm 8 cm </a:t>
            </a:r>
            <a:endParaRPr lang="en-US" sz="14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978657" y="3789040"/>
            <a:ext cx="2982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1000 mm = 1 m 0 cm 0 cm 0 mm</a:t>
            </a:r>
            <a:endParaRPr lang="en-US" sz="14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6155587" y="4203039"/>
            <a:ext cx="255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53 dm = 5 m 3 dm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51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Vaja dela mojstra!</a:t>
            </a:r>
            <a:br>
              <a:rPr lang="sl-SI" dirty="0" smtClean="0"/>
            </a:b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1916833"/>
            <a:ext cx="7704856" cy="1440160"/>
          </a:xfrm>
        </p:spPr>
        <p:txBody>
          <a:bodyPr/>
          <a:lstStyle/>
          <a:p>
            <a:r>
              <a:rPr lang="sl-SI" dirty="0" smtClean="0"/>
              <a:t>Nadaljuj s pretvarjanjem merskih enot v delovnem zvezku od strani 64 do strani 67.</a:t>
            </a:r>
          </a:p>
          <a:p>
            <a:r>
              <a:rPr lang="sl-SI" dirty="0" smtClean="0"/>
              <a:t>Pri pretvarjanju bodi pozoren na </a:t>
            </a:r>
            <a:r>
              <a:rPr lang="sl-SI" b="1" dirty="0" smtClean="0"/>
              <a:t>merske enote!</a:t>
            </a:r>
            <a:endParaRPr lang="en-US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44008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DELOVNI ZVEZEK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3519792"/>
            <a:ext cx="6048672" cy="289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5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che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69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848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BRAVO! </a:t>
            </a:r>
            <a:br>
              <a:rPr lang="sl-SI" dirty="0" smtClean="0"/>
            </a:br>
            <a:r>
              <a:rPr lang="sl-SI" dirty="0" smtClean="0"/>
              <a:t>USPELO TI JE REŠITI VSE NALOGE!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15616" y="3140968"/>
            <a:ext cx="6777317" cy="2592288"/>
          </a:xfrm>
        </p:spPr>
        <p:txBody>
          <a:bodyPr/>
          <a:lstStyle/>
          <a:p>
            <a:pPr marL="68580" indent="0" algn="ctr">
              <a:buNone/>
            </a:pPr>
            <a:r>
              <a:rPr lang="sl-SI" dirty="0" smtClean="0"/>
              <a:t>Sedaj pa samo še preveri rešitve!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75556" y="292386"/>
            <a:ext cx="8136903" cy="44857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dirty="0" smtClean="0"/>
              <a:t>Str. 52, 53 			</a:t>
            </a:r>
            <a:endParaRPr lang="sl-SI" dirty="0"/>
          </a:p>
          <a:p>
            <a:pPr marL="68580" indent="0">
              <a:buNone/>
            </a:pPr>
            <a:r>
              <a:rPr lang="sl-SI" dirty="0" smtClean="0"/>
              <a:t>						Str. 55</a:t>
            </a:r>
            <a:endParaRPr lang="sl-SI" dirty="0"/>
          </a:p>
          <a:p>
            <a:pPr marL="68580" indent="0" algn="r">
              <a:buNone/>
            </a:pPr>
            <a:endParaRPr lang="sl-SI" dirty="0" smtClean="0"/>
          </a:p>
          <a:p>
            <a:pPr marL="68580" indent="0" algn="r">
              <a:buNone/>
            </a:pPr>
            <a:endParaRPr lang="sl-SI" dirty="0"/>
          </a:p>
          <a:p>
            <a:pPr marL="68580" indent="0" algn="r">
              <a:buNone/>
            </a:pPr>
            <a:endParaRPr lang="sl-SI" dirty="0" smtClean="0"/>
          </a:p>
          <a:p>
            <a:pPr marL="68580" indent="0" algn="r">
              <a:buNone/>
            </a:pPr>
            <a:endParaRPr lang="sl-SI" dirty="0"/>
          </a:p>
          <a:p>
            <a:pPr marL="68580" indent="0" algn="r">
              <a:buNone/>
            </a:pPr>
            <a:endParaRPr lang="sl-SI" dirty="0" smtClean="0"/>
          </a:p>
        </p:txBody>
      </p:sp>
      <p:sp>
        <p:nvSpPr>
          <p:cNvPr id="4" name="PoljeZBesedilom 3"/>
          <p:cNvSpPr txBox="1"/>
          <p:nvPr/>
        </p:nvSpPr>
        <p:spPr>
          <a:xfrm>
            <a:off x="4644008" y="-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REŠITVE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Ograda vseb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24" y="908720"/>
            <a:ext cx="4396247" cy="4248472"/>
          </a:xfrm>
          <a:prstGeom prst="rect">
            <a:avLst/>
          </a:prstGeom>
        </p:spPr>
      </p:pic>
      <p:pic>
        <p:nvPicPr>
          <p:cNvPr id="8" name="Ograda vseb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716" y="1484784"/>
            <a:ext cx="488986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06" y="1696373"/>
            <a:ext cx="3919572" cy="2112009"/>
          </a:xfrm>
          <a:prstGeom prst="rect">
            <a:avLst/>
          </a:prstGeom>
        </p:spPr>
      </p:pic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575557" y="908720"/>
            <a:ext cx="7380820" cy="44644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dirty="0" smtClean="0"/>
              <a:t>Str. 56, 57			Str. 58, 59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Str. 60</a:t>
            </a:r>
            <a:endParaRPr lang="sl-SI" dirty="0"/>
          </a:p>
          <a:p>
            <a:pPr marL="68580" indent="0" algn="r">
              <a:buNone/>
            </a:pPr>
            <a:endParaRPr lang="sl-SI" dirty="0" smtClean="0"/>
          </a:p>
          <a:p>
            <a:pPr marL="68580" indent="0" algn="r">
              <a:buNone/>
            </a:pPr>
            <a:endParaRPr lang="sl-SI" dirty="0"/>
          </a:p>
          <a:p>
            <a:pPr marL="68580" indent="0" algn="r">
              <a:buNone/>
            </a:pPr>
            <a:endParaRPr lang="sl-SI" dirty="0" smtClean="0"/>
          </a:p>
          <a:p>
            <a:pPr marL="68580" indent="0" algn="r">
              <a:buNone/>
            </a:pPr>
            <a:endParaRPr lang="sl-SI" dirty="0"/>
          </a:p>
          <a:p>
            <a:pPr marL="68580" indent="0" algn="r">
              <a:buNone/>
            </a:pPr>
            <a:endParaRPr lang="sl-SI" dirty="0" smtClean="0"/>
          </a:p>
        </p:txBody>
      </p:sp>
      <p:pic>
        <p:nvPicPr>
          <p:cNvPr id="6" name="Ograda vseb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9651" y="1696373"/>
            <a:ext cx="4383534" cy="3312368"/>
          </a:xfrm>
          <a:prstGeom prst="rect">
            <a:avLst/>
          </a:prstGeom>
        </p:spPr>
      </p:pic>
      <p:pic>
        <p:nvPicPr>
          <p:cNvPr id="7" name="Ograda vsebin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67" y="4583396"/>
            <a:ext cx="3167183" cy="85069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4644008" y="-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REŠITVE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grada vseb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01621" y="-1014219"/>
            <a:ext cx="4115891" cy="8105785"/>
          </a:xfrm>
          <a:prstGeom prst="rect">
            <a:avLst/>
          </a:prstGeom>
        </p:spPr>
      </p:pic>
      <p:pic>
        <p:nvPicPr>
          <p:cNvPr id="5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4711397"/>
            <a:ext cx="4976108" cy="1525915"/>
          </a:xfrm>
          <a:prstGeom prst="rect">
            <a:avLst/>
          </a:prstGeom>
        </p:spPr>
      </p:pic>
      <p:sp>
        <p:nvSpPr>
          <p:cNvPr id="6" name="Ograda vsebine 2"/>
          <p:cNvSpPr txBox="1">
            <a:spLocks/>
          </p:cNvSpPr>
          <p:nvPr/>
        </p:nvSpPr>
        <p:spPr>
          <a:xfrm>
            <a:off x="575556" y="292386"/>
            <a:ext cx="8136903" cy="5080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l-SI" dirty="0" smtClean="0"/>
              <a:t>Str. 61</a:t>
            </a:r>
          </a:p>
          <a:p>
            <a:pPr marL="68580" indent="0" algn="r">
              <a:buFont typeface="Wingdings 2" pitchFamily="18" charset="2"/>
              <a:buNone/>
            </a:pPr>
            <a:endParaRPr lang="sl-SI" dirty="0" smtClean="0"/>
          </a:p>
          <a:p>
            <a:pPr marL="68580" indent="0" algn="r">
              <a:buFont typeface="Wingdings 2" pitchFamily="18" charset="2"/>
              <a:buNone/>
            </a:pPr>
            <a:endParaRPr lang="sl-SI" dirty="0" smtClean="0"/>
          </a:p>
          <a:p>
            <a:pPr marL="68580" indent="0" algn="r">
              <a:buFont typeface="Wingdings 2" pitchFamily="18" charset="2"/>
              <a:buNone/>
            </a:pPr>
            <a:endParaRPr lang="sl-SI" dirty="0" smtClean="0"/>
          </a:p>
          <a:p>
            <a:pPr marL="68580" indent="0" algn="r">
              <a:buFont typeface="Wingdings 2" pitchFamily="18" charset="2"/>
              <a:buNone/>
            </a:pPr>
            <a:endParaRPr lang="sl-SI" dirty="0" smtClean="0"/>
          </a:p>
        </p:txBody>
      </p:sp>
      <p:sp>
        <p:nvSpPr>
          <p:cNvPr id="7" name="PoljeZBesedilom 6"/>
          <p:cNvSpPr txBox="1"/>
          <p:nvPr/>
        </p:nvSpPr>
        <p:spPr>
          <a:xfrm>
            <a:off x="4644008" y="-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REŠITVE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4896544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sl-SI" dirty="0" smtClean="0"/>
              <a:t>Pripravi zvezek za matematiko, 3. delovni zvezek za matematiko in peresnico.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Sledi navodilom na prosojnicah, ne prehitevaj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r>
              <a:rPr lang="sl-SI" dirty="0" smtClean="0"/>
              <a:t>. 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Kjer imaš na prosojnici označeno </a:t>
            </a:r>
            <a:r>
              <a:rPr lang="sl-SI" i="1" dirty="0" smtClean="0"/>
              <a:t>„zapiši v zvezek“</a:t>
            </a:r>
            <a:r>
              <a:rPr lang="sl-SI" dirty="0" smtClean="0"/>
              <a:t>, to naredi čitljivo. 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Označeno imaš tudi, katere strani v delovnem zvezku moraš rešiti. </a:t>
            </a:r>
            <a:r>
              <a:rPr lang="sl-SI" b="1" u="sng" dirty="0" smtClean="0"/>
              <a:t>Če ti ne uspe vseh rešiti, nič hudega, boš lahko dokončal/-a tudi naslednji teden. Poskusi pa narediti čim več. 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Če boš imel/-a kje težave, nas prosi za pomoč (po e-pošti).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Na zadnjih prosojnicah so tudi rešitve. Preveri, ali si pravilno rešil/-a naloge v delovnem zvezku. Napačne poskusi popraviti.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Zdaj pa veselo na delo!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r>
              <a:rPr lang="sl-SI" dirty="0" smtClean="0"/>
              <a:t> 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Navodila za delo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1835696" y="908720"/>
            <a:ext cx="4580390" cy="5537466"/>
          </a:xfrm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575556" y="292386"/>
            <a:ext cx="8136903" cy="97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l-SI" dirty="0" smtClean="0"/>
              <a:t>Str. 62, 63		</a:t>
            </a:r>
          </a:p>
          <a:p>
            <a:pPr marL="68580" indent="0">
              <a:buFont typeface="Wingdings 2" pitchFamily="18" charset="2"/>
              <a:buNone/>
            </a:pPr>
            <a:r>
              <a:rPr lang="sl-SI" dirty="0" smtClean="0"/>
              <a:t>						</a:t>
            </a:r>
          </a:p>
          <a:p>
            <a:pPr marL="68580" indent="0">
              <a:buFont typeface="Wingdings 2" pitchFamily="18" charset="2"/>
              <a:buNone/>
            </a:pPr>
            <a:endParaRPr lang="sl-SI" dirty="0" smtClean="0"/>
          </a:p>
          <a:p>
            <a:pPr marL="68580" indent="0">
              <a:buFont typeface="Wingdings 2" pitchFamily="18" charset="2"/>
              <a:buNone/>
            </a:pPr>
            <a:endParaRPr lang="sl-SI" dirty="0" smtClean="0"/>
          </a:p>
          <a:p>
            <a:pPr marL="68580" indent="0">
              <a:buFont typeface="Wingdings 2" pitchFamily="18" charset="2"/>
              <a:buNone/>
            </a:pPr>
            <a:endParaRPr lang="sl-SI" dirty="0" smtClean="0"/>
          </a:p>
        </p:txBody>
      </p:sp>
      <p:sp>
        <p:nvSpPr>
          <p:cNvPr id="8" name="PoljeZBesedilom 7"/>
          <p:cNvSpPr txBox="1"/>
          <p:nvPr/>
        </p:nvSpPr>
        <p:spPr>
          <a:xfrm>
            <a:off x="4644008" y="-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REŠITVE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556" y="1268760"/>
            <a:ext cx="4456105" cy="4742231"/>
          </a:xfrm>
          <a:prstGeom prst="rect">
            <a:avLst/>
          </a:prstGeom>
        </p:spPr>
      </p:pic>
      <p:pic>
        <p:nvPicPr>
          <p:cNvPr id="4" name="Ograda vseb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2707" y="1268760"/>
            <a:ext cx="4258987" cy="1649895"/>
          </a:xfrm>
          <a:prstGeom prst="rect">
            <a:avLst/>
          </a:prstGeom>
        </p:spPr>
      </p:pic>
      <p:sp>
        <p:nvSpPr>
          <p:cNvPr id="6" name="Ograda vsebine 2"/>
          <p:cNvSpPr txBox="1">
            <a:spLocks/>
          </p:cNvSpPr>
          <p:nvPr/>
        </p:nvSpPr>
        <p:spPr>
          <a:xfrm>
            <a:off x="575557" y="292386"/>
            <a:ext cx="5796644" cy="5080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l-SI" dirty="0" smtClean="0"/>
              <a:t>Str. 64, 65		</a:t>
            </a:r>
          </a:p>
          <a:p>
            <a:pPr marL="68580" indent="0">
              <a:buFont typeface="Wingdings 2" pitchFamily="18" charset="2"/>
              <a:buNone/>
            </a:pPr>
            <a:r>
              <a:rPr lang="sl-SI" dirty="0" smtClean="0"/>
              <a:t>						</a:t>
            </a:r>
          </a:p>
          <a:p>
            <a:pPr marL="68580" indent="0">
              <a:buFont typeface="Wingdings 2" pitchFamily="18" charset="2"/>
              <a:buNone/>
            </a:pPr>
            <a:endParaRPr lang="sl-SI" dirty="0" smtClean="0"/>
          </a:p>
          <a:p>
            <a:pPr marL="68580" indent="0">
              <a:buFont typeface="Wingdings 2" pitchFamily="18" charset="2"/>
              <a:buNone/>
            </a:pPr>
            <a:endParaRPr lang="sl-SI" dirty="0" smtClean="0"/>
          </a:p>
          <a:p>
            <a:pPr marL="68580" indent="0">
              <a:buFont typeface="Wingdings 2" pitchFamily="18" charset="2"/>
              <a:buNone/>
            </a:pPr>
            <a:endParaRPr lang="sl-SI" dirty="0" smtClean="0"/>
          </a:p>
          <a:p>
            <a:pPr marL="68580" indent="0">
              <a:buFont typeface="Wingdings 2" pitchFamily="18" charset="2"/>
              <a:buNone/>
            </a:pPr>
            <a:endParaRPr lang="sl-SI" dirty="0" smtClean="0"/>
          </a:p>
          <a:p>
            <a:pPr marL="68580" indent="0">
              <a:buFont typeface="Wingdings 2" pitchFamily="18" charset="2"/>
              <a:buNone/>
            </a:pPr>
            <a:endParaRPr lang="sl-SI" dirty="0" smtClean="0"/>
          </a:p>
          <a:p>
            <a:pPr marL="68580" indent="0">
              <a:buFont typeface="Wingdings 2" pitchFamily="18" charset="2"/>
              <a:buNone/>
            </a:pPr>
            <a:endParaRPr lang="sl-SI" dirty="0" smtClean="0"/>
          </a:p>
          <a:p>
            <a:pPr marL="68580" indent="0">
              <a:buFont typeface="Wingdings 2" pitchFamily="18" charset="2"/>
              <a:buNone/>
            </a:pPr>
            <a:endParaRPr lang="sl-SI" dirty="0" smtClean="0"/>
          </a:p>
          <a:p>
            <a:pPr marL="68580" indent="0" algn="r">
              <a:buFont typeface="Wingdings 2" pitchFamily="18" charset="2"/>
              <a:buNone/>
            </a:pPr>
            <a:endParaRPr lang="sl-SI" dirty="0" smtClean="0"/>
          </a:p>
          <a:p>
            <a:pPr marL="68580" indent="0" algn="r">
              <a:buFont typeface="Wingdings 2" pitchFamily="18" charset="2"/>
              <a:buNone/>
            </a:pPr>
            <a:endParaRPr lang="sl-SI" dirty="0" smtClean="0"/>
          </a:p>
          <a:p>
            <a:pPr marL="68580" indent="0" algn="r">
              <a:buFont typeface="Wingdings 2" pitchFamily="18" charset="2"/>
              <a:buNone/>
            </a:pPr>
            <a:endParaRPr lang="sl-SI" dirty="0" smtClean="0"/>
          </a:p>
          <a:p>
            <a:pPr marL="68580" indent="0" algn="r">
              <a:buFont typeface="Wingdings 2" pitchFamily="18" charset="2"/>
              <a:buNone/>
            </a:pPr>
            <a:endParaRPr lang="sl-SI" dirty="0" smtClean="0"/>
          </a:p>
          <a:p>
            <a:pPr marL="68580" indent="0" algn="r">
              <a:buFont typeface="Wingdings 2" pitchFamily="18" charset="2"/>
              <a:buNone/>
            </a:pPr>
            <a:endParaRPr lang="sl-SI" dirty="0" smtClean="0"/>
          </a:p>
        </p:txBody>
      </p:sp>
      <p:sp>
        <p:nvSpPr>
          <p:cNvPr id="7" name="PoljeZBesedilom 6"/>
          <p:cNvSpPr txBox="1"/>
          <p:nvPr/>
        </p:nvSpPr>
        <p:spPr>
          <a:xfrm>
            <a:off x="4644008" y="-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REŠITVE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683568" y="453324"/>
            <a:ext cx="6777317" cy="3508977"/>
          </a:xfrm>
        </p:spPr>
        <p:txBody>
          <a:bodyPr/>
          <a:lstStyle/>
          <a:p>
            <a:r>
              <a:rPr lang="sl-SI" dirty="0" smtClean="0"/>
              <a:t>Str. 66, 67</a:t>
            </a:r>
            <a:endParaRPr lang="en-US" dirty="0"/>
          </a:p>
        </p:txBody>
      </p:sp>
      <p:pic>
        <p:nvPicPr>
          <p:cNvPr id="6" name="Ograda vseb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040525"/>
            <a:ext cx="5184576" cy="536027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644008" y="-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REŠITVE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VIRI: </a:t>
            </a:r>
            <a:endParaRPr lang="en-US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DZS – Svet matematičnih čudes (e-vedež)</a:t>
            </a:r>
          </a:p>
          <a:p>
            <a:pPr marL="68580" indent="0">
              <a:buNone/>
            </a:pPr>
            <a:r>
              <a:rPr lang="sl-SI" sz="1600" dirty="0">
                <a:hlinkClick r:id="rId2"/>
              </a:rPr>
              <a:t>https://www.evedez.si/</a:t>
            </a:r>
            <a:endParaRPr lang="sl-SI" sz="1600" dirty="0" smtClean="0"/>
          </a:p>
          <a:p>
            <a:r>
              <a:rPr lang="sl-SI" sz="1600" dirty="0" smtClean="0"/>
              <a:t>Radovednih 5 – Matematika </a:t>
            </a:r>
          </a:p>
          <a:p>
            <a:pPr marL="68580" indent="0">
              <a:buNone/>
            </a:pPr>
            <a:r>
              <a:rPr lang="sl-SI" sz="1600" dirty="0">
                <a:hlinkClick r:id="rId3"/>
              </a:rPr>
              <a:t>https://www.radovednih-pet.si/seznam-vsebin/4/matematika-4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10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968670" cy="757888"/>
          </a:xfrm>
        </p:spPr>
        <p:txBody>
          <a:bodyPr/>
          <a:lstStyle/>
          <a:p>
            <a:r>
              <a:rPr lang="sl-SI" dirty="0" smtClean="0"/>
              <a:t>MERJENJE DOLŽINE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65923" y="2174515"/>
            <a:ext cx="4186339" cy="2569527"/>
          </a:xfrm>
        </p:spPr>
        <p:txBody>
          <a:bodyPr>
            <a:normAutofit/>
          </a:bodyPr>
          <a:lstStyle/>
          <a:p>
            <a:r>
              <a:rPr lang="sl-SI" sz="1800" dirty="0" smtClean="0"/>
              <a:t>ŽEPNI METER</a:t>
            </a:r>
          </a:p>
          <a:p>
            <a:r>
              <a:rPr lang="sl-SI" sz="1800" dirty="0" smtClean="0"/>
              <a:t>ŠIVILJSKI METER</a:t>
            </a:r>
          </a:p>
          <a:p>
            <a:r>
              <a:rPr lang="sl-SI" sz="1800" dirty="0" smtClean="0"/>
              <a:t>MIZARSKI METER</a:t>
            </a:r>
          </a:p>
          <a:p>
            <a:r>
              <a:rPr lang="sl-SI" sz="1800" dirty="0" smtClean="0"/>
              <a:t>ŠOLSKA RAVNILA</a:t>
            </a:r>
          </a:p>
          <a:p>
            <a:r>
              <a:rPr lang="sl-SI" sz="1800" dirty="0" smtClean="0"/>
              <a:t>LASERSKI DIGITALNI METER</a:t>
            </a:r>
          </a:p>
          <a:p>
            <a:r>
              <a:rPr lang="sl-SI" sz="1800" dirty="0" smtClean="0"/>
              <a:t>KLJUNASTO MERILO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7595" y="1281955"/>
            <a:ext cx="3499302" cy="83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688" y="3442102"/>
            <a:ext cx="2088232" cy="141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3148" y="3565722"/>
            <a:ext cx="1513514" cy="117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6290" y="4644796"/>
            <a:ext cx="1739442" cy="13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5183" y="4736039"/>
            <a:ext cx="1715806" cy="116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7804" y="4545113"/>
            <a:ext cx="787674" cy="185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7245" y="5085807"/>
            <a:ext cx="2147477" cy="12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281955"/>
            <a:ext cx="3857110" cy="213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40651"/>
            <a:ext cx="8208912" cy="829896"/>
          </a:xfrm>
        </p:spPr>
        <p:txBody>
          <a:bodyPr>
            <a:normAutofit fontScale="90000"/>
          </a:bodyPr>
          <a:lstStyle/>
          <a:p>
            <a:r>
              <a:rPr lang="sl-SI" sz="3600" dirty="0" smtClean="0"/>
              <a:t>MERSKO</a:t>
            </a:r>
            <a:r>
              <a:rPr lang="sl-SI" dirty="0" smtClean="0"/>
              <a:t> ŠTEVILO IN MERSKA ENOTA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2950" y="1556792"/>
            <a:ext cx="7425273" cy="4166799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sl-SI" dirty="0" smtClean="0"/>
              <a:t>S pomočjo ravnila izmeri dolžino peresnice. 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Izmerjeno dolžino, višino ali širino zapišemo z </a:t>
            </a:r>
            <a:r>
              <a:rPr lang="sl-SI" dirty="0" smtClean="0">
                <a:solidFill>
                  <a:srgbClr val="C00000"/>
                </a:solidFill>
              </a:rPr>
              <a:t>merskim številom </a:t>
            </a:r>
            <a:r>
              <a:rPr lang="sl-SI" dirty="0" smtClean="0"/>
              <a:t>in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mersko enoto</a:t>
            </a:r>
            <a:r>
              <a:rPr lang="sl-SI" dirty="0" smtClean="0"/>
              <a:t>. </a:t>
            </a:r>
          </a:p>
          <a:p>
            <a:endParaRPr lang="sl-SI" dirty="0"/>
          </a:p>
          <a:p>
            <a:pPr marL="68580" indent="0">
              <a:buNone/>
            </a:pPr>
            <a:r>
              <a:rPr lang="sl-SI" sz="3600" dirty="0" smtClean="0"/>
              <a:t>	</a:t>
            </a:r>
            <a:r>
              <a:rPr lang="sl-SI" sz="3600" b="1" dirty="0" smtClean="0">
                <a:solidFill>
                  <a:srgbClr val="C00000"/>
                </a:solidFill>
              </a:rPr>
              <a:t>17</a:t>
            </a:r>
            <a:r>
              <a:rPr lang="sl-SI" sz="3600" dirty="0" smtClean="0"/>
              <a:t> </a:t>
            </a:r>
            <a:r>
              <a:rPr lang="sl-SI" sz="3600" b="1" dirty="0" smtClean="0">
                <a:solidFill>
                  <a:schemeClr val="bg2">
                    <a:lumMod val="50000"/>
                  </a:schemeClr>
                </a:solidFill>
              </a:rPr>
              <a:t>cm</a:t>
            </a:r>
          </a:p>
          <a:p>
            <a:pPr marL="68580" indent="0">
              <a:buNone/>
            </a:pPr>
            <a:endParaRPr lang="sl-SI" sz="3600" b="1" dirty="0" smtClean="0"/>
          </a:p>
          <a:p>
            <a:pPr marL="68580" indent="0">
              <a:buNone/>
            </a:pPr>
            <a:r>
              <a:rPr lang="sl-SI" sz="2800" b="1" dirty="0" smtClean="0">
                <a:solidFill>
                  <a:srgbClr val="C00000"/>
                </a:solidFill>
              </a:rPr>
              <a:t>MERSKO</a:t>
            </a:r>
            <a:r>
              <a:rPr lang="sl-SI" sz="2800" b="1" dirty="0" smtClean="0"/>
              <a:t>	  </a:t>
            </a:r>
            <a:r>
              <a:rPr lang="sl-SI" sz="2800" b="1" dirty="0" smtClean="0">
                <a:solidFill>
                  <a:schemeClr val="bg2">
                    <a:lumMod val="50000"/>
                  </a:schemeClr>
                </a:solidFill>
              </a:rPr>
              <a:t>MERSKA</a:t>
            </a:r>
          </a:p>
          <a:p>
            <a:pPr marL="68580" indent="0">
              <a:buNone/>
            </a:pPr>
            <a:r>
              <a:rPr lang="sl-SI" sz="2800" b="1" dirty="0" smtClean="0">
                <a:solidFill>
                  <a:srgbClr val="C00000"/>
                </a:solidFill>
              </a:rPr>
              <a:t>ŠTEVILO</a:t>
            </a:r>
            <a:r>
              <a:rPr lang="sl-SI" sz="2800" b="1" dirty="0" smtClean="0"/>
              <a:t>	  </a:t>
            </a:r>
            <a:r>
              <a:rPr lang="sl-SI" sz="2800" b="1" dirty="0" smtClean="0">
                <a:solidFill>
                  <a:schemeClr val="bg2">
                    <a:lumMod val="50000"/>
                  </a:schemeClr>
                </a:solidFill>
              </a:rPr>
              <a:t>ENOTA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5771" y="4002894"/>
            <a:ext cx="4568678" cy="24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en puščični povezovalnik 5"/>
          <p:cNvCxnSpPr/>
          <p:nvPr/>
        </p:nvCxnSpPr>
        <p:spPr>
          <a:xfrm flipH="1">
            <a:off x="1302710" y="3934535"/>
            <a:ext cx="504056" cy="5782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2664679" y="3866177"/>
            <a:ext cx="360040" cy="7149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8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2775" y="1484784"/>
            <a:ext cx="6777317" cy="3508977"/>
          </a:xfrm>
        </p:spPr>
        <p:txBody>
          <a:bodyPr>
            <a:normAutofit/>
          </a:bodyPr>
          <a:lstStyle/>
          <a:p>
            <a:r>
              <a:rPr lang="sv-SE" dirty="0" smtClean="0"/>
              <a:t>OSNOVNA </a:t>
            </a:r>
            <a:r>
              <a:rPr lang="sv-SE" dirty="0"/>
              <a:t>MERSKA ENOTA ZA DOLŽINO JE </a:t>
            </a:r>
            <a:r>
              <a:rPr lang="sv-SE" b="1" dirty="0" smtClean="0"/>
              <a:t>METER</a:t>
            </a:r>
            <a:r>
              <a:rPr lang="sl-SI" b="1" dirty="0"/>
              <a:t> </a:t>
            </a:r>
            <a:r>
              <a:rPr lang="sl-SI" b="1" dirty="0" smtClean="0"/>
              <a:t>(</a:t>
            </a:r>
            <a:r>
              <a:rPr lang="sl-SI" b="1" dirty="0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sl-SI" b="1" dirty="0" smtClean="0"/>
              <a:t>)</a:t>
            </a:r>
            <a:r>
              <a:rPr lang="sv-SE" b="1" dirty="0" smtClean="0"/>
              <a:t>.</a:t>
            </a:r>
            <a:r>
              <a:rPr lang="sl-SI" b="1" dirty="0" smtClean="0"/>
              <a:t> </a:t>
            </a:r>
            <a:r>
              <a:rPr lang="sl-SI" dirty="0" smtClean="0"/>
              <a:t>Merske enote označimo z malimi pisanimi ali malimi tiskanimi črkami. </a:t>
            </a:r>
          </a:p>
          <a:p>
            <a:endParaRPr lang="sv-SE" dirty="0"/>
          </a:p>
          <a:p>
            <a:r>
              <a:rPr lang="sv-SE" dirty="0"/>
              <a:t>Krajše enote za dolžino so </a:t>
            </a:r>
            <a:r>
              <a:rPr lang="sv-SE" b="1" dirty="0" smtClean="0"/>
              <a:t>DECIMETER</a:t>
            </a:r>
            <a:r>
              <a:rPr lang="sl-SI" b="1" dirty="0" smtClean="0"/>
              <a:t> (</a:t>
            </a:r>
            <a:r>
              <a:rPr lang="sl-SI" b="1" dirty="0" smtClean="0">
                <a:solidFill>
                  <a:schemeClr val="bg2">
                    <a:lumMod val="50000"/>
                  </a:schemeClr>
                </a:solidFill>
              </a:rPr>
              <a:t>dm</a:t>
            </a:r>
            <a:r>
              <a:rPr lang="sl-SI" b="1" dirty="0" smtClean="0"/>
              <a:t>)</a:t>
            </a:r>
            <a:r>
              <a:rPr lang="sv-SE" b="1" dirty="0" smtClean="0"/>
              <a:t>, CENTIMETER</a:t>
            </a:r>
            <a:r>
              <a:rPr lang="sl-SI" b="1" dirty="0" smtClean="0"/>
              <a:t> (</a:t>
            </a:r>
            <a:r>
              <a:rPr lang="sl-SI" b="1" dirty="0" smtClean="0">
                <a:solidFill>
                  <a:schemeClr val="bg2">
                    <a:lumMod val="50000"/>
                  </a:schemeClr>
                </a:solidFill>
              </a:rPr>
              <a:t>cm</a:t>
            </a:r>
            <a:r>
              <a:rPr lang="sl-SI" b="1" dirty="0" smtClean="0"/>
              <a:t>)</a:t>
            </a:r>
            <a:r>
              <a:rPr lang="sv-SE" b="1" dirty="0" smtClean="0"/>
              <a:t> </a:t>
            </a:r>
            <a:r>
              <a:rPr lang="sv-SE" dirty="0"/>
              <a:t>in</a:t>
            </a:r>
            <a:r>
              <a:rPr lang="sv-SE" b="1" dirty="0"/>
              <a:t> </a:t>
            </a:r>
            <a:r>
              <a:rPr lang="sv-SE" b="1" dirty="0" smtClean="0"/>
              <a:t>MILIMETER</a:t>
            </a:r>
            <a:r>
              <a:rPr lang="sl-SI" b="1" dirty="0" smtClean="0"/>
              <a:t> (</a:t>
            </a:r>
            <a:r>
              <a:rPr lang="sl-SI" b="1" dirty="0" smtClean="0">
                <a:solidFill>
                  <a:schemeClr val="bg2">
                    <a:lumMod val="50000"/>
                  </a:schemeClr>
                </a:solidFill>
              </a:rPr>
              <a:t>mm</a:t>
            </a:r>
            <a:r>
              <a:rPr lang="sl-SI" b="1" dirty="0" smtClean="0"/>
              <a:t>)</a:t>
            </a:r>
            <a:r>
              <a:rPr lang="sv-SE" dirty="0" smtClean="0"/>
              <a:t>. </a:t>
            </a:r>
            <a:r>
              <a:rPr lang="sv-SE" dirty="0"/>
              <a:t>Daljša enota od metra pa je </a:t>
            </a:r>
            <a:r>
              <a:rPr lang="sv-SE" b="1" dirty="0" smtClean="0"/>
              <a:t>KILOMETER</a:t>
            </a:r>
            <a:r>
              <a:rPr lang="sl-SI" b="1" dirty="0" smtClean="0"/>
              <a:t> (</a:t>
            </a:r>
            <a:r>
              <a:rPr lang="sl-SI" b="1" dirty="0" smtClean="0">
                <a:solidFill>
                  <a:schemeClr val="bg2">
                    <a:lumMod val="50000"/>
                  </a:schemeClr>
                </a:solidFill>
              </a:rPr>
              <a:t>km</a:t>
            </a:r>
            <a:r>
              <a:rPr lang="sl-SI" b="1" dirty="0" smtClean="0"/>
              <a:t>)</a:t>
            </a:r>
            <a:r>
              <a:rPr lang="sv-SE" dirty="0" smtClean="0"/>
              <a:t>.</a:t>
            </a:r>
            <a:endParaRPr lang="sv-SE" dirty="0"/>
          </a:p>
          <a:p>
            <a:endParaRPr lang="en-US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11560" y="640651"/>
            <a:ext cx="8208912" cy="829896"/>
          </a:xfrm>
        </p:spPr>
        <p:txBody>
          <a:bodyPr>
            <a:normAutofit fontScale="90000"/>
          </a:bodyPr>
          <a:lstStyle/>
          <a:p>
            <a:r>
              <a:rPr lang="sl-SI" sz="3600" dirty="0" smtClean="0"/>
              <a:t>MERSKO</a:t>
            </a:r>
            <a:r>
              <a:rPr lang="sl-SI" dirty="0" smtClean="0"/>
              <a:t> ŠTEVILO IN MERSKA ENOTA</a:t>
            </a:r>
            <a:endParaRPr lang="en-US" dirty="0"/>
          </a:p>
        </p:txBody>
      </p:sp>
      <p:sp>
        <p:nvSpPr>
          <p:cNvPr id="5" name="AutoShape 2" descr="Rezultat iskanja slik za dolžinske en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ezultat iskanja slik za dolžinske eno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Rezultat iskanja slik za dolžinske eno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Rezultat iskanja slik za dolžinske eno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Rezultat iskanja slik za dolžinske enot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Rezultat iskanja slik za dolžinske enot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6051" y="4581128"/>
            <a:ext cx="6336704" cy="193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MILIMETER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07" y="2564904"/>
            <a:ext cx="7704856" cy="37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7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CENTIMETER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492896"/>
            <a:ext cx="797124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4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DECIMETER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470" y="2492896"/>
            <a:ext cx="7805023" cy="378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5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849</TotalTime>
  <Words>1297</Words>
  <Application>Microsoft Office PowerPoint</Application>
  <PresentationFormat>Diaprojekcija na zaslonu (4:3)</PresentationFormat>
  <Paragraphs>563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4" baseType="lpstr">
      <vt:lpstr>Austin</vt:lpstr>
      <vt:lpstr>GEOMETRIJA Z MERJENJEM DOLŽINA</vt:lpstr>
      <vt:lpstr>Spodaj desno klikni na diaprojekcijo! Nato klikaj z levo tipko na miški ali s puščico na tipkovnici.  </vt:lpstr>
      <vt:lpstr>Navodila za delo</vt:lpstr>
      <vt:lpstr>MERJENJE DOLŽINE</vt:lpstr>
      <vt:lpstr>MERSKO ŠTEVILO IN MERSKA ENOTA</vt:lpstr>
      <vt:lpstr>MERSKO ŠTEVILO IN MERSKA ENOTA</vt:lpstr>
      <vt:lpstr>MILIMETER</vt:lpstr>
      <vt:lpstr>CENTIMETER</vt:lpstr>
      <vt:lpstr>DECIMETER</vt:lpstr>
      <vt:lpstr>METER</vt:lpstr>
      <vt:lpstr>KILOMETER</vt:lpstr>
      <vt:lpstr>MERJENJE DOLŽINE</vt:lpstr>
      <vt:lpstr>PRETVARJANJE DOLŽINSKIH MERSKIH ENOT</vt:lpstr>
      <vt:lpstr>Pri pretvarjanju merskih enot si lahko pomagaš tudi s preglednico. </vt:lpstr>
      <vt:lpstr>PowerPointova predstavitev</vt:lpstr>
      <vt:lpstr>PowerPointova predstavitev</vt:lpstr>
      <vt:lpstr>PowerPointova predstavitev</vt:lpstr>
      <vt:lpstr>PowerPointova predstavitev</vt:lpstr>
      <vt:lpstr>POMEMBNO, ponovi: </vt:lpstr>
      <vt:lpstr>PowerPointova predstavitev</vt:lpstr>
      <vt:lpstr>POMEMBNO, ponovi: </vt:lpstr>
      <vt:lpstr>PowerPointova predstavitev</vt:lpstr>
      <vt:lpstr>PRETVARJANJE MERSKIH ENOT ZA DOLŽINO</vt:lpstr>
      <vt:lpstr>IZRAZI Z VEČ MERSKIMI ENOTAMI</vt:lpstr>
      <vt:lpstr>Vaja dela mojstra! </vt:lpstr>
      <vt:lpstr>BRAVO!  USPELO TI JE REŠITI VSE NALOGE!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VIRI: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GEOMETRIJA Z MERJENJEM DOLŽINA</dc:title>
  <dc:creator>AljaP</dc:creator>
  <cp:lastModifiedBy>AljaP</cp:lastModifiedBy>
  <cp:revision>43</cp:revision>
  <dcterms:created xsi:type="dcterms:W3CDTF">2020-03-23T10:44:04Z</dcterms:created>
  <dcterms:modified xsi:type="dcterms:W3CDTF">2020-03-27T21:08:30Z</dcterms:modified>
</cp:coreProperties>
</file>