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D73"/>
    <a:srgbClr val="CCFF66"/>
    <a:srgbClr val="33CC33"/>
    <a:srgbClr val="B2B2B2"/>
    <a:srgbClr val="C50B5B"/>
    <a:srgbClr val="6C0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807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19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434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95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538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05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727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21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68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25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153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72B7945-E9C6-428A-87A5-20DC1829DC6E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B5F3AECD-EF72-45E7-8E8D-82E75B986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725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04850" y="949571"/>
            <a:ext cx="10782300" cy="2461846"/>
          </a:xfrm>
          <a:solidFill>
            <a:srgbClr val="B31D73">
              <a:alpha val="93000"/>
            </a:srgbClr>
          </a:solidFill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sl-SI" b="1" dirty="0" smtClean="0"/>
              <a:t>KAKO POTUJEMO?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94373" y="1325680"/>
            <a:ext cx="6003254" cy="653847"/>
          </a:xfrm>
        </p:spPr>
        <p:txBody>
          <a:bodyPr/>
          <a:lstStyle/>
          <a:p>
            <a:pPr algn="ctr"/>
            <a:r>
              <a:rPr lang="sl-SI" sz="4000" u="sng" dirty="0" smtClean="0"/>
              <a:t>PROMET</a:t>
            </a:r>
          </a:p>
        </p:txBody>
      </p:sp>
      <p:pic>
        <p:nvPicPr>
          <p:cNvPr id="8" name="Picture 2" descr="Road empty city street with crosswalk and traffic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7" b="36861"/>
          <a:stretch/>
        </p:blipFill>
        <p:spPr bwMode="auto">
          <a:xfrm>
            <a:off x="0" y="3787525"/>
            <a:ext cx="12192000" cy="3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B31D73"/>
                </a:solidFill>
              </a:rPr>
              <a:t>VIRI:</a:t>
            </a:r>
            <a:endParaRPr lang="sl-SI" dirty="0">
              <a:solidFill>
                <a:srgbClr val="B31D73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6656" y="1758462"/>
            <a:ext cx="10753725" cy="4019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2060"/>
                </a:solidFill>
              </a:rPr>
              <a:t> Fotografije iz spletnih strani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2060"/>
                </a:solidFill>
              </a:rPr>
              <a:t> Radovednih pet: Družba 4, učbenik. </a:t>
            </a:r>
            <a:r>
              <a:rPr lang="sl-SI" dirty="0" err="1" smtClean="0">
                <a:solidFill>
                  <a:srgbClr val="002060"/>
                </a:solidFill>
              </a:rPr>
              <a:t>Verdev</a:t>
            </a:r>
            <a:r>
              <a:rPr lang="sl-SI" dirty="0" smtClean="0">
                <a:solidFill>
                  <a:srgbClr val="002060"/>
                </a:solidFill>
              </a:rPr>
              <a:t> H., Razpotnik J. M.. Ljubljana: Rokus </a:t>
            </a:r>
            <a:r>
              <a:rPr lang="sl-SI" dirty="0" err="1" smtClean="0">
                <a:solidFill>
                  <a:srgbClr val="002060"/>
                </a:solidFill>
              </a:rPr>
              <a:t>Klett</a:t>
            </a:r>
            <a:r>
              <a:rPr lang="sl-SI" dirty="0" smtClean="0">
                <a:solidFill>
                  <a:srgbClr val="002060"/>
                </a:solidFill>
              </a:rPr>
              <a:t>, 2014.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92" y="3416660"/>
            <a:ext cx="9908731" cy="31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4842" y="209281"/>
            <a:ext cx="7445828" cy="1315462"/>
          </a:xfrm>
        </p:spPr>
        <p:txBody>
          <a:bodyPr/>
          <a:lstStyle/>
          <a:p>
            <a:r>
              <a:rPr lang="sl-SI" b="1" u="sng" dirty="0" smtClean="0">
                <a:solidFill>
                  <a:srgbClr val="B31D73"/>
                </a:solidFill>
              </a:rPr>
              <a:t>Zakaj potrebujemo promet?</a:t>
            </a:r>
            <a:endParaRPr lang="sl-SI" b="1" u="sng" dirty="0">
              <a:solidFill>
                <a:srgbClr val="B31D73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4842" y="1390360"/>
            <a:ext cx="7325249" cy="1782190"/>
          </a:xfrm>
          <a:solidFill>
            <a:schemeClr val="accent3"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Promet je dejavnost, ki jo uporabljamo vsakodnevno.</a:t>
            </a:r>
          </a:p>
          <a:p>
            <a:r>
              <a:rPr lang="sl-SI" sz="2800" b="1" dirty="0" smtClean="0">
                <a:solidFill>
                  <a:srgbClr val="002060"/>
                </a:solidFill>
              </a:rPr>
              <a:t>Namenjena je prevozu ljudi, tovora in prenosu informacij ter podatkov (internet).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86884" y="3343058"/>
            <a:ext cx="10772627" cy="2677656"/>
          </a:xfrm>
          <a:prstGeom prst="rect">
            <a:avLst/>
          </a:prstGeom>
          <a:solidFill>
            <a:srgbClr val="92D050">
              <a:alpha val="62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2060"/>
                </a:solidFill>
              </a:rPr>
              <a:t>Odpeljemo se v šolo, službo, trgovino in na športne aktivnosti. </a:t>
            </a:r>
          </a:p>
          <a:p>
            <a:endParaRPr lang="sl-SI" sz="2400" dirty="0">
              <a:solidFill>
                <a:srgbClr val="002060"/>
              </a:solidFill>
            </a:endParaRPr>
          </a:p>
          <a:p>
            <a:r>
              <a:rPr lang="sl-SI" sz="2400" dirty="0" smtClean="0">
                <a:solidFill>
                  <a:srgbClr val="002060"/>
                </a:solidFill>
              </a:rPr>
              <a:t>Odpravimo se na izlet. </a:t>
            </a:r>
          </a:p>
          <a:p>
            <a:endParaRPr lang="sl-SI" sz="2400" dirty="0">
              <a:solidFill>
                <a:srgbClr val="002060"/>
              </a:solidFill>
            </a:endParaRPr>
          </a:p>
          <a:p>
            <a:r>
              <a:rPr lang="sl-SI" sz="2400" dirty="0" smtClean="0">
                <a:solidFill>
                  <a:srgbClr val="002060"/>
                </a:solidFill>
              </a:rPr>
              <a:t>V trgovini kupujemo stvari, ki so jih pripeljali iz tujine ali okolice.</a:t>
            </a:r>
          </a:p>
          <a:p>
            <a:endParaRPr lang="sl-SI" sz="2400" dirty="0">
              <a:solidFill>
                <a:srgbClr val="002060"/>
              </a:solidFill>
            </a:endParaRPr>
          </a:p>
          <a:p>
            <a:r>
              <a:rPr lang="sl-SI" sz="2400" dirty="0" smtClean="0">
                <a:solidFill>
                  <a:srgbClr val="002060"/>
                </a:solidFill>
              </a:rPr>
              <a:t>Naše odpadke smetarji odpeljejo stran od naših domov.</a:t>
            </a:r>
            <a:endParaRPr lang="sl-SI" sz="2400" dirty="0">
              <a:solidFill>
                <a:srgbClr val="00206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121393" y="6129592"/>
            <a:ext cx="7740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u="sng" dirty="0" smtClean="0">
                <a:solidFill>
                  <a:srgbClr val="B31D73"/>
                </a:solidFill>
              </a:rPr>
              <a:t>Vse naštete dejavnosti nam omogoča PROMET.</a:t>
            </a:r>
            <a:endParaRPr lang="sl-SI" sz="3200" b="1" u="sng" dirty="0">
              <a:solidFill>
                <a:srgbClr val="B31D73"/>
              </a:solidFill>
            </a:endParaRPr>
          </a:p>
        </p:txBody>
      </p:sp>
      <p:pic>
        <p:nvPicPr>
          <p:cNvPr id="4098" name="Picture 2" descr="Community With Road Traffic And People Royalty Free Clipart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69" y="3343058"/>
            <a:ext cx="3005122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ip Art Of Kids At A School - School Bus Stop Clipart - 640x492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5172" r="11283" b="6116"/>
          <a:stretch/>
        </p:blipFill>
        <p:spPr bwMode="auto">
          <a:xfrm>
            <a:off x="586884" y="562708"/>
            <a:ext cx="3000378" cy="26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361311"/>
              </p:ext>
            </p:extLst>
          </p:nvPr>
        </p:nvGraphicFramePr>
        <p:xfrm>
          <a:off x="641082" y="923330"/>
          <a:ext cx="10810687" cy="5821680"/>
        </p:xfrm>
        <a:graphic>
          <a:graphicData uri="http://schemas.openxmlformats.org/drawingml/2006/table">
            <a:tbl>
              <a:tblPr firstRow="1" bandRow="1"/>
              <a:tblGrid>
                <a:gridCol w="1566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2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9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4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98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4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sl-SI" sz="2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l-SI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CESTNI </a:t>
                      </a:r>
                      <a:r>
                        <a:rPr lang="sl-SI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PROMET</a:t>
                      </a:r>
                      <a:endParaRPr lang="sl-SI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ŽELEZNIŠKI PROMET</a:t>
                      </a:r>
                      <a:endParaRPr lang="sl-SI" sz="2400" b="1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l-SI" sz="2400" b="1" dirty="0" smtClean="0">
                          <a:solidFill>
                            <a:srgbClr val="33CC33"/>
                          </a:solidFill>
                          <a:latin typeface="+mn-lt"/>
                        </a:rPr>
                        <a:t>VODNI PROMET</a:t>
                      </a:r>
                      <a:endParaRPr lang="sl-SI" sz="2400" b="1" dirty="0">
                        <a:solidFill>
                          <a:srgbClr val="33CC33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l-SI" sz="2400" b="1" dirty="0" smtClean="0">
                          <a:solidFill>
                            <a:srgbClr val="C50B5B"/>
                          </a:solidFill>
                          <a:latin typeface="+mn-lt"/>
                        </a:rPr>
                        <a:t>ZRAČNI PROMET</a:t>
                      </a:r>
                      <a:endParaRPr lang="sl-SI" sz="2400" b="1" dirty="0">
                        <a:solidFill>
                          <a:srgbClr val="C50B5B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l-SI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POTEKA PO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l-SI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p</a:t>
                      </a:r>
                      <a:r>
                        <a:rPr lang="sl-SI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o </a:t>
                      </a:r>
                      <a:r>
                        <a:rPr lang="sl-SI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kopnem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l-SI" sz="2000" b="1" dirty="0">
                          <a:solidFill>
                            <a:schemeClr val="accent6"/>
                          </a:solidFill>
                          <a:latin typeface="+mn-lt"/>
                        </a:rPr>
                        <a:t>p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o </a:t>
                      </a:r>
                      <a:r>
                        <a:rPr lang="sl-SI" sz="2000" b="1" dirty="0">
                          <a:solidFill>
                            <a:schemeClr val="accent6"/>
                          </a:solidFill>
                          <a:latin typeface="+mn-lt"/>
                        </a:rPr>
                        <a:t>kopnem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l-SI" sz="2000" b="1" dirty="0">
                          <a:solidFill>
                            <a:srgbClr val="33CC33"/>
                          </a:solidFill>
                          <a:latin typeface="+mn-lt"/>
                        </a:rPr>
                        <a:t>p</a:t>
                      </a:r>
                      <a:r>
                        <a:rPr lang="sl-SI" sz="2000" b="1" dirty="0" smtClean="0">
                          <a:solidFill>
                            <a:srgbClr val="33CC33"/>
                          </a:solidFill>
                          <a:latin typeface="+mn-lt"/>
                        </a:rPr>
                        <a:t>o </a:t>
                      </a:r>
                      <a:r>
                        <a:rPr lang="sl-SI" sz="2000" b="1" dirty="0">
                          <a:solidFill>
                            <a:srgbClr val="33CC33"/>
                          </a:solidFill>
                          <a:latin typeface="+mn-lt"/>
                        </a:rPr>
                        <a:t>morju, rekah, jezerih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l-SI" sz="2000" b="1" dirty="0">
                          <a:solidFill>
                            <a:srgbClr val="C50B5B"/>
                          </a:solidFill>
                          <a:latin typeface="+mn-lt"/>
                        </a:rPr>
                        <a:t>p</a:t>
                      </a:r>
                      <a:r>
                        <a:rPr lang="sl-SI" sz="2000" b="1" dirty="0" smtClean="0">
                          <a:solidFill>
                            <a:srgbClr val="C50B5B"/>
                          </a:solidFill>
                          <a:latin typeface="+mn-lt"/>
                        </a:rPr>
                        <a:t>o </a:t>
                      </a:r>
                      <a:r>
                        <a:rPr lang="sl-SI" sz="2000" b="1" dirty="0">
                          <a:solidFill>
                            <a:srgbClr val="C50B5B"/>
                          </a:solidFill>
                          <a:latin typeface="+mn-lt"/>
                        </a:rPr>
                        <a:t>zraku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l-SI" sz="2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PREDNOSTI</a:t>
                      </a:r>
                      <a:endParaRPr lang="sl-SI" sz="2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d</a:t>
                      </a:r>
                      <a:r>
                        <a:rPr lang="sl-SI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ober </a:t>
                      </a:r>
                      <a:r>
                        <a:rPr lang="sl-SI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dostop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prepeljemo </a:t>
                      </a:r>
                      <a:r>
                        <a:rPr lang="sl-SI" sz="2000" b="1" dirty="0">
                          <a:solidFill>
                            <a:schemeClr val="accent6"/>
                          </a:solidFill>
                          <a:latin typeface="+mn-lt"/>
                        </a:rPr>
                        <a:t>več tovora 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naenkrat</a:t>
                      </a:r>
                      <a:endParaRPr lang="sl-SI" sz="2000" b="1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manj </a:t>
                      </a:r>
                      <a:r>
                        <a:rPr lang="sl-SI" sz="2000" b="1" dirty="0">
                          <a:solidFill>
                            <a:schemeClr val="accent6"/>
                          </a:solidFill>
                          <a:latin typeface="+mn-lt"/>
                        </a:rPr>
                        <a:t>onesnažuje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rgbClr val="33CC33"/>
                          </a:solidFill>
                          <a:latin typeface="+mn-lt"/>
                        </a:rPr>
                        <a:t>prepeljemo </a:t>
                      </a:r>
                      <a:r>
                        <a:rPr lang="sl-SI" sz="2000" b="1" dirty="0">
                          <a:solidFill>
                            <a:srgbClr val="33CC33"/>
                          </a:solidFill>
                          <a:latin typeface="+mn-lt"/>
                        </a:rPr>
                        <a:t>zelo </a:t>
                      </a:r>
                      <a:r>
                        <a:rPr lang="sl-SI" sz="2000" b="1" dirty="0" smtClean="0">
                          <a:solidFill>
                            <a:srgbClr val="33CC33"/>
                          </a:solidFill>
                          <a:latin typeface="+mn-lt"/>
                        </a:rPr>
                        <a:t>  veliko tovora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sl-SI" sz="2000" b="1" dirty="0">
                        <a:solidFill>
                          <a:srgbClr val="33CC33"/>
                        </a:solidFill>
                        <a:latin typeface="+mn-lt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rgbClr val="33CC33"/>
                          </a:solidFill>
                          <a:latin typeface="+mn-lt"/>
                        </a:rPr>
                        <a:t>cenejši </a:t>
                      </a:r>
                      <a:r>
                        <a:rPr lang="sl-SI" sz="2000" b="1" dirty="0">
                          <a:solidFill>
                            <a:srgbClr val="33CC33"/>
                          </a:solidFill>
                          <a:latin typeface="+mn-lt"/>
                        </a:rPr>
                        <a:t>prevoz 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rgbClr val="C50B5B"/>
                          </a:solidFill>
                          <a:latin typeface="+mn-lt"/>
                        </a:rPr>
                        <a:t>zelo hiter</a:t>
                      </a:r>
                      <a:endParaRPr lang="sl-SI" sz="2000" b="1" dirty="0">
                        <a:solidFill>
                          <a:srgbClr val="C50B5B"/>
                        </a:solidFill>
                        <a:latin typeface="+mn-lt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rgbClr val="C50B5B"/>
                          </a:solidFill>
                          <a:latin typeface="+mn-lt"/>
                        </a:rPr>
                        <a:t>potrebuje </a:t>
                      </a:r>
                      <a:r>
                        <a:rPr lang="sl-SI" sz="2000" b="1" dirty="0">
                          <a:solidFill>
                            <a:srgbClr val="C50B5B"/>
                          </a:solidFill>
                          <a:latin typeface="+mn-lt"/>
                        </a:rPr>
                        <a:t>le </a:t>
                      </a:r>
                      <a:r>
                        <a:rPr lang="sl-SI" sz="2000" b="1" dirty="0" smtClean="0">
                          <a:solidFill>
                            <a:srgbClr val="C50B5B"/>
                          </a:solidFill>
                          <a:latin typeface="+mn-lt"/>
                        </a:rPr>
                        <a:t>letališče</a:t>
                      </a:r>
                      <a:endParaRPr lang="sl-SI" sz="2000" b="1" dirty="0">
                        <a:solidFill>
                          <a:srgbClr val="C50B5B"/>
                        </a:solidFill>
                        <a:latin typeface="+mn-lt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rgbClr val="C50B5B"/>
                          </a:solidFill>
                          <a:latin typeface="+mn-lt"/>
                        </a:rPr>
                        <a:t>omogoča </a:t>
                      </a:r>
                      <a:r>
                        <a:rPr lang="sl-SI" sz="2000" b="1" dirty="0">
                          <a:solidFill>
                            <a:srgbClr val="C50B5B"/>
                          </a:solidFill>
                          <a:latin typeface="+mn-lt"/>
                        </a:rPr>
                        <a:t>dostop do težko dostopnih in oddaljenih krajev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l-SI" sz="2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SLABOSTI</a:t>
                      </a:r>
                      <a:endParaRPr lang="sl-SI" sz="2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prepeljemo </a:t>
                      </a:r>
                      <a:r>
                        <a:rPr lang="sl-SI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malo tovora </a:t>
                      </a:r>
                      <a:r>
                        <a:rPr lang="sl-SI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naenkrat</a:t>
                      </a:r>
                      <a:endParaRPr lang="sl-S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draga </a:t>
                      </a:r>
                      <a:r>
                        <a:rPr lang="sl-SI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gradnja </a:t>
                      </a:r>
                      <a:r>
                        <a:rPr lang="sl-SI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cest</a:t>
                      </a:r>
                      <a:endParaRPr lang="sl-S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gneča</a:t>
                      </a:r>
                      <a:endParaRPr lang="sl-S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o</a:t>
                      </a:r>
                      <a:r>
                        <a:rPr lang="sl-SI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nesnaževanje</a:t>
                      </a:r>
                      <a:endParaRPr lang="sl-S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le</a:t>
                      </a:r>
                      <a:r>
                        <a:rPr lang="sl-SI" sz="2000" b="1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po železniškem omrežju</a:t>
                      </a:r>
                      <a:endParaRPr lang="sl-SI" sz="2000" b="1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rgbClr val="33CC33"/>
                          </a:solidFill>
                          <a:latin typeface="+mn-lt"/>
                        </a:rPr>
                        <a:t>počasen</a:t>
                      </a:r>
                      <a:endParaRPr lang="sl-SI" sz="2000" b="1" dirty="0">
                        <a:solidFill>
                          <a:srgbClr val="33CC33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2000" b="1" dirty="0" smtClean="0">
                          <a:solidFill>
                            <a:srgbClr val="C50B5B"/>
                          </a:solidFill>
                          <a:latin typeface="+mn-lt"/>
                        </a:rPr>
                        <a:t>onesnaževanje</a:t>
                      </a:r>
                      <a:r>
                        <a:rPr lang="sl-SI" sz="2000" b="1" baseline="0" dirty="0" smtClean="0">
                          <a:solidFill>
                            <a:srgbClr val="C50B5B"/>
                          </a:solidFill>
                          <a:latin typeface="+mn-lt"/>
                        </a:rPr>
                        <a:t> okolja</a:t>
                      </a:r>
                      <a:endParaRPr lang="sl-SI" sz="2000" b="1" dirty="0">
                        <a:solidFill>
                          <a:srgbClr val="C50B5B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PoljeZBesedilom 1"/>
          <p:cNvSpPr txBox="1"/>
          <p:nvPr/>
        </p:nvSpPr>
        <p:spPr>
          <a:xfrm>
            <a:off x="3981021" y="0"/>
            <a:ext cx="4130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u="sng" dirty="0" smtClean="0">
                <a:solidFill>
                  <a:srgbClr val="B31D73"/>
                </a:solidFill>
              </a:rPr>
              <a:t>Vrste prometa</a:t>
            </a:r>
            <a:endParaRPr lang="sl-SI" sz="5400" b="1" u="sng" dirty="0">
              <a:solidFill>
                <a:srgbClr val="B31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6258" y="127744"/>
            <a:ext cx="6386670" cy="1658198"/>
          </a:xfrm>
          <a:noFill/>
        </p:spPr>
        <p:txBody>
          <a:bodyPr/>
          <a:lstStyle/>
          <a:p>
            <a:r>
              <a:rPr lang="sl-SI" b="1" u="sng" dirty="0" smtClean="0">
                <a:solidFill>
                  <a:srgbClr val="B31D73"/>
                </a:solidFill>
              </a:rPr>
              <a:t>Posebne vrste prometa</a:t>
            </a:r>
            <a:endParaRPr lang="sl-SI" b="1" u="sng" dirty="0">
              <a:solidFill>
                <a:srgbClr val="B31D73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4" y="3002878"/>
            <a:ext cx="6418350" cy="1324147"/>
          </a:xfrm>
          <a:prstGeom prst="rect">
            <a:avLst/>
          </a:prstGeom>
          <a:solidFill>
            <a:schemeClr val="tx1">
              <a:alpha val="92000"/>
            </a:schemeClr>
          </a:solidFill>
          <a:effectLst/>
        </p:spPr>
      </p:pic>
      <p:sp>
        <p:nvSpPr>
          <p:cNvPr id="5" name="Zlomljena puščica 4"/>
          <p:cNvSpPr/>
          <p:nvPr/>
        </p:nvSpPr>
        <p:spPr>
          <a:xfrm>
            <a:off x="2763295" y="1879042"/>
            <a:ext cx="4290647" cy="1144927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B3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Zlomljena puščica 5"/>
          <p:cNvSpPr/>
          <p:nvPr/>
        </p:nvSpPr>
        <p:spPr>
          <a:xfrm flipV="1">
            <a:off x="2763296" y="4316977"/>
            <a:ext cx="4290646" cy="1278960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B3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41" y="3259104"/>
            <a:ext cx="4531712" cy="339470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241" y="462224"/>
            <a:ext cx="4531712" cy="24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2811" y="-61261"/>
            <a:ext cx="6225897" cy="1658198"/>
          </a:xfrm>
        </p:spPr>
        <p:txBody>
          <a:bodyPr/>
          <a:lstStyle/>
          <a:p>
            <a:pPr algn="ctr"/>
            <a:r>
              <a:rPr lang="sl-SI" b="1" u="sng" dirty="0" smtClean="0">
                <a:solidFill>
                  <a:srgbClr val="B31D73"/>
                </a:solidFill>
              </a:rPr>
              <a:t>Prometna sredstva</a:t>
            </a:r>
            <a:endParaRPr lang="sl-SI" b="1" u="sng" dirty="0">
              <a:solidFill>
                <a:srgbClr val="B31D73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0664" y="1383090"/>
            <a:ext cx="10430189" cy="109562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rgbClr val="002060"/>
                </a:solidFill>
              </a:rPr>
              <a:t> Prometna sredstva so naprave, ki   so potrebne za delovanje prometa.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rgbClr val="002060"/>
                </a:solidFill>
              </a:rPr>
              <a:t> Za vsako vrsto prometa potrebujemo drugačno prometno sredstvo.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00225" y="2838141"/>
            <a:ext cx="6693428" cy="3602852"/>
          </a:xfrm>
          <a:prstGeom prst="rect">
            <a:avLst/>
          </a:prstGeom>
          <a:solidFill>
            <a:schemeClr val="tx1"/>
          </a:solidFill>
          <a:ln w="25400">
            <a:solidFill>
              <a:srgbClr val="B3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7266045" y="2838141"/>
            <a:ext cx="4701542" cy="3602852"/>
          </a:xfrm>
          <a:prstGeom prst="rect">
            <a:avLst/>
          </a:prstGeom>
          <a:solidFill>
            <a:schemeClr val="tx1"/>
          </a:solidFill>
          <a:ln w="25400">
            <a:solidFill>
              <a:srgbClr val="B3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630470" y="2951552"/>
            <a:ext cx="225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>
                <a:solidFill>
                  <a:srgbClr val="B31D73"/>
                </a:solidFill>
              </a:rPr>
              <a:t>CESTNI PROMET:</a:t>
            </a:r>
            <a:endParaRPr lang="sl-SI" sz="2400" b="1" u="sng" dirty="0">
              <a:solidFill>
                <a:srgbClr val="B31D73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6" y="3772191"/>
            <a:ext cx="1657488" cy="23859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25691" b="25943"/>
          <a:stretch/>
        </p:blipFill>
        <p:spPr>
          <a:xfrm>
            <a:off x="1995203" y="3467513"/>
            <a:ext cx="2347443" cy="11353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12857" t="23055" r="12505" b="22967"/>
          <a:stretch/>
        </p:blipFill>
        <p:spPr>
          <a:xfrm>
            <a:off x="1910318" y="4762919"/>
            <a:ext cx="2709239" cy="146949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5"/>
          <a:srcRect l="7002" r="9607" b="6140"/>
          <a:stretch/>
        </p:blipFill>
        <p:spPr>
          <a:xfrm>
            <a:off x="5079576" y="3130235"/>
            <a:ext cx="1687429" cy="128391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6"/>
          <a:srcRect l="6267" t="20258" r="6281" b="20464"/>
          <a:stretch/>
        </p:blipFill>
        <p:spPr>
          <a:xfrm>
            <a:off x="4891949" y="4815740"/>
            <a:ext cx="1875056" cy="127097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3897" y="2982330"/>
            <a:ext cx="1943273" cy="2683688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8962704" y="2938840"/>
            <a:ext cx="26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u="sng" dirty="0" smtClean="0">
                <a:solidFill>
                  <a:srgbClr val="B31D73"/>
                </a:solidFill>
              </a:rPr>
              <a:t>ŽELEZNIŠKI PROMET:</a:t>
            </a:r>
            <a:endParaRPr lang="sl-SI" sz="2400" b="1" u="sng" dirty="0">
              <a:solidFill>
                <a:srgbClr val="B31D73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8"/>
          <a:srcRect l="8730" t="22268" b="16363"/>
          <a:stretch/>
        </p:blipFill>
        <p:spPr>
          <a:xfrm>
            <a:off x="9425165" y="4259392"/>
            <a:ext cx="2161606" cy="119183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9"/>
          <a:srcRect t="27361" b="43597"/>
          <a:stretch/>
        </p:blipFill>
        <p:spPr>
          <a:xfrm>
            <a:off x="7677398" y="5596932"/>
            <a:ext cx="4080195" cy="8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908435" y="1036687"/>
            <a:ext cx="4411227" cy="4749248"/>
          </a:xfrm>
          <a:prstGeom prst="rect">
            <a:avLst/>
          </a:prstGeom>
          <a:solidFill>
            <a:schemeClr val="tx1"/>
          </a:solidFill>
          <a:ln w="25400">
            <a:solidFill>
              <a:srgbClr val="B3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6008914" y="1036687"/>
            <a:ext cx="5596932" cy="4749248"/>
          </a:xfrm>
          <a:prstGeom prst="rect">
            <a:avLst/>
          </a:prstGeom>
          <a:solidFill>
            <a:schemeClr val="tx1"/>
          </a:solidFill>
          <a:ln w="25400">
            <a:solidFill>
              <a:srgbClr val="B3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20" y="2223444"/>
            <a:ext cx="1842931" cy="1122770"/>
          </a:xfrm>
          <a:prstGeom prst="rect">
            <a:avLst/>
          </a:prstGeom>
        </p:spPr>
      </p:pic>
      <p:pic>
        <p:nvPicPr>
          <p:cNvPr id="1028" name="Picture 4" descr="Boat, sail icon #14113 - Free Icons and PNG Background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14286"/>
          <a:stretch/>
        </p:blipFill>
        <p:spPr bwMode="auto">
          <a:xfrm>
            <a:off x="3413456" y="1308996"/>
            <a:ext cx="1477107" cy="21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at Ship Illustration - Twink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3127"/>
          <a:stretch/>
        </p:blipFill>
        <p:spPr bwMode="auto">
          <a:xfrm>
            <a:off x="1190120" y="3683620"/>
            <a:ext cx="3737987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220632" y="1185574"/>
            <a:ext cx="2176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u="sng" dirty="0" smtClean="0">
                <a:solidFill>
                  <a:srgbClr val="B31D73"/>
                </a:solidFill>
              </a:rPr>
              <a:t>VODNI PROMET: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304851" y="1144851"/>
            <a:ext cx="226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u="sng" dirty="0" smtClean="0">
                <a:solidFill>
                  <a:srgbClr val="B31D73"/>
                </a:solidFill>
              </a:rPr>
              <a:t>ZRAČNI PROMET:</a:t>
            </a:r>
            <a:endParaRPr lang="sl-SI" sz="2400" b="1" u="sng" dirty="0">
              <a:solidFill>
                <a:srgbClr val="B31D73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5199" t="5576" r="3699" b="6422"/>
          <a:stretch/>
        </p:blipFill>
        <p:spPr>
          <a:xfrm>
            <a:off x="6304851" y="1714680"/>
            <a:ext cx="2215702" cy="2140299"/>
          </a:xfrm>
          <a:prstGeom prst="rect">
            <a:avLst/>
          </a:prstGeom>
        </p:spPr>
      </p:pic>
      <p:pic>
        <p:nvPicPr>
          <p:cNvPr id="1032" name="Picture 8" descr="Illustration of helicopter | Premium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/>
          <a:stretch/>
        </p:blipFill>
        <p:spPr bwMode="auto">
          <a:xfrm>
            <a:off x="8376205" y="2674298"/>
            <a:ext cx="3034602" cy="11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rplane taking off - Transparent PNG &amp; SVG vector fi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2" b="27532"/>
          <a:stretch/>
        </p:blipFill>
        <p:spPr bwMode="auto">
          <a:xfrm>
            <a:off x="6505934" y="4149969"/>
            <a:ext cx="4010042" cy="16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0242" y="66281"/>
            <a:ext cx="5110148" cy="1215851"/>
          </a:xfrm>
        </p:spPr>
        <p:txBody>
          <a:bodyPr>
            <a:normAutofit/>
          </a:bodyPr>
          <a:lstStyle/>
          <a:p>
            <a:pPr algn="ctr"/>
            <a:r>
              <a:rPr lang="sl-SI" b="1" u="sng" dirty="0" smtClean="0">
                <a:solidFill>
                  <a:srgbClr val="B31D73"/>
                </a:solidFill>
              </a:rPr>
              <a:t>Promet</a:t>
            </a:r>
            <a:r>
              <a:rPr lang="sl-SI" b="1" u="sng" dirty="0">
                <a:solidFill>
                  <a:srgbClr val="B31D73"/>
                </a:solidFill>
              </a:rPr>
              <a:t> </a:t>
            </a:r>
            <a:r>
              <a:rPr lang="sl-SI" b="1" u="sng" dirty="0" smtClean="0">
                <a:solidFill>
                  <a:srgbClr val="B31D73"/>
                </a:solidFill>
              </a:rPr>
              <a:t>nekoč</a:t>
            </a:r>
            <a:endParaRPr lang="sl-SI" b="1" u="sng" dirty="0">
              <a:solidFill>
                <a:srgbClr val="B31D73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42876" y="1271894"/>
            <a:ext cx="11404880" cy="5365820"/>
          </a:xfrm>
          <a:prstGeom prst="rect">
            <a:avLst/>
          </a:prstGeom>
          <a:solidFill>
            <a:schemeClr val="tx1">
              <a:alpha val="62000"/>
            </a:schemeClr>
          </a:solidFill>
          <a:ln w="31750">
            <a:solidFill>
              <a:srgbClr val="B3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zgodov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41" y="1442741"/>
            <a:ext cx="3274755" cy="25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NTAGE PHOTO OLD ANTIQUE HORSE CARRIAGE DRIV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11" y="1464454"/>
            <a:ext cx="3137319" cy="24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5137" t="7263" r="10744" b="14130"/>
          <a:stretch/>
        </p:blipFill>
        <p:spPr>
          <a:xfrm>
            <a:off x="685217" y="1442741"/>
            <a:ext cx="3704426" cy="2512063"/>
          </a:xfrm>
          <a:prstGeom prst="rect">
            <a:avLst/>
          </a:prstGeom>
        </p:spPr>
      </p:pic>
      <p:pic>
        <p:nvPicPr>
          <p:cNvPr id="2056" name="Picture 8" descr="3 Ways Ford's Model T Reinvented the Wheel | Inc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91" y="4179978"/>
            <a:ext cx="4433705" cy="229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l="5989" t="6221" r="11895" b="11180"/>
          <a:stretch/>
        </p:blipFill>
        <p:spPr>
          <a:xfrm>
            <a:off x="4768411" y="4179978"/>
            <a:ext cx="2216683" cy="2297127"/>
          </a:xfrm>
          <a:prstGeom prst="rect">
            <a:avLst/>
          </a:prstGeom>
        </p:spPr>
      </p:pic>
      <p:pic>
        <p:nvPicPr>
          <p:cNvPr id="2052" name="Picture 4" descr="Train Wallpaper Images #d5re 2560x1600 px 1.01 MB VehicleTrai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7" y="4156487"/>
            <a:ext cx="3712989" cy="23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99090" y="108159"/>
            <a:ext cx="5864156" cy="1145513"/>
          </a:xfrm>
        </p:spPr>
        <p:txBody>
          <a:bodyPr/>
          <a:lstStyle/>
          <a:p>
            <a:pPr algn="ctr"/>
            <a:r>
              <a:rPr lang="sl-SI" b="1" u="sng" dirty="0" smtClean="0">
                <a:solidFill>
                  <a:srgbClr val="B31D73"/>
                </a:solidFill>
              </a:rPr>
              <a:t>Promet danes</a:t>
            </a:r>
            <a:endParaRPr lang="sl-SI" b="1" u="sng" dirty="0">
              <a:solidFill>
                <a:srgbClr val="B31D73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90918" y="1165120"/>
            <a:ext cx="11880501" cy="5285433"/>
          </a:xfrm>
          <a:prstGeom prst="rect">
            <a:avLst/>
          </a:prstGeom>
          <a:solidFill>
            <a:schemeClr val="tx1"/>
          </a:solidFill>
          <a:ln w="34925">
            <a:solidFill>
              <a:srgbClr val="B3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6" name="Picture 4" descr="5 razlogov, zakaj z otroki obiskati Letališče Jožeta Pučnika, n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6"/>
          <a:stretch/>
        </p:blipFill>
        <p:spPr bwMode="auto">
          <a:xfrm>
            <a:off x="452035" y="3848519"/>
            <a:ext cx="4529965" cy="24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773" y="3862503"/>
            <a:ext cx="2693996" cy="2410628"/>
          </a:xfrm>
          <a:prstGeom prst="rect">
            <a:avLst/>
          </a:prstGeom>
          <a:ln>
            <a:noFill/>
          </a:ln>
          <a:effectLst>
            <a:outerShdw blurRad="1016000" dist="139700" dir="2700000" sx="1000" sy="1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11" y="3876487"/>
            <a:ext cx="3935141" cy="2382660"/>
          </a:xfrm>
          <a:prstGeom prst="rect">
            <a:avLst/>
          </a:prstGeom>
        </p:spPr>
      </p:pic>
      <p:pic>
        <p:nvPicPr>
          <p:cNvPr id="3074" name="Picture 2" descr="35 million vehicles used Istanbul-İzmir highway - Turkey 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5" y="1356527"/>
            <a:ext cx="4022181" cy="22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aviation industry is starting to grapple with cybersecurity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50" y="1370830"/>
            <a:ext cx="3542043" cy="23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olvo Trucks launches the new Volvo FH – Next generation of truck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4"/>
          <a:stretch/>
        </p:blipFill>
        <p:spPr bwMode="auto">
          <a:xfrm>
            <a:off x="8517108" y="1356527"/>
            <a:ext cx="3360044" cy="23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7392838" y="283639"/>
            <a:ext cx="4551904" cy="6386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rgbClr val="B31D7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b="1" dirty="0" smtClean="0">
                <a:solidFill>
                  <a:srgbClr val="B31D73"/>
                </a:solidFill>
              </a:rPr>
              <a:t>NALOGA: </a:t>
            </a:r>
            <a:r>
              <a:rPr lang="sl-SI" sz="2400" dirty="0" smtClean="0">
                <a:solidFill>
                  <a:srgbClr val="B31D73"/>
                </a:solidFill>
              </a:rPr>
              <a:t>V zvezek napiši naslov - </a:t>
            </a:r>
            <a:r>
              <a:rPr lang="sl-SI" sz="2400" u="sng" dirty="0" smtClean="0">
                <a:solidFill>
                  <a:srgbClr val="B31D73"/>
                </a:solidFill>
              </a:rPr>
              <a:t>KAKO POTUJEMO?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dirty="0" smtClean="0">
                <a:solidFill>
                  <a:srgbClr val="B31D73"/>
                </a:solidFill>
              </a:rPr>
              <a:t>Na spodnja vprašanja odgovori s celimi povedmi in odgovore zapiši v zvezek. Pri delu si pomagaj z učbenikom na strani 68 – 69.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400" dirty="0" smtClean="0">
                <a:solidFill>
                  <a:schemeClr val="bg1"/>
                </a:solidFill>
              </a:rPr>
              <a:t>Naštej različne vrste prometa.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400" dirty="0" smtClean="0">
                <a:solidFill>
                  <a:schemeClr val="bg1"/>
                </a:solidFill>
              </a:rPr>
              <a:t>K vsaki vrsti prometa naštej prevozna sredstva.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400" dirty="0" smtClean="0">
                <a:solidFill>
                  <a:schemeClr val="bg1"/>
                </a:solidFill>
              </a:rPr>
              <a:t>Katera prometna sredstva najmanj onesnažujejo okolje? Utemelji zakaj.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400" dirty="0" smtClean="0">
                <a:solidFill>
                  <a:schemeClr val="bg1"/>
                </a:solidFill>
              </a:rPr>
              <a:t>Nariši vsa prevozna sredstva, ki jih uporabljate v vaši družini. </a:t>
            </a:r>
          </a:p>
          <a:p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58993" y="283640"/>
            <a:ext cx="6712298" cy="6386364"/>
          </a:xfrm>
          <a:prstGeom prst="rect">
            <a:avLst/>
          </a:prstGeom>
          <a:solidFill>
            <a:schemeClr val="tx1"/>
          </a:solidFill>
          <a:ln w="31750">
            <a:solidFill>
              <a:srgbClr val="B3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4605" t="15039" r="5281" b="13769"/>
          <a:stretch/>
        </p:blipFill>
        <p:spPr>
          <a:xfrm>
            <a:off x="900442" y="1045828"/>
            <a:ext cx="2155272" cy="170271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4998" y="834196"/>
            <a:ext cx="4106828" cy="1555168"/>
          </a:xfrm>
        </p:spPr>
        <p:txBody>
          <a:bodyPr/>
          <a:lstStyle/>
          <a:p>
            <a:pPr algn="ctr"/>
            <a:r>
              <a:rPr lang="sl-SI" b="1" u="sng" dirty="0" smtClean="0">
                <a:solidFill>
                  <a:srgbClr val="B31D73"/>
                </a:solidFill>
              </a:rPr>
              <a:t>Moramo vedeti:</a:t>
            </a:r>
            <a:endParaRPr lang="sl-SI" b="1" u="sng" dirty="0">
              <a:solidFill>
                <a:srgbClr val="B31D73"/>
              </a:solidFill>
            </a:endParaRPr>
          </a:p>
        </p:txBody>
      </p:sp>
      <p:sp>
        <p:nvSpPr>
          <p:cNvPr id="5" name="Puščica dol 4"/>
          <p:cNvSpPr/>
          <p:nvPr/>
        </p:nvSpPr>
        <p:spPr>
          <a:xfrm>
            <a:off x="4138336" y="2389364"/>
            <a:ext cx="340076" cy="584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0540" y="2210637"/>
            <a:ext cx="6069205" cy="390880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sl-SI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Promet je dejavnost, ki je namenjena prevozu ljudi, tovora, prenosu informacij in podatkov.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sl-SI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Poznamo cestni, železniški, vodni in  zračni promet.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sl-SI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Promet poteka tudi po cevovodih, kablih in brezžično.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sl-SI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Promet je pomemben za razvoj vseh ostalih dejavnosti.</a:t>
            </a:r>
          </a:p>
        </p:txBody>
      </p:sp>
    </p:spTree>
    <p:extLst>
      <p:ext uri="{BB962C8B-B14F-4D97-AF65-F5344CB8AC3E}">
        <p14:creationId xmlns:p14="http://schemas.microsoft.com/office/powerpoint/2010/main" val="37565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ska">
  <a:themeElements>
    <a:clrScheme name="Metropolitansk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sk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sk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346</Words>
  <Application>Microsoft Office PowerPoint</Application>
  <PresentationFormat>Po meri</PresentationFormat>
  <Paragraphs>67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Metropolitanska</vt:lpstr>
      <vt:lpstr>KAKO POTUJEMO?</vt:lpstr>
      <vt:lpstr>Zakaj potrebujemo promet?</vt:lpstr>
      <vt:lpstr>PowerPointova predstavitev</vt:lpstr>
      <vt:lpstr>Posebne vrste prometa</vt:lpstr>
      <vt:lpstr>Prometna sredstva</vt:lpstr>
      <vt:lpstr>PowerPointova predstavitev</vt:lpstr>
      <vt:lpstr>Promet nekoč</vt:lpstr>
      <vt:lpstr>Promet danes</vt:lpstr>
      <vt:lpstr>Moramo vedeti:</vt:lpstr>
      <vt:lpstr>VIRI: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POTUJEMO?</dc:title>
  <dc:creator>BoŽidAr</dc:creator>
  <cp:lastModifiedBy>AljaP</cp:lastModifiedBy>
  <cp:revision>31</cp:revision>
  <dcterms:created xsi:type="dcterms:W3CDTF">2020-04-22T08:23:59Z</dcterms:created>
  <dcterms:modified xsi:type="dcterms:W3CDTF">2020-04-22T18:23:58Z</dcterms:modified>
</cp:coreProperties>
</file>