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66" r:id="rId1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33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l-SI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F2FBE2-D72A-4245-BA92-B2FE31A10D67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2827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2FBE2-D72A-4245-BA92-B2FE31A10D67}" type="slidenum">
              <a:rPr lang="sl-SI" smtClean="0"/>
              <a:pPr/>
              <a:t>1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Apolonija Konjar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3B037-EC10-4EFE-AA48-6358D4385EEB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Apolonija Konjar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FF4AC-CBD6-4B8E-87F8-03729289A8CC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Apolonija Konjar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FC0D2-C50A-4CA9-B55C-3F501ADE5E71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Apolonija Konjar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1FB76-C52A-45C6-873D-4BBC62258C3B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Apolonija Konjar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220AA-D718-4C5E-ADDE-DE312F5C7292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Apolonija Konjar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A9286-2C56-4822-B66B-8DC6AA73B707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Apolonija Konjar</a:t>
            </a: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06666-5ACB-43DB-87D7-0B33AB53E880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Apolonija Konjar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3FF20-2781-44DF-820D-F781B7605BF3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Apolonija Konjar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52DE4-262B-4639-8021-0AD04EE735A0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Apolonija Konjar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0C12F-1479-4B0D-809C-A16944762479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Apolonija Konjar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9B8B2-64F0-43AB-8674-8A03DD672058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sl-SI"/>
              <a:t>Apolonija Konjar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81CE1E-E8E8-4926-A77E-6138CBF60CBB}" type="slidenum">
              <a:rPr lang="sl-SI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-4os.ce.edus.si/gradiva/geo/geomorfologija/pojem.html" TargetMode="External"/><Relationship Id="rId2" Type="http://schemas.openxmlformats.org/officeDocument/2006/relationships/hyperlink" Target="http://www.solcavska-panoramska-cesta.si/si/tocke-obiska/logarska-dolin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ucbeniki.sio.si/geo9/2655/index1.html" TargetMode="External"/><Relationship Id="rId5" Type="http://schemas.openxmlformats.org/officeDocument/2006/relationships/hyperlink" Target="http://slovoni.blogspot.com/2011/08/ljubljanska-kotlina.html" TargetMode="External"/><Relationship Id="rId4" Type="http://schemas.openxmlformats.org/officeDocument/2006/relationships/hyperlink" Target="https://www.slo-foto.net/galerija_slika-138138.htm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usketirji.si/razglednice/2006.html" TargetMode="External"/><Relationship Id="rId3" Type="http://schemas.openxmlformats.org/officeDocument/2006/relationships/hyperlink" Target="http://www.park-skocjanske-jame.si/Burger/ParkSkocjanskeJame.html" TargetMode="External"/><Relationship Id="rId7" Type="http://schemas.openxmlformats.org/officeDocument/2006/relationships/hyperlink" Target="http://www.firbec.com/medved-z-roznika/" TargetMode="External"/><Relationship Id="rId2" Type="http://schemas.openxmlformats.org/officeDocument/2006/relationships/hyperlink" Target="http://zlataleta.com/kulturna-spletanja-brezplacne-delavnice-za-invali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jalbum.com/planina/geografija/rdeca-prst-pri-slovenski-vasi-in-preprecevanje-erozije/7029559" TargetMode="External"/><Relationship Id="rId5" Type="http://schemas.openxmlformats.org/officeDocument/2006/relationships/hyperlink" Target="http://sl.wikipedia.org/wiki/Sedimentne_kamnine" TargetMode="External"/><Relationship Id="rId4" Type="http://schemas.openxmlformats.org/officeDocument/2006/relationships/hyperlink" Target="http://www.slovenia.info/?uzivajmo_zg_savinjska=0&amp;lng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l.wikipedia.org/wiki/Slika:Limestoneshale734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usketirji.si/razglednice/2006.html" TargetMode="External"/><Relationship Id="rId3" Type="http://schemas.openxmlformats.org/officeDocument/2006/relationships/hyperlink" Target="http://www.park-skocjanske-jame.si/Burger/ParkSkocjanskeJame.html" TargetMode="External"/><Relationship Id="rId7" Type="http://schemas.openxmlformats.org/officeDocument/2006/relationships/hyperlink" Target="http://www.firbec.com/medved-z-roznika/" TargetMode="External"/><Relationship Id="rId2" Type="http://schemas.openxmlformats.org/officeDocument/2006/relationships/hyperlink" Target="http://zlataleta.com/kulturna-spletanja-brezplacne-delavnice-za-invali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jalbum.com/planina/geografija/rdeca-prst-pri-slovenski-vasi-in-preprecevanje-erozije/7029559" TargetMode="External"/><Relationship Id="rId5" Type="http://schemas.openxmlformats.org/officeDocument/2006/relationships/hyperlink" Target="http://sl.wikipedia.org/wiki/Sedimentne_kamnine" TargetMode="External"/><Relationship Id="rId4" Type="http://schemas.openxmlformats.org/officeDocument/2006/relationships/hyperlink" Target="http://www.slovenia.info/?uzivajmo_zg_savinjska=0&amp;lng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404813"/>
            <a:ext cx="7772400" cy="1470025"/>
          </a:xfrm>
        </p:spPr>
        <p:txBody>
          <a:bodyPr/>
          <a:lstStyle/>
          <a:p>
            <a:r>
              <a:rPr lang="sl-SI">
                <a:solidFill>
                  <a:schemeClr val="accent2"/>
                </a:solidFill>
              </a:rPr>
              <a:t>DOMAČA POKRAJINA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628775"/>
            <a:ext cx="8569325" cy="4895850"/>
          </a:xfrm>
        </p:spPr>
        <p:txBody>
          <a:bodyPr/>
          <a:lstStyle/>
          <a:p>
            <a:r>
              <a:rPr lang="sl-SI" dirty="0">
                <a:solidFill>
                  <a:srgbClr val="FF3300"/>
                </a:solidFill>
              </a:rPr>
              <a:t>NARAVNE  SESTAVINE  POKRAJINE:</a:t>
            </a:r>
          </a:p>
          <a:p>
            <a:endParaRPr lang="sl-SI" dirty="0">
              <a:solidFill>
                <a:srgbClr val="FF3300"/>
              </a:solidFill>
            </a:endParaRPr>
          </a:p>
          <a:p>
            <a:pPr algn="l">
              <a:buFontTx/>
              <a:buChar char="•"/>
            </a:pPr>
            <a:r>
              <a:rPr lang="sl-SI" dirty="0">
                <a:solidFill>
                  <a:schemeClr val="accent2"/>
                </a:solidFill>
              </a:rPr>
              <a:t>PODNEBJE</a:t>
            </a:r>
          </a:p>
          <a:p>
            <a:pPr algn="l">
              <a:buFontTx/>
              <a:buChar char="•"/>
            </a:pPr>
            <a:r>
              <a:rPr lang="sl-SI" dirty="0">
                <a:solidFill>
                  <a:schemeClr val="accent2"/>
                </a:solidFill>
              </a:rPr>
              <a:t>RELIEF</a:t>
            </a:r>
          </a:p>
          <a:p>
            <a:pPr algn="l">
              <a:buFontTx/>
              <a:buChar char="•"/>
            </a:pPr>
            <a:r>
              <a:rPr lang="sl-SI" dirty="0">
                <a:solidFill>
                  <a:schemeClr val="accent2"/>
                </a:solidFill>
              </a:rPr>
              <a:t>PRST</a:t>
            </a:r>
          </a:p>
          <a:p>
            <a:pPr algn="l">
              <a:buFontTx/>
              <a:buChar char="•"/>
            </a:pPr>
            <a:r>
              <a:rPr lang="sl-SI" dirty="0">
                <a:solidFill>
                  <a:schemeClr val="accent2"/>
                </a:solidFill>
              </a:rPr>
              <a:t>KAMNINE</a:t>
            </a:r>
          </a:p>
          <a:p>
            <a:pPr algn="l">
              <a:buFontTx/>
              <a:buChar char="•"/>
            </a:pPr>
            <a:r>
              <a:rPr lang="sl-SI" dirty="0">
                <a:solidFill>
                  <a:schemeClr val="accent2"/>
                </a:solidFill>
              </a:rPr>
              <a:t>VODE</a:t>
            </a:r>
          </a:p>
          <a:p>
            <a:pPr algn="l">
              <a:buFontTx/>
              <a:buChar char="•"/>
            </a:pPr>
            <a:r>
              <a:rPr lang="sl-SI" dirty="0">
                <a:solidFill>
                  <a:schemeClr val="accent2"/>
                </a:solidFill>
              </a:rPr>
              <a:t>RASTLINSTVO IN ŽIVALSTVO</a:t>
            </a:r>
          </a:p>
          <a:p>
            <a:endParaRPr lang="sl-SI" dirty="0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Apolonija Konjar</a:t>
            </a:r>
          </a:p>
        </p:txBody>
      </p:sp>
      <p:pic>
        <p:nvPicPr>
          <p:cNvPr id="2052" name="il_fi" descr="gorenjska"/>
          <p:cNvPicPr>
            <a:picLocks noChangeAspect="1" noChangeArrowheads="1"/>
          </p:cNvPicPr>
          <p:nvPr/>
        </p:nvPicPr>
        <p:blipFill>
          <a:blip r:embed="rId3" cstate="print"/>
          <a:srcRect l="8385" t="6804" r="8385" b="14740"/>
          <a:stretch>
            <a:fillRect/>
          </a:stretch>
        </p:blipFill>
        <p:spPr bwMode="auto">
          <a:xfrm>
            <a:off x="3635896" y="2420888"/>
            <a:ext cx="4725988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pPr algn="l"/>
            <a:r>
              <a:rPr lang="sl-SI" sz="1800" dirty="0" smtClean="0">
                <a:solidFill>
                  <a:schemeClr val="accent2"/>
                </a:solidFill>
              </a:rPr>
              <a:t>Zapis v zvezek               </a:t>
            </a:r>
            <a:r>
              <a:rPr lang="sl-SI" sz="2400" dirty="0" smtClean="0">
                <a:solidFill>
                  <a:srgbClr val="FF0000"/>
                </a:solidFill>
              </a:rPr>
              <a:t>MOJA DOMAČA POKRAJINA</a:t>
            </a:r>
            <a:endParaRPr lang="sl-SI" sz="2400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sl-SI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Domača pokrajina je pokrajina v okolici našega doma. (bivanje, šolanje, zdravstvena oskrba, treningi…) Sestavljajo jo naravni pojavi in pojavi, povezani s človekom (ceste, hiše…) </a:t>
            </a:r>
          </a:p>
          <a:p>
            <a:r>
              <a:rPr lang="sl-SI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Naravni pojavi so:</a:t>
            </a:r>
          </a:p>
          <a:p>
            <a:pPr lvl="0"/>
            <a:r>
              <a:rPr lang="sl-SI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PODNEBJE</a:t>
            </a:r>
          </a:p>
          <a:p>
            <a:pPr lvl="0"/>
            <a:r>
              <a:rPr lang="sl-SI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RELIEF</a:t>
            </a:r>
          </a:p>
          <a:p>
            <a:pPr lvl="0"/>
            <a:r>
              <a:rPr lang="sl-SI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PRST</a:t>
            </a:r>
          </a:p>
          <a:p>
            <a:pPr lvl="0"/>
            <a:r>
              <a:rPr lang="sl-SI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KAMNINE</a:t>
            </a:r>
          </a:p>
          <a:p>
            <a:pPr lvl="0"/>
            <a:r>
              <a:rPr lang="sl-SI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VODE</a:t>
            </a:r>
          </a:p>
          <a:p>
            <a:pPr lvl="0"/>
            <a:r>
              <a:rPr lang="sl-SI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RASTLINSTVO</a:t>
            </a:r>
          </a:p>
          <a:p>
            <a:pPr lvl="0"/>
            <a:r>
              <a:rPr lang="sl-SI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ŽIVALSTVO</a:t>
            </a:r>
          </a:p>
          <a:p>
            <a:r>
              <a:rPr lang="sl-SI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NARAVNA DEDIŠČINA </a:t>
            </a:r>
            <a:r>
              <a:rPr lang="sl-SI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posebni in redki pojavi v naravi. (kraške jame, obale, naravni mostovi, rastline, živali…)</a:t>
            </a:r>
          </a:p>
          <a:p>
            <a:r>
              <a:rPr lang="sl-SI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KULTURNA DEDIŠČINA</a:t>
            </a:r>
            <a:r>
              <a:rPr lang="sl-SI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 predmeti, ki jih je ustvaril človek. (stavbe, predmeti, gradovi, cerkve, kipi…)</a:t>
            </a:r>
          </a:p>
          <a:p>
            <a:endParaRPr lang="sl-SI" sz="1800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smtClean="0"/>
              <a:t>Mojca Goltes</a:t>
            </a:r>
            <a:endParaRPr lang="sl-SI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539552" y="116632"/>
          <a:ext cx="8136904" cy="6408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/>
              </a:tblGrid>
              <a:tr h="565663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 smtClean="0">
                          <a:solidFill>
                            <a:schemeClr val="accent2"/>
                          </a:solidFill>
                        </a:rPr>
                        <a:t>RAZLIČNE OBLIKE POVRŠJA</a:t>
                      </a:r>
                      <a:endParaRPr lang="sl-SI" sz="28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5843049"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Kaj je relief?</a:t>
                      </a:r>
                    </a:p>
                    <a:p>
                      <a:r>
                        <a:rPr lang="sl-SI" sz="2400" dirty="0" smtClean="0"/>
                        <a:t>Relief je izoblikovanost površja.</a:t>
                      </a:r>
                      <a:r>
                        <a:rPr lang="sl-SI" sz="2400" baseline="0" dirty="0" smtClean="0"/>
                        <a:t> Poznamo različne oblike površja. Razlikujejo se po nadmorski višini in oblikovanosti.</a:t>
                      </a:r>
                      <a:endParaRPr lang="sl-SI" sz="2400" dirty="0" smtClean="0"/>
                    </a:p>
                    <a:p>
                      <a:endParaRPr lang="sl-SI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2" name="Picture 2" descr="C:\Users\PC\Desktop\oblikovanost površja\gorov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2448272" cy="1512167"/>
          </a:xfrm>
          <a:prstGeom prst="rect">
            <a:avLst/>
          </a:prstGeom>
          <a:noFill/>
        </p:spPr>
      </p:pic>
      <p:sp>
        <p:nvSpPr>
          <p:cNvPr id="4" name="PoljeZBesedilom 3"/>
          <p:cNvSpPr txBox="1"/>
          <p:nvPr/>
        </p:nvSpPr>
        <p:spPr>
          <a:xfrm>
            <a:off x="1187624" y="371703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gorovje</a:t>
            </a:r>
            <a:endParaRPr lang="sl-SI" sz="1200" dirty="0"/>
          </a:p>
        </p:txBody>
      </p:sp>
      <p:pic>
        <p:nvPicPr>
          <p:cNvPr id="5" name="Slika 4" descr="gričevj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132856"/>
            <a:ext cx="2016224" cy="1512168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4283968" y="371703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hribovje</a:t>
            </a:r>
            <a:endParaRPr lang="sl-SI" sz="1200" dirty="0"/>
          </a:p>
        </p:txBody>
      </p:sp>
      <p:pic>
        <p:nvPicPr>
          <p:cNvPr id="9" name="Slika 8" descr="hribovj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2132856"/>
            <a:ext cx="2828925" cy="1619250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7092280" y="364502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gričevje</a:t>
            </a:r>
            <a:endParaRPr lang="sl-SI" sz="1200" dirty="0"/>
          </a:p>
        </p:txBody>
      </p:sp>
      <p:pic>
        <p:nvPicPr>
          <p:cNvPr id="11" name="Slika 10" descr="kotli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293096"/>
            <a:ext cx="2609850" cy="1752600"/>
          </a:xfrm>
          <a:prstGeom prst="rect">
            <a:avLst/>
          </a:prstGeom>
        </p:spPr>
      </p:pic>
      <p:pic>
        <p:nvPicPr>
          <p:cNvPr id="12" name="Slika 11" descr="nižin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4293096"/>
            <a:ext cx="2520280" cy="1714500"/>
          </a:xfrm>
          <a:prstGeom prst="rect">
            <a:avLst/>
          </a:prstGeom>
        </p:spPr>
      </p:pic>
      <p:pic>
        <p:nvPicPr>
          <p:cNvPr id="13" name="Slika 12" descr="dolin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4293096"/>
            <a:ext cx="2520280" cy="1728192"/>
          </a:xfrm>
          <a:prstGeom prst="rect">
            <a:avLst/>
          </a:prstGeom>
        </p:spPr>
      </p:pic>
      <p:sp>
        <p:nvSpPr>
          <p:cNvPr id="14" name="PoljeZBesedilom 13"/>
          <p:cNvSpPr txBox="1"/>
          <p:nvPr/>
        </p:nvSpPr>
        <p:spPr>
          <a:xfrm>
            <a:off x="1475656" y="602128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kotlina</a:t>
            </a:r>
            <a:endParaRPr lang="sl-SI" sz="1200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4283968" y="6021288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 smtClean="0"/>
              <a:t>nižina</a:t>
            </a:r>
            <a:endParaRPr lang="sl-SI" sz="1200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7092280" y="6021288"/>
            <a:ext cx="591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 smtClean="0"/>
              <a:t>dolina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4004818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Scan_000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7100888" cy="5802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4839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95536" y="548680"/>
          <a:ext cx="8208912" cy="568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/>
              </a:tblGrid>
              <a:tr h="5688632">
                <a:tc>
                  <a:txBody>
                    <a:bodyPr/>
                    <a:lstStyle/>
                    <a:p>
                      <a:r>
                        <a:rPr lang="sl-SI" b="0" dirty="0" smtClean="0">
                          <a:solidFill>
                            <a:schemeClr val="accent2"/>
                          </a:solidFill>
                        </a:rPr>
                        <a:t>Kaj</a:t>
                      </a:r>
                      <a:r>
                        <a:rPr lang="sl-SI" b="0" baseline="0" dirty="0" smtClean="0">
                          <a:solidFill>
                            <a:schemeClr val="accent2"/>
                          </a:solidFill>
                        </a:rPr>
                        <a:t> je nadmorska višina?</a:t>
                      </a:r>
                    </a:p>
                    <a:p>
                      <a:r>
                        <a:rPr lang="sl-SI" b="0" baseline="0" dirty="0" smtClean="0">
                          <a:solidFill>
                            <a:schemeClr val="accent2"/>
                          </a:solidFill>
                        </a:rPr>
                        <a:t>Nadmorska višina je navpična oddaljenost neke točke na Zemljinem površju od gladine morja (glej puščico).</a:t>
                      </a:r>
                    </a:p>
                    <a:p>
                      <a:endParaRPr lang="sl-SI" b="0" baseline="0" dirty="0" smtClean="0">
                        <a:solidFill>
                          <a:schemeClr val="accent2"/>
                        </a:solidFill>
                      </a:endParaRPr>
                    </a:p>
                    <a:p>
                      <a:endParaRPr lang="sl-SI" b="0" baseline="0" dirty="0" smtClean="0">
                        <a:solidFill>
                          <a:schemeClr val="accent2"/>
                        </a:solidFill>
                      </a:endParaRPr>
                    </a:p>
                    <a:p>
                      <a:endParaRPr lang="sl-SI" b="0" baseline="0" dirty="0" smtClean="0">
                        <a:solidFill>
                          <a:schemeClr val="accent2"/>
                        </a:solidFill>
                      </a:endParaRPr>
                    </a:p>
                    <a:p>
                      <a:endParaRPr lang="sl-SI" b="0" baseline="0" dirty="0" smtClean="0">
                        <a:solidFill>
                          <a:schemeClr val="accent2"/>
                        </a:solidFill>
                      </a:endParaRPr>
                    </a:p>
                    <a:p>
                      <a:endParaRPr lang="sl-SI" b="0" baseline="0" dirty="0" smtClean="0">
                        <a:solidFill>
                          <a:schemeClr val="accent2"/>
                        </a:solidFill>
                      </a:endParaRPr>
                    </a:p>
                    <a:p>
                      <a:endParaRPr lang="sl-SI" b="0" baseline="0" dirty="0" smtClean="0">
                        <a:solidFill>
                          <a:schemeClr val="accent2"/>
                        </a:solidFill>
                      </a:endParaRPr>
                    </a:p>
                    <a:p>
                      <a:endParaRPr lang="sl-SI" b="0" baseline="0" dirty="0" smtClean="0">
                        <a:solidFill>
                          <a:schemeClr val="accent2"/>
                        </a:solidFill>
                      </a:endParaRPr>
                    </a:p>
                    <a:p>
                      <a:endParaRPr lang="sl-SI" b="0" baseline="0" dirty="0" smtClean="0">
                        <a:solidFill>
                          <a:schemeClr val="accent2"/>
                        </a:solidFill>
                      </a:endParaRPr>
                    </a:p>
                    <a:p>
                      <a:endParaRPr lang="sl-SI" b="0" baseline="0" dirty="0" smtClean="0">
                        <a:solidFill>
                          <a:schemeClr val="accent2"/>
                        </a:solidFill>
                      </a:endParaRPr>
                    </a:p>
                    <a:p>
                      <a:endParaRPr lang="sl-SI" b="0" baseline="0" dirty="0" smtClean="0">
                        <a:solidFill>
                          <a:schemeClr val="accent2"/>
                        </a:solidFill>
                      </a:endParaRPr>
                    </a:p>
                    <a:p>
                      <a:endParaRPr lang="sl-SI" b="0" baseline="0" dirty="0" smtClean="0">
                        <a:solidFill>
                          <a:schemeClr val="accent2"/>
                        </a:solidFill>
                      </a:endParaRPr>
                    </a:p>
                    <a:p>
                      <a:endParaRPr lang="sl-SI" b="0" baseline="0" dirty="0" smtClean="0">
                        <a:solidFill>
                          <a:schemeClr val="accent2"/>
                        </a:solidFill>
                      </a:endParaRPr>
                    </a:p>
                    <a:p>
                      <a:endParaRPr lang="sl-SI" b="0" baseline="0" dirty="0" smtClean="0">
                        <a:solidFill>
                          <a:schemeClr val="accent2"/>
                        </a:solidFill>
                      </a:endParaRPr>
                    </a:p>
                    <a:p>
                      <a:endParaRPr lang="sl-SI" b="0" baseline="0" dirty="0" smtClean="0">
                        <a:solidFill>
                          <a:schemeClr val="accent2"/>
                        </a:solidFill>
                      </a:endParaRPr>
                    </a:p>
                    <a:p>
                      <a:endParaRPr lang="sl-SI" b="0" baseline="0" dirty="0" smtClean="0">
                        <a:solidFill>
                          <a:schemeClr val="accent2"/>
                        </a:solidFill>
                      </a:endParaRPr>
                    </a:p>
                    <a:p>
                      <a:endParaRPr lang="sl-SI" b="0" baseline="0" dirty="0" smtClean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Slika 2" descr="Scan_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628800"/>
            <a:ext cx="2894076" cy="327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99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683568" y="548680"/>
          <a:ext cx="7848872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872"/>
              </a:tblGrid>
              <a:tr h="5544616">
                <a:tc>
                  <a:txBody>
                    <a:bodyPr/>
                    <a:lstStyle/>
                    <a:p>
                      <a:endParaRPr lang="sl-SI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sl-SI" b="0" dirty="0" smtClean="0">
                          <a:solidFill>
                            <a:schemeClr val="tx1"/>
                          </a:solidFill>
                        </a:rPr>
                        <a:t>Tvoje</a:t>
                      </a:r>
                      <a:r>
                        <a:rPr lang="sl-SI" b="0" baseline="0" dirty="0" smtClean="0">
                          <a:solidFill>
                            <a:schemeClr val="tx1"/>
                          </a:solidFill>
                        </a:rPr>
                        <a:t> delo: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sl-SI" b="0" baseline="0" dirty="0" smtClean="0">
                          <a:solidFill>
                            <a:schemeClr val="tx1"/>
                          </a:solidFill>
                        </a:rPr>
                        <a:t>Preberi še v učbeniku st. 54, 55.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sl-SI" b="0" baseline="0" dirty="0" smtClean="0">
                          <a:solidFill>
                            <a:schemeClr val="tx1"/>
                          </a:solidFill>
                        </a:rPr>
                        <a:t>2.  Napiši v zvezek naslov RAZLIČNE OBLIKE POVRŠJA in prepiši Moram vedeti.</a:t>
                      </a:r>
                    </a:p>
                    <a:p>
                      <a:pPr marL="342900" indent="-342900">
                        <a:buAutoNum type="arabicPeriod" startAt="3"/>
                      </a:pPr>
                      <a:r>
                        <a:rPr lang="sl-SI" b="0" baseline="0" dirty="0" smtClean="0">
                          <a:solidFill>
                            <a:schemeClr val="tx1"/>
                          </a:solidFill>
                        </a:rPr>
                        <a:t>Dodatno delo: Opiši relief v domači pokrajini (v zvezek).</a:t>
                      </a:r>
                    </a:p>
                    <a:p>
                      <a:pPr marL="342900" indent="-342900">
                        <a:buAutoNum type="arabicPeriod" startAt="3"/>
                      </a:pPr>
                      <a:r>
                        <a:rPr lang="sl-SI" b="0" baseline="0" dirty="0" smtClean="0">
                          <a:solidFill>
                            <a:schemeClr val="tx1"/>
                          </a:solidFill>
                        </a:rPr>
                        <a:t>Odgovori ustno na vprašanja na strani 55 v učbeniku</a:t>
                      </a:r>
                    </a:p>
                    <a:p>
                      <a:pPr marL="342900" indent="-342900">
                        <a:buAutoNum type="arabicPeriod" startAt="3"/>
                      </a:pPr>
                      <a:endParaRPr lang="sl-SI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None/>
                      </a:pPr>
                      <a:r>
                        <a:rPr lang="sl-SI" b="0" baseline="0" dirty="0" smtClean="0">
                          <a:solidFill>
                            <a:schemeClr val="tx1"/>
                          </a:solidFill>
                        </a:rPr>
                        <a:t>Viri: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sl-SI" b="0" baseline="0" dirty="0" smtClean="0">
                          <a:solidFill>
                            <a:schemeClr val="tx1"/>
                          </a:solidFill>
                        </a:rPr>
                        <a:t>Družba4, Radovednih5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sl-SI" b="0" baseline="0" dirty="0" smtClean="0">
                          <a:solidFill>
                            <a:schemeClr val="tx1"/>
                          </a:solidFill>
                        </a:rPr>
                        <a:t>Slike na spletu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sl-SI" dirty="0" smtClean="0">
                          <a:hlinkClick r:id="rId2"/>
                        </a:rPr>
                        <a:t>http://www.solcavska-panoramska-cesta.si/si/tocke-obiska/logarska-dolina</a:t>
                      </a:r>
                      <a:endParaRPr lang="sl-SI" dirty="0" smtClean="0"/>
                    </a:p>
                    <a:p>
                      <a:pPr marL="342900" indent="-342900">
                        <a:buNone/>
                      </a:pPr>
                      <a:r>
                        <a:rPr lang="sl-SI" dirty="0" smtClean="0">
                          <a:hlinkClick r:id="rId3"/>
                        </a:rPr>
                        <a:t>http://www.o-4os.ce.edus.si/gradiva/geo/geomorfologija/pojem.html</a:t>
                      </a:r>
                      <a:endParaRPr lang="sl-SI" dirty="0" smtClean="0"/>
                    </a:p>
                    <a:p>
                      <a:pPr marL="342900" indent="-342900">
                        <a:buNone/>
                      </a:pPr>
                      <a:r>
                        <a:rPr lang="sl-SI" dirty="0" smtClean="0">
                          <a:hlinkClick r:id="rId4"/>
                        </a:rPr>
                        <a:t>https://www.slo-foto.net/galerija_slika-138138.html</a:t>
                      </a:r>
                      <a:endParaRPr lang="sl-SI" dirty="0" smtClean="0"/>
                    </a:p>
                    <a:p>
                      <a:pPr marL="342900" indent="-342900">
                        <a:buNone/>
                      </a:pPr>
                      <a:r>
                        <a:rPr lang="sl-SI" dirty="0" smtClean="0">
                          <a:hlinkClick r:id="rId5"/>
                        </a:rPr>
                        <a:t>http://slovoni.blogspot.com/2011/08/ljubljanska-kotlina.html</a:t>
                      </a:r>
                      <a:endParaRPr lang="sl-SI" dirty="0" smtClean="0"/>
                    </a:p>
                    <a:p>
                      <a:pPr marL="342900" indent="-342900">
                        <a:buNone/>
                      </a:pPr>
                      <a:r>
                        <a:rPr lang="sl-SI" dirty="0" smtClean="0">
                          <a:hlinkClick r:id="rId6"/>
                        </a:rPr>
                        <a:t>https://eucbeniki.sio.si/geo9/2655/index1.html</a:t>
                      </a:r>
                      <a:endParaRPr lang="sl-SI" dirty="0" smtClean="0"/>
                    </a:p>
                    <a:p>
                      <a:pPr marL="342900" indent="-342900">
                        <a:buNone/>
                      </a:pPr>
                      <a:endParaRPr lang="sl-SI" dirty="0" smtClean="0"/>
                    </a:p>
                    <a:p>
                      <a:pPr marL="342900" indent="-342900">
                        <a:buNone/>
                      </a:pPr>
                      <a:endParaRPr lang="sl-SI" baseline="0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342900" indent="-342900">
                        <a:buNone/>
                      </a:pPr>
                      <a:endParaRPr lang="sl-SI" baseline="0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342900" indent="-342900">
                        <a:buNone/>
                      </a:pPr>
                      <a:endParaRPr lang="sl-SI" baseline="0" dirty="0" smtClean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31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DOMAČA POKRAJINA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1600" dirty="0" smtClean="0"/>
              <a:t>Viri:</a:t>
            </a:r>
          </a:p>
          <a:p>
            <a:pPr eaLnBrk="1" hangingPunct="1"/>
            <a:r>
              <a:rPr lang="sl-SI" sz="1600" dirty="0" smtClean="0"/>
              <a:t>Družba in jaz 1, Založba Modrijan</a:t>
            </a:r>
          </a:p>
          <a:p>
            <a:pPr eaLnBrk="1" hangingPunct="1"/>
            <a:r>
              <a:rPr lang="sl-SI" sz="1600" dirty="0" smtClean="0"/>
              <a:t>Družba in jaz 2, Založba Modrijan</a:t>
            </a:r>
          </a:p>
          <a:p>
            <a:pPr eaLnBrk="1" hangingPunct="1"/>
            <a:r>
              <a:rPr lang="sl-SI" sz="1600" dirty="0" smtClean="0"/>
              <a:t>Od mravlje do Sonca 1, založba Modrijan</a:t>
            </a:r>
          </a:p>
          <a:p>
            <a:pPr eaLnBrk="1" hangingPunct="1">
              <a:buFontTx/>
              <a:buNone/>
            </a:pPr>
            <a:r>
              <a:rPr lang="sl-SI" sz="1600" dirty="0" smtClean="0"/>
              <a:t>     Slikovno gradivo: </a:t>
            </a:r>
          </a:p>
          <a:p>
            <a:pPr eaLnBrk="1" hangingPunct="1">
              <a:buFontTx/>
              <a:buNone/>
            </a:pPr>
            <a:r>
              <a:rPr lang="sl-SI" sz="1600" dirty="0" smtClean="0"/>
              <a:t>      </a:t>
            </a:r>
            <a:r>
              <a:rPr lang="sl-SI" sz="1600" dirty="0" smtClean="0">
                <a:hlinkClick r:id="rId2"/>
              </a:rPr>
              <a:t>http://zlataleta.com/kulturna-spletanja-brezplacne-delavnice-za-invalide</a:t>
            </a:r>
            <a:endParaRPr lang="sl-SI" sz="1600" dirty="0" smtClean="0"/>
          </a:p>
          <a:p>
            <a:pPr eaLnBrk="1" hangingPunct="1">
              <a:buFontTx/>
              <a:buNone/>
            </a:pPr>
            <a:r>
              <a:rPr lang="sl-SI" sz="1600" dirty="0" smtClean="0"/>
              <a:t>     </a:t>
            </a:r>
            <a:r>
              <a:rPr lang="sl-SI" sz="1600" dirty="0" smtClean="0">
                <a:hlinkClick r:id="rId3"/>
              </a:rPr>
              <a:t>http://www.park-skocjanske-jame.si/Burger/ParkSkocjanskeJame.html</a:t>
            </a:r>
            <a:endParaRPr lang="sl-SI" sz="1600" dirty="0" smtClean="0"/>
          </a:p>
          <a:p>
            <a:pPr eaLnBrk="1" hangingPunct="1">
              <a:buFontTx/>
              <a:buNone/>
            </a:pPr>
            <a:r>
              <a:rPr lang="sl-SI" sz="1600" dirty="0" smtClean="0"/>
              <a:t>      </a:t>
            </a:r>
            <a:r>
              <a:rPr lang="sl-SI" sz="1600" dirty="0" smtClean="0">
                <a:hlinkClick r:id="rId4"/>
              </a:rPr>
              <a:t>http://www.slovenia.info/?uzivajmo_zg_savinjska=0&amp;lng=1</a:t>
            </a:r>
            <a:endParaRPr lang="sl-SI" sz="1600" dirty="0" smtClean="0"/>
          </a:p>
          <a:p>
            <a:pPr eaLnBrk="1" hangingPunct="1">
              <a:buFontTx/>
              <a:buNone/>
            </a:pPr>
            <a:r>
              <a:rPr lang="sl-SI" sz="1600" dirty="0" smtClean="0"/>
              <a:t>      </a:t>
            </a:r>
            <a:r>
              <a:rPr lang="sl-SI" sz="1600" dirty="0" smtClean="0">
                <a:hlinkClick r:id="rId5"/>
              </a:rPr>
              <a:t>http://sl.wikipedia.org/wiki/Sedimentne_kamnine</a:t>
            </a:r>
            <a:endParaRPr lang="sl-SI" sz="1600" dirty="0" smtClean="0"/>
          </a:p>
          <a:p>
            <a:pPr eaLnBrk="1" hangingPunct="1">
              <a:buFontTx/>
              <a:buNone/>
            </a:pPr>
            <a:r>
              <a:rPr lang="sl-SI" sz="1600" dirty="0" smtClean="0"/>
              <a:t>      </a:t>
            </a:r>
            <a:r>
              <a:rPr lang="sl-SI" sz="1600" dirty="0" smtClean="0">
                <a:hlinkClick r:id="rId6"/>
              </a:rPr>
              <a:t>http://www.mojalbum.com/planina/geografija/rdeca-prst-pri-slovenski-vasi-in-preprecevanje-erozije/7029559</a:t>
            </a:r>
            <a:endParaRPr lang="sl-SI" sz="1600" dirty="0" smtClean="0"/>
          </a:p>
          <a:p>
            <a:pPr eaLnBrk="1" hangingPunct="1">
              <a:buFontTx/>
              <a:buNone/>
            </a:pPr>
            <a:r>
              <a:rPr lang="sl-SI" sz="1600" dirty="0" smtClean="0"/>
              <a:t>      </a:t>
            </a:r>
            <a:r>
              <a:rPr lang="sl-SI" sz="1600" dirty="0" smtClean="0">
                <a:hlinkClick r:id="rId7"/>
              </a:rPr>
              <a:t>http://www.firbec.com/medved-z-roznika/</a:t>
            </a:r>
            <a:endParaRPr lang="sl-SI" sz="1600" dirty="0" smtClean="0"/>
          </a:p>
          <a:p>
            <a:pPr eaLnBrk="1" hangingPunct="1">
              <a:buFontTx/>
              <a:buNone/>
            </a:pPr>
            <a:r>
              <a:rPr lang="sl-SI" sz="1600" dirty="0" smtClean="0"/>
              <a:t>      </a:t>
            </a:r>
            <a:r>
              <a:rPr lang="sl-SI" sz="1600" dirty="0" smtClean="0">
                <a:hlinkClick r:id="rId8"/>
              </a:rPr>
              <a:t>http://www.musketirji.si/razglednice/2006.html</a:t>
            </a:r>
            <a:r>
              <a:rPr lang="sl-SI" sz="1600" dirty="0" smtClean="0"/>
              <a:t>  </a:t>
            </a:r>
          </a:p>
          <a:p>
            <a:pPr eaLnBrk="1" hangingPunct="1"/>
            <a:endParaRPr lang="sl-SI" sz="1600" dirty="0" smtClean="0"/>
          </a:p>
          <a:p>
            <a:pPr eaLnBrk="1" hangingPunct="1"/>
            <a:endParaRPr lang="sl-SI" sz="1600" dirty="0" smtClean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Apolonija Konjar</a:t>
            </a:r>
            <a:endParaRPr 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8002587" cy="1125538"/>
          </a:xfrm>
        </p:spPr>
        <p:txBody>
          <a:bodyPr/>
          <a:lstStyle/>
          <a:p>
            <a:r>
              <a:rPr lang="sl-SI">
                <a:solidFill>
                  <a:schemeClr val="accent2"/>
                </a:solidFill>
              </a:rPr>
              <a:t>PODNEBJE</a:t>
            </a:r>
            <a:r>
              <a:rPr lang="sl-SI" sz="4800">
                <a:solidFill>
                  <a:schemeClr val="accent2"/>
                </a:solidFill>
              </a:rPr>
              <a:t/>
            </a:r>
            <a:br>
              <a:rPr lang="sl-SI" sz="4800">
                <a:solidFill>
                  <a:schemeClr val="accent2"/>
                </a:solidFill>
              </a:rPr>
            </a:br>
            <a:endParaRPr lang="sl-SI" sz="4800">
              <a:solidFill>
                <a:schemeClr val="accent2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25538"/>
            <a:ext cx="8229600" cy="4525962"/>
          </a:xfrm>
        </p:spPr>
        <p:txBody>
          <a:bodyPr/>
          <a:lstStyle/>
          <a:p>
            <a:r>
              <a:rPr lang="sl-SI" dirty="0"/>
              <a:t>Podnebje nam pove, kako poteka vreme v pokrajini.</a:t>
            </a:r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Apolonija Konjar</a:t>
            </a:r>
          </a:p>
        </p:txBody>
      </p:sp>
      <p:pic>
        <p:nvPicPr>
          <p:cNvPr id="3077" name="Picture 5" descr="ANd9GcTGsimakEQA9QVdcdGLDIsro8cp5yOILd7xRsK0c2SBgYH8jCD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565400"/>
            <a:ext cx="3527425" cy="3240088"/>
          </a:xfrm>
          <a:prstGeom prst="rect">
            <a:avLst/>
          </a:prstGeom>
          <a:noFill/>
        </p:spPr>
      </p:pic>
      <p:pic>
        <p:nvPicPr>
          <p:cNvPr id="3079" name="Picture 7" descr="ANd9GcSarwG-7FtVoSplaU6laWCe5x2c1h4nw_pjz0XaSG5Xws0DBk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773238"/>
            <a:ext cx="3694113" cy="2332037"/>
          </a:xfrm>
          <a:prstGeom prst="rect">
            <a:avLst/>
          </a:prstGeom>
          <a:noFill/>
        </p:spPr>
      </p:pic>
      <p:pic>
        <p:nvPicPr>
          <p:cNvPr id="3081" name="Picture 9" descr="ANd9GcT7W-0-pft13_-aF3pizfNWoirWmgQ4l6fVhT3mcJe8aqYZ-wXP5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4365625"/>
            <a:ext cx="3455987" cy="194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sl-SI" sz="4800">
                <a:solidFill>
                  <a:schemeClr val="accent2"/>
                </a:solidFill>
              </a:rPr>
              <a:t>VODE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96975"/>
            <a:ext cx="8640762" cy="5400675"/>
          </a:xfrm>
        </p:spPr>
        <p:txBody>
          <a:bodyPr/>
          <a:lstStyle/>
          <a:p>
            <a:r>
              <a:rPr lang="sl-SI"/>
              <a:t>Vode so površinske: jezera, reke, morja</a:t>
            </a:r>
          </a:p>
          <a:p>
            <a:pPr>
              <a:buFontTx/>
              <a:buNone/>
            </a:pPr>
            <a:r>
              <a:rPr lang="sl-SI"/>
              <a:t>   in podzemne: podtalnica, podzemne reke…</a:t>
            </a:r>
          </a:p>
        </p:txBody>
      </p:sp>
      <p:sp>
        <p:nvSpPr>
          <p:cNvPr id="9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Apolonija Konjar</a:t>
            </a:r>
          </a:p>
        </p:txBody>
      </p:sp>
      <p:sp>
        <p:nvSpPr>
          <p:cNvPr id="9221" name="AutoShape 5" descr="9k="/>
          <p:cNvSpPr>
            <a:spLocks noChangeAspect="1" noChangeArrowheads="1"/>
          </p:cNvSpPr>
          <p:nvPr/>
        </p:nvSpPr>
        <p:spPr bwMode="auto">
          <a:xfrm>
            <a:off x="3524250" y="2643188"/>
            <a:ext cx="2095500" cy="1571625"/>
          </a:xfrm>
          <a:prstGeom prst="rect">
            <a:avLst/>
          </a:prstGeom>
          <a:noFill/>
        </p:spPr>
        <p:txBody>
          <a:bodyPr/>
          <a:lstStyle/>
          <a:p>
            <a:endParaRPr lang="sl-SI"/>
          </a:p>
        </p:txBody>
      </p:sp>
      <p:sp>
        <p:nvSpPr>
          <p:cNvPr id="9223" name="AutoShape 7" descr="9k="/>
          <p:cNvSpPr>
            <a:spLocks noChangeAspect="1" noChangeArrowheads="1"/>
          </p:cNvSpPr>
          <p:nvPr/>
        </p:nvSpPr>
        <p:spPr bwMode="auto">
          <a:xfrm>
            <a:off x="3524250" y="2643188"/>
            <a:ext cx="2095500" cy="1571625"/>
          </a:xfrm>
          <a:prstGeom prst="rect">
            <a:avLst/>
          </a:prstGeom>
          <a:noFill/>
        </p:spPr>
        <p:txBody>
          <a:bodyPr/>
          <a:lstStyle/>
          <a:p>
            <a:endParaRPr lang="sl-SI"/>
          </a:p>
        </p:txBody>
      </p:sp>
      <p:pic>
        <p:nvPicPr>
          <p:cNvPr id="9225" name="Picture 9" descr="-glavne-znamenitosti-Crno_jezero2_Slovenia_Slovenija_Maribor_Pohorje_Marko_Petre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708275"/>
            <a:ext cx="4537075" cy="3529013"/>
          </a:xfrm>
          <a:prstGeom prst="rect">
            <a:avLst/>
          </a:prstGeom>
          <a:noFill/>
        </p:spPr>
      </p:pic>
      <p:pic>
        <p:nvPicPr>
          <p:cNvPr id="9227" name="Picture 11" descr="SlikaPodzemnaRe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2708275"/>
            <a:ext cx="2857500" cy="3476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993775"/>
          </a:xfrm>
        </p:spPr>
        <p:txBody>
          <a:bodyPr/>
          <a:lstStyle/>
          <a:p>
            <a:r>
              <a:rPr lang="sl-SI">
                <a:solidFill>
                  <a:schemeClr val="accent2"/>
                </a:solidFill>
              </a:rPr>
              <a:t>RELIEF</a:t>
            </a:r>
            <a:br>
              <a:rPr lang="sl-SI">
                <a:solidFill>
                  <a:schemeClr val="accent2"/>
                </a:solidFill>
              </a:rPr>
            </a:br>
            <a:endParaRPr lang="sl-SI">
              <a:solidFill>
                <a:schemeClr val="accent2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196975"/>
            <a:ext cx="8229600" cy="5256213"/>
          </a:xfrm>
        </p:spPr>
        <p:txBody>
          <a:bodyPr/>
          <a:lstStyle/>
          <a:p>
            <a:r>
              <a:rPr lang="sl-SI" dirty="0"/>
              <a:t>Relief ali oblikovanost površja nam pove, kje so nižine, kje strmine, hribi, ravnine…</a:t>
            </a:r>
          </a:p>
        </p:txBody>
      </p:sp>
      <p:sp>
        <p:nvSpPr>
          <p:cNvPr id="7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Apolonija Konjar</a:t>
            </a:r>
          </a:p>
        </p:txBody>
      </p:sp>
      <p:pic>
        <p:nvPicPr>
          <p:cNvPr id="5125" name="Picture 5" descr="logarska-dolina_135102_1357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565400"/>
            <a:ext cx="4752975" cy="3671888"/>
          </a:xfrm>
          <a:prstGeom prst="rect">
            <a:avLst/>
          </a:prstGeom>
          <a:noFill/>
        </p:spPr>
      </p:pic>
      <p:pic>
        <p:nvPicPr>
          <p:cNvPr id="5127" name="Picture 7" descr="ANd9GcT_vhdk4TWKw7Ohm0KVTWhWA_CsWp6tyS7zye1WPMYDD4f8QVWVQ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3357563"/>
            <a:ext cx="3457575" cy="2592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sl-SI" sz="4800">
                <a:solidFill>
                  <a:schemeClr val="accent2"/>
                </a:solidFill>
              </a:rPr>
              <a:t>KAMNINE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sl-SI"/>
              <a:t>Tla so zgrajena iz kamnin, ki so lahko zelo različne. Uporabljamo jih pri gradnji in za tlakovanje poti. </a:t>
            </a:r>
          </a:p>
        </p:txBody>
      </p:sp>
      <p:sp>
        <p:nvSpPr>
          <p:cNvPr id="7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Apolonija Konjar</a:t>
            </a:r>
          </a:p>
        </p:txBody>
      </p:sp>
      <p:pic>
        <p:nvPicPr>
          <p:cNvPr id="6149" name="Picture 5" descr="Limestoneshale734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284538"/>
            <a:ext cx="3600450" cy="2665412"/>
          </a:xfrm>
          <a:prstGeom prst="rect">
            <a:avLst/>
          </a:prstGeom>
          <a:noFill/>
        </p:spPr>
      </p:pic>
      <p:pic>
        <p:nvPicPr>
          <p:cNvPr id="6151" name="Picture 7" descr="ANd9GcRbBGI6LKWJo7yJhmlys5c2_vSAfVWTaOe6HF8X0w93i7pXD2Xld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3357563"/>
            <a:ext cx="3313112" cy="2238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sl-SI" sz="4800" dirty="0">
                <a:solidFill>
                  <a:schemeClr val="accent2"/>
                </a:solidFill>
              </a:rPr>
              <a:t>PRST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507413" cy="5327650"/>
          </a:xfrm>
        </p:spPr>
        <p:txBody>
          <a:bodyPr/>
          <a:lstStyle/>
          <a:p>
            <a:r>
              <a:rPr lang="sl-SI"/>
              <a:t>Prst prekriva kamnine. Debelina prsti je odvisna tudi od tega, kako strmo je površje.</a:t>
            </a:r>
          </a:p>
          <a:p>
            <a:r>
              <a:rPr lang="sl-SI"/>
              <a:t>Od kakovosti prsti so odvisne rastline. </a:t>
            </a:r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Apolonija Konjar</a:t>
            </a:r>
          </a:p>
        </p:txBody>
      </p:sp>
      <p:pic>
        <p:nvPicPr>
          <p:cNvPr id="7174" name="Picture 6" descr="rdeca-prst-pri-slovenski-vasi-in-preprecevanje-erozi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997200"/>
            <a:ext cx="6086475" cy="331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>
                <a:solidFill>
                  <a:schemeClr val="accent2"/>
                </a:solidFill>
              </a:rPr>
              <a:t>RASTLINSTVO IN ŽIVALSTVO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00200"/>
            <a:ext cx="8435975" cy="4525963"/>
          </a:xfrm>
        </p:spPr>
        <p:txBody>
          <a:bodyPr/>
          <a:lstStyle/>
          <a:p>
            <a:r>
              <a:rPr lang="sl-SI"/>
              <a:t>Rastlinstvo predstavljajo gozdovi, travniki…</a:t>
            </a:r>
          </a:p>
          <a:p>
            <a:r>
              <a:rPr lang="sl-SI"/>
              <a:t>Živali imajo v pokrajini svoj življenjski prostor. </a:t>
            </a:r>
          </a:p>
        </p:txBody>
      </p:sp>
      <p:sp>
        <p:nvSpPr>
          <p:cNvPr id="7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Apolonija Konjar</a:t>
            </a:r>
          </a:p>
        </p:txBody>
      </p:sp>
      <p:pic>
        <p:nvPicPr>
          <p:cNvPr id="8197" name="Picture 5" descr="je-bu%20gozd_panora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57563"/>
            <a:ext cx="3771900" cy="2808287"/>
          </a:xfrm>
          <a:prstGeom prst="rect">
            <a:avLst/>
          </a:prstGeom>
          <a:noFill/>
        </p:spPr>
      </p:pic>
      <p:pic>
        <p:nvPicPr>
          <p:cNvPr id="8199" name="Picture 7" descr="medved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57563"/>
            <a:ext cx="4211637" cy="2808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37912"/>
            <a:ext cx="8229600" cy="1143000"/>
          </a:xfrm>
        </p:spPr>
        <p:txBody>
          <a:bodyPr/>
          <a:lstStyle/>
          <a:p>
            <a:r>
              <a:rPr lang="sl-SI" dirty="0" smtClean="0"/>
              <a:t>DOMAČA POKRAJINA_2.</a:t>
            </a:r>
            <a:endParaRPr lang="sl-SI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790040"/>
            <a:ext cx="8229600" cy="4525963"/>
          </a:xfrm>
        </p:spPr>
        <p:txBody>
          <a:bodyPr/>
          <a:lstStyle/>
          <a:p>
            <a:r>
              <a:rPr lang="sl-SI" dirty="0"/>
              <a:t>Viri:</a:t>
            </a:r>
          </a:p>
          <a:p>
            <a:r>
              <a:rPr lang="sl-SI" sz="2000" dirty="0"/>
              <a:t>Družba in jaz 1, Založba Modrijan</a:t>
            </a:r>
          </a:p>
          <a:p>
            <a:r>
              <a:rPr lang="sl-SI" sz="2000" dirty="0"/>
              <a:t>Družba in jaz 2, Založba Modrijan</a:t>
            </a:r>
          </a:p>
          <a:p>
            <a:r>
              <a:rPr lang="sl-SI" sz="2000" dirty="0"/>
              <a:t>Od mravlje do Sonca 1, založba Modrijan</a:t>
            </a:r>
          </a:p>
          <a:p>
            <a:pPr>
              <a:buFontTx/>
              <a:buNone/>
            </a:pPr>
            <a:r>
              <a:rPr lang="sl-SI" sz="2000" dirty="0"/>
              <a:t>     Slikovno gradivo: </a:t>
            </a:r>
          </a:p>
          <a:p>
            <a:pPr>
              <a:buFontTx/>
              <a:buNone/>
            </a:pPr>
            <a:r>
              <a:rPr lang="sl-SI" sz="1800" dirty="0"/>
              <a:t>      </a:t>
            </a:r>
            <a:r>
              <a:rPr lang="sl-SI" sz="1800" dirty="0">
                <a:hlinkClick r:id="rId2"/>
              </a:rPr>
              <a:t>http://zlataleta.com/kulturna-spletanja-brezplacne-delavnice-za-invalide</a:t>
            </a:r>
            <a:endParaRPr lang="sl-SI" sz="1800" dirty="0"/>
          </a:p>
          <a:p>
            <a:pPr>
              <a:buFontTx/>
              <a:buNone/>
            </a:pPr>
            <a:r>
              <a:rPr lang="sl-SI" sz="2000" dirty="0"/>
              <a:t>     </a:t>
            </a:r>
            <a:r>
              <a:rPr lang="sl-SI" sz="1600" dirty="0">
                <a:hlinkClick r:id="rId3"/>
              </a:rPr>
              <a:t>http://www.park-skocjanske-jame.si/Burger/ParkSkocjanskeJame.html</a:t>
            </a:r>
            <a:endParaRPr lang="sl-SI" sz="1600" dirty="0"/>
          </a:p>
          <a:p>
            <a:pPr>
              <a:buFontTx/>
              <a:buNone/>
            </a:pPr>
            <a:r>
              <a:rPr lang="sl-SI" sz="1600" dirty="0"/>
              <a:t>      </a:t>
            </a:r>
            <a:r>
              <a:rPr lang="sl-SI" sz="1600" dirty="0">
                <a:hlinkClick r:id="rId4"/>
              </a:rPr>
              <a:t>http://www.slovenia.info/?uzivajmo_zg_savinjska=0&amp;lng=1</a:t>
            </a:r>
            <a:endParaRPr lang="sl-SI" sz="1600" dirty="0"/>
          </a:p>
          <a:p>
            <a:pPr>
              <a:buFontTx/>
              <a:buNone/>
            </a:pPr>
            <a:r>
              <a:rPr lang="sl-SI" sz="1600" dirty="0"/>
              <a:t>      </a:t>
            </a:r>
            <a:r>
              <a:rPr lang="sl-SI" sz="1600" dirty="0">
                <a:hlinkClick r:id="rId5"/>
              </a:rPr>
              <a:t>http://sl.wikipedia.org/wiki/Sedimentne_kamnine</a:t>
            </a:r>
            <a:endParaRPr lang="sl-SI" sz="1600" dirty="0"/>
          </a:p>
          <a:p>
            <a:pPr>
              <a:buFontTx/>
              <a:buNone/>
            </a:pPr>
            <a:r>
              <a:rPr lang="sl-SI" sz="1600" dirty="0"/>
              <a:t>      </a:t>
            </a:r>
            <a:r>
              <a:rPr lang="sl-SI" sz="1600" dirty="0">
                <a:hlinkClick r:id="rId6"/>
              </a:rPr>
              <a:t>http://www.mojalbum.com/planina/geografija/rdeca-prst-pri-slovenski-vasi-in-preprecevanje-erozije/7029559</a:t>
            </a:r>
            <a:endParaRPr lang="sl-SI" sz="1600" dirty="0"/>
          </a:p>
          <a:p>
            <a:pPr>
              <a:buFontTx/>
              <a:buNone/>
            </a:pPr>
            <a:r>
              <a:rPr lang="sl-SI" sz="1600" dirty="0"/>
              <a:t>      </a:t>
            </a:r>
            <a:r>
              <a:rPr lang="sl-SI" sz="1600" dirty="0">
                <a:hlinkClick r:id="rId7"/>
              </a:rPr>
              <a:t>http://www.firbec.com/medved-z-roznika/</a:t>
            </a:r>
            <a:endParaRPr lang="sl-SI" sz="1600" dirty="0"/>
          </a:p>
          <a:p>
            <a:pPr>
              <a:buFontTx/>
              <a:buNone/>
            </a:pPr>
            <a:r>
              <a:rPr lang="sl-SI" sz="1600" dirty="0"/>
              <a:t>      </a:t>
            </a:r>
            <a:r>
              <a:rPr lang="sl-SI" sz="1600" dirty="0">
                <a:hlinkClick r:id="rId8"/>
              </a:rPr>
              <a:t>http://www.musketirji.si/razglednice/2006.html</a:t>
            </a:r>
            <a:r>
              <a:rPr lang="sl-SI" sz="1600" dirty="0"/>
              <a:t>  </a:t>
            </a:r>
          </a:p>
          <a:p>
            <a:endParaRPr lang="sl-SI" sz="1600" dirty="0"/>
          </a:p>
          <a:p>
            <a:endParaRPr lang="sl-SI" sz="1600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smtClean="0"/>
              <a:t>Mojca Goltes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611560" y="692696"/>
            <a:ext cx="734481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FF3300"/>
                </a:solidFill>
              </a:rPr>
              <a:t>POKRAJINA </a:t>
            </a:r>
            <a:r>
              <a:rPr lang="sl-SI" sz="3200" dirty="0" smtClean="0"/>
              <a:t>je del Zemljinega površja.</a:t>
            </a:r>
          </a:p>
          <a:p>
            <a:r>
              <a:rPr lang="sl-SI" sz="3200" dirty="0" smtClean="0">
                <a:solidFill>
                  <a:srgbClr val="FF3300"/>
                </a:solidFill>
              </a:rPr>
              <a:t>DOMAČA POKRAJINA </a:t>
            </a:r>
            <a:r>
              <a:rPr lang="sl-SI" sz="3200" dirty="0" smtClean="0"/>
              <a:t>je pokrajina v okolici tvojega doma. Sem ne spada samo tvoj dom, šola, trgovine, knjižnica, zdravstveni dom… Domačo pokrajino sestavljajo tudi naravni pojavi, ki so zgoraj opisani: vode (jezera, reke, bajerji…), rastline, živali, oblikovanost površja (relief), podnebje, kamnine in prst.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NARAVNA DEDIŠČINA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5112568"/>
          </a:xfrm>
        </p:spPr>
        <p:txBody>
          <a:bodyPr/>
          <a:lstStyle/>
          <a:p>
            <a:r>
              <a:rPr lang="sl-SI" dirty="0" smtClean="0"/>
              <a:t>Naravna dediščina je vse, kar je ustvarila narava npr. kraške jame, morska obala, živali in rastline, ki jih najdemo samo v Sloveniji, naravni mostovi in druge naravne lepote Slovenije.</a:t>
            </a:r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smtClean="0"/>
              <a:t>Mojca Goltes</a:t>
            </a:r>
            <a:endParaRPr lang="sl-SI" dirty="0"/>
          </a:p>
        </p:txBody>
      </p:sp>
      <p:pic>
        <p:nvPicPr>
          <p:cNvPr id="5" name="Slika 4" descr="2d87073addff87725e544a4095139c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789040"/>
            <a:ext cx="2304256" cy="2376264"/>
          </a:xfrm>
          <a:prstGeom prst="rect">
            <a:avLst/>
          </a:prstGeom>
        </p:spPr>
      </p:pic>
      <p:pic>
        <p:nvPicPr>
          <p:cNvPr id="6" name="Slika 5" descr="6af3295e0c579d9a54be-postojnska-jama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4005064"/>
            <a:ext cx="2232247" cy="2149028"/>
          </a:xfrm>
          <a:prstGeom prst="rect">
            <a:avLst/>
          </a:prstGeom>
        </p:spPr>
      </p:pic>
      <p:pic>
        <p:nvPicPr>
          <p:cNvPr id="8" name="Slika 7" descr="pren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4005064"/>
            <a:ext cx="2457450" cy="21454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597</Words>
  <Application>Microsoft Office PowerPoint</Application>
  <PresentationFormat>Diaprojekcija na zaslonu (4:3)</PresentationFormat>
  <Paragraphs>120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6" baseType="lpstr">
      <vt:lpstr>Privzeti načrt</vt:lpstr>
      <vt:lpstr>DOMAČA POKRAJINA</vt:lpstr>
      <vt:lpstr>PODNEBJE </vt:lpstr>
      <vt:lpstr>VODE</vt:lpstr>
      <vt:lpstr>RELIEF </vt:lpstr>
      <vt:lpstr>KAMNINE</vt:lpstr>
      <vt:lpstr>PRST</vt:lpstr>
      <vt:lpstr>RASTLINSTVO IN ŽIVALSTVO</vt:lpstr>
      <vt:lpstr>DOMAČA POKRAJINA_2.</vt:lpstr>
      <vt:lpstr>NARAVNA DEDIŠČINA</vt:lpstr>
      <vt:lpstr>Zapis v zvezek               MOJA DOMAČA POKRAJINA</vt:lpstr>
      <vt:lpstr>PowerPointova predstavitev</vt:lpstr>
      <vt:lpstr>PowerPointova predstavitev</vt:lpstr>
      <vt:lpstr>PowerPointova predstavitev</vt:lpstr>
      <vt:lpstr>PowerPointova predstavitev</vt:lpstr>
      <vt:lpstr>DOMAČA POKRAJINA</vt:lpstr>
    </vt:vector>
  </TitlesOfParts>
  <Company>Merkur d.d. Naklo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DOMAČA POKRAJINA</dc:title>
  <dc:creator>Xp</dc:creator>
  <cp:lastModifiedBy>AljaP</cp:lastModifiedBy>
  <cp:revision>16</cp:revision>
  <dcterms:created xsi:type="dcterms:W3CDTF">2012-05-06T16:39:25Z</dcterms:created>
  <dcterms:modified xsi:type="dcterms:W3CDTF">2020-03-26T09:26:18Z</dcterms:modified>
</cp:coreProperties>
</file>